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8"/>
  </p:notesMasterIdLst>
  <p:sldIdLst>
    <p:sldId id="286" r:id="rId5"/>
    <p:sldId id="327" r:id="rId6"/>
    <p:sldId id="331" r:id="rId7"/>
    <p:sldId id="256" r:id="rId8"/>
    <p:sldId id="375" r:id="rId9"/>
    <p:sldId id="384" r:id="rId10"/>
    <p:sldId id="396" r:id="rId11"/>
    <p:sldId id="380" r:id="rId12"/>
    <p:sldId id="389" r:id="rId13"/>
    <p:sldId id="395" r:id="rId14"/>
    <p:sldId id="385" r:id="rId15"/>
    <p:sldId id="386" r:id="rId16"/>
    <p:sldId id="388" r:id="rId17"/>
    <p:sldId id="377" r:id="rId18"/>
    <p:sldId id="391" r:id="rId19"/>
    <p:sldId id="392" r:id="rId20"/>
    <p:sldId id="393" r:id="rId21"/>
    <p:sldId id="346" r:id="rId22"/>
    <p:sldId id="376" r:id="rId23"/>
    <p:sldId id="382" r:id="rId24"/>
    <p:sldId id="394" r:id="rId25"/>
    <p:sldId id="339" r:id="rId26"/>
    <p:sldId id="360" r:id="rId2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6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F94F70-7DA6-5693-CCDA-C41B56FE44BD}" v="1708" dt="2026-03-12T16:13:50.15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4320"/>
        <p:guide pos="76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342272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7950200" y="1104900"/>
            <a:ext cx="17259302" cy="115062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15681340" y="7035800"/>
            <a:ext cx="8396678" cy="5600700"/>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15290800" y="1130300"/>
            <a:ext cx="8331200" cy="5554134"/>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3048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24384000" cy="16264467"/>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7" r:id="rId7"/>
    <p:sldLayoutId id="2147483658" r:id="rId8"/>
    <p:sldLayoutId id="2147483659" r:id="rId9"/>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hyperlink" Target="https://us06web.zoom.us/j/85045752826?pwd=jvsySSvZ4NbKQ6a2pPkmqXZU3gfler.1"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ca.mar.medallia.com/StreetFurniture" TargetMode="External"/><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hyperlink" Target="https://survey.toronto-bia.com/zs/dsD1dm"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hyperlink" Target="https://survey.toronto-bia.com/zs/4DD19Q"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hyperlink" Target="https://survey.toronto-bia.com/zs/AWBspT"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hyperlink" Target="mailto:Lauren.Grosberg@toronto.c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hyperlink" Target="mailto:Thomas.kakamousias@toronto.c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Pinremola.Olufemi@greenpmobility.com" TargetMode="External"/><Relationship Id="rId2" Type="http://schemas.openxmlformats.org/officeDocument/2006/relationships/image" Target="../media/image1.tif"/><Relationship Id="rId1" Type="http://schemas.openxmlformats.org/officeDocument/2006/relationships/slideLayout" Target="../slideLayouts/slideLayout2.xml"/><Relationship Id="rId6" Type="http://schemas.openxmlformats.org/officeDocument/2006/relationships/hyperlink" Target="https://www.toronto.ca/legdocs/mmis/2026/pa/bgrd/backgroundfile-284947.pdf" TargetMode="External"/><Relationship Id="rId5" Type="http://schemas.openxmlformats.org/officeDocument/2006/relationships/hyperlink" Target="https://www.toronto.ca/legdocs/mmis/2026/pa/bgrd/backgroundfile-284946.pdf" TargetMode="External"/><Relationship Id="rId4" Type="http://schemas.openxmlformats.org/officeDocument/2006/relationships/hyperlink" Target="mailto:Anthony.johnson@greenpmobility.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simon.wong@queenstreetwest.ca" TargetMode="External"/><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BIAoffice@toronto.ca" TargetMode="External"/><Relationship Id="rId2" Type="http://schemas.openxmlformats.org/officeDocument/2006/relationships/hyperlink" Target="mailto:kay.matthews@toronto.ca" TargetMode="External"/><Relationship Id="rId1" Type="http://schemas.openxmlformats.org/officeDocument/2006/relationships/slideLayout" Target="../slideLayouts/slideLayout2.xml"/><Relationship Id="rId4" Type="http://schemas.openxmlformats.org/officeDocument/2006/relationships/image" Target="../media/image1.tif"/></Relationships>
</file>

<file path=ppt/slides/_rels/slide19.xml.rels><?xml version="1.0" encoding="UTF-8" standalone="yes"?>
<Relationships xmlns="http://schemas.openxmlformats.org/package/2006/relationships"><Relationship Id="rId3" Type="http://schemas.openxmlformats.org/officeDocument/2006/relationships/hyperlink" Target="mailto:Tamara.Kahsay@toronto.ca" TargetMode="External"/><Relationship Id="rId2" Type="http://schemas.openxmlformats.org/officeDocument/2006/relationships/hyperlink" Target="mailto:Lesley.Vaage@toronto.ca" TargetMode="External"/><Relationship Id="rId1" Type="http://schemas.openxmlformats.org/officeDocument/2006/relationships/slideLayout" Target="../slideLayouts/slideLayout2.xml"/><Relationship Id="rId6" Type="http://schemas.openxmlformats.org/officeDocument/2006/relationships/image" Target="../media/image1.tif"/><Relationship Id="rId5" Type="http://schemas.openxmlformats.org/officeDocument/2006/relationships/hyperlink" Target="mailto:lais.siqueira@toronto.ca" TargetMode="External"/><Relationship Id="rId4" Type="http://schemas.openxmlformats.org/officeDocument/2006/relationships/hyperlink" Target="mailto:CafeTO@toronto.c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Tamara.Kahsay@toronto.ca" TargetMode="External"/><Relationship Id="rId2" Type="http://schemas.openxmlformats.org/officeDocument/2006/relationships/image" Target="../media/image1.tif"/><Relationship Id="rId1" Type="http://schemas.openxmlformats.org/officeDocument/2006/relationships/slideLayout" Target="../slideLayouts/slideLayout2.xml"/><Relationship Id="rId4" Type="http://schemas.openxmlformats.org/officeDocument/2006/relationships/hyperlink" Target="mailto:diningdistrict@toronto.ca"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fwc2026toronto@toronto.ca" TargetMode="External"/><Relationship Id="rId2" Type="http://schemas.openxmlformats.org/officeDocument/2006/relationships/hyperlink" Target="mailto:Alexander.Bordokas@toronto.ca" TargetMode="External"/><Relationship Id="rId1" Type="http://schemas.openxmlformats.org/officeDocument/2006/relationships/slideLayout" Target="../slideLayouts/slideLayout2.xml"/><Relationship Id="rId5" Type="http://schemas.openxmlformats.org/officeDocument/2006/relationships/image" Target="../media/image1.tif"/><Relationship Id="rId4" Type="http://schemas.openxmlformats.org/officeDocument/2006/relationships/hyperlink" Target="https://www.toronto-bia.com/bia-cloud/"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hyperlink" Target="https://us06web.zoom.us/j/85045752826?pwd=jvsySSvZ4NbKQ6a2pPkmqXZU3gfler.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hyperlink" Target="https://TPA-Breakfast.eventbrite.ca"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hyperlink" Target="https://zfrmz.ca/UZptzaQ6shTibZ29yXWu"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hyperlink" Target="https://www.toronto-bia.com/news-items/webinar-succession-plann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BIA COVID-19 Call">
            <a:extLst>
              <a:ext uri="{FF2B5EF4-FFF2-40B4-BE49-F238E27FC236}">
                <a16:creationId xmlns:a16="http://schemas.microsoft.com/office/drawing/2014/main" id="{A46C9648-6652-4096-B1A5-62CCD0F62DC3}"/>
              </a:ext>
            </a:extLst>
          </p:cNvPr>
          <p:cNvSpPr txBox="1">
            <a:spLocks/>
          </p:cNvSpPr>
          <p:nvPr/>
        </p:nvSpPr>
        <p:spPr>
          <a:xfrm>
            <a:off x="826800" y="4816073"/>
            <a:ext cx="22999177" cy="647305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normAutofit fontScale="85000" lnSpcReduction="10000"/>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r>
              <a:rPr lang="en-CA" sz="9600" dirty="0"/>
              <a:t>2026 Bi-Weekly BIA Call</a:t>
            </a:r>
          </a:p>
          <a:p>
            <a:r>
              <a:rPr lang="en-CA" sz="9600">
                <a:highlight>
                  <a:srgbClr val="FFFF00"/>
                </a:highlight>
              </a:rPr>
              <a:t>March 17, 2026</a:t>
            </a:r>
            <a:endParaRPr lang="en-CA"/>
          </a:p>
          <a:p>
            <a:pPr hangingPunct="1"/>
            <a:endParaRPr lang="en-CA" sz="8800">
              <a:highlight>
                <a:srgbClr val="FFFF00"/>
              </a:highlight>
            </a:endParaRPr>
          </a:p>
          <a:p>
            <a:r>
              <a:rPr lang="en-CA" sz="6700" dirty="0">
                <a:ea typeface="+mn-lt"/>
                <a:cs typeface="+mn-lt"/>
              </a:rPr>
              <a:t>Zoom Meeting link: </a:t>
            </a:r>
            <a:endParaRPr lang="en-CA" sz="9600" dirty="0"/>
          </a:p>
          <a:p>
            <a:r>
              <a:rPr lang="en-CA" sz="5200" dirty="0">
                <a:ea typeface="+mn-lt"/>
                <a:cs typeface="+mn-lt"/>
                <a:hlinkClick r:id="rId2"/>
              </a:rPr>
              <a:t>https://us06web.zoom.us/j/85045752826?pwd=jvsySSvZ4NbKQ6a2pPkmqXZU3gfler.1</a:t>
            </a:r>
            <a:r>
              <a:rPr lang="en-CA" sz="5200" dirty="0">
                <a:ea typeface="+mn-lt"/>
                <a:cs typeface="+mn-lt"/>
              </a:rPr>
              <a:t> </a:t>
            </a:r>
            <a:endParaRPr lang="en-CA" sz="6200" dirty="0"/>
          </a:p>
          <a:p>
            <a:r>
              <a:rPr lang="en-CA" sz="6700" dirty="0">
                <a:ea typeface="+mn-lt"/>
                <a:cs typeface="+mn-lt"/>
              </a:rPr>
              <a:t>Meeting ID: 850 4575 2826 </a:t>
            </a:r>
            <a:endParaRPr lang="en-CA" dirty="0"/>
          </a:p>
          <a:p>
            <a:r>
              <a:rPr lang="en-CA" sz="6700" dirty="0">
                <a:ea typeface="+mn-lt"/>
                <a:cs typeface="+mn-lt"/>
              </a:rPr>
              <a:t>Passcode: TABIA</a:t>
            </a:r>
          </a:p>
        </p:txBody>
      </p:sp>
      <p:pic>
        <p:nvPicPr>
          <p:cNvPr id="6" name="Image" descr="Image">
            <a:extLst>
              <a:ext uri="{FF2B5EF4-FFF2-40B4-BE49-F238E27FC236}">
                <a16:creationId xmlns:a16="http://schemas.microsoft.com/office/drawing/2014/main" id="{35FC3033-564A-44A0-A062-1093FE824532}"/>
              </a:ext>
            </a:extLst>
          </p:cNvPr>
          <p:cNvPicPr>
            <a:picLocks noChangeAspect="1"/>
          </p:cNvPicPr>
          <p:nvPr/>
        </p:nvPicPr>
        <p:blipFill>
          <a:blip r:embed="rId3"/>
          <a:srcRect l="1126" r="1126" b="37529"/>
          <a:stretch>
            <a:fillRect/>
          </a:stretch>
        </p:blipFill>
        <p:spPr>
          <a:xfrm>
            <a:off x="8737432" y="1911285"/>
            <a:ext cx="6909136" cy="2355000"/>
          </a:xfrm>
          <a:prstGeom prst="rect">
            <a:avLst/>
          </a:prstGeom>
          <a:ln w="12700">
            <a:miter lim="400000"/>
          </a:ln>
        </p:spPr>
      </p:pic>
    </p:spTree>
    <p:extLst>
      <p:ext uri="{BB962C8B-B14F-4D97-AF65-F5344CB8AC3E}">
        <p14:creationId xmlns:p14="http://schemas.microsoft.com/office/powerpoint/2010/main" val="380850840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7B941-264A-F2AB-CE0C-E045CE0CC62F}"/>
            </a:ext>
          </a:extLst>
        </p:cNvPr>
        <p:cNvGrpSpPr/>
        <p:nvPr/>
      </p:nvGrpSpPr>
      <p:grpSpPr>
        <a:xfrm>
          <a:off x="0" y="0"/>
          <a:ext cx="0" cy="0"/>
          <a:chOff x="0" y="0"/>
          <a:chExt cx="0" cy="0"/>
        </a:xfrm>
      </p:grpSpPr>
      <p:pic>
        <p:nvPicPr>
          <p:cNvPr id="128" name="Image" descr="Image">
            <a:extLst>
              <a:ext uri="{FF2B5EF4-FFF2-40B4-BE49-F238E27FC236}">
                <a16:creationId xmlns:a16="http://schemas.microsoft.com/office/drawing/2014/main" id="{61F104EC-82B5-34CB-C6EE-FA2031C4C230}"/>
              </a:ext>
            </a:extLst>
          </p:cNvPr>
          <p:cNvPicPr>
            <a:picLocks noChangeAspect="1"/>
          </p:cNvPicPr>
          <p:nvPr/>
        </p:nvPicPr>
        <p:blipFill>
          <a:blip r:embed="rId2"/>
          <a:srcRect l="1126" r="1126" b="37529"/>
          <a:stretch>
            <a:fillRect/>
          </a:stretch>
        </p:blipFill>
        <p:spPr>
          <a:xfrm>
            <a:off x="19460554" y="11311892"/>
            <a:ext cx="4896207" cy="1668887"/>
          </a:xfrm>
          <a:prstGeom prst="rect">
            <a:avLst/>
          </a:prstGeom>
          <a:ln w="12700">
            <a:miter lim="400000"/>
          </a:ln>
        </p:spPr>
      </p:pic>
      <p:sp>
        <p:nvSpPr>
          <p:cNvPr id="127" name="Update">
            <a:extLst>
              <a:ext uri="{FF2B5EF4-FFF2-40B4-BE49-F238E27FC236}">
                <a16:creationId xmlns:a16="http://schemas.microsoft.com/office/drawing/2014/main" id="{664D12BE-39D7-3B5A-080B-3891D4F9FDDA}"/>
              </a:ext>
            </a:extLst>
          </p:cNvPr>
          <p:cNvSpPr txBox="1"/>
          <p:nvPr/>
        </p:nvSpPr>
        <p:spPr>
          <a:xfrm>
            <a:off x="1064904" y="161212"/>
            <a:ext cx="22533234" cy="127214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ctr">
            <a:spAutoFit/>
          </a:bodyPr>
          <a:lstStyle>
            <a:lvl1pPr>
              <a:defRPr sz="8100"/>
            </a:lvl1pPr>
          </a:lstStyle>
          <a:p>
            <a:r>
              <a:rPr lang="en-CA" sz="8000" b="0"/>
              <a:t>City Street Furniture Survey – </a:t>
            </a:r>
            <a:endParaRPr lang="en-US"/>
          </a:p>
          <a:p>
            <a:r>
              <a:rPr lang="en-CA" sz="8000" b="0"/>
              <a:t>Closes March 29, 2026</a:t>
            </a:r>
            <a:endParaRPr lang="en-US"/>
          </a:p>
          <a:p>
            <a:endParaRPr lang="en-CA" sz="6000" b="0" dirty="0"/>
          </a:p>
          <a:p>
            <a:r>
              <a:rPr lang="en-CA" sz="6000" b="0"/>
              <a:t>Complete survey here: </a:t>
            </a:r>
            <a:r>
              <a:rPr lang="en-CA" sz="6000" b="0" dirty="0">
                <a:hlinkClick r:id="rId3"/>
              </a:rPr>
              <a:t>https://ca.mar.medallia.com/StreetFurniture</a:t>
            </a:r>
            <a:endParaRPr lang="en-CA" dirty="0"/>
          </a:p>
          <a:p>
            <a:endParaRPr lang="en-CA" sz="6000" b="0" dirty="0"/>
          </a:p>
          <a:p>
            <a:r>
              <a:rPr lang="en-CA" sz="6000" b="0" dirty="0"/>
              <a:t>20-year Astral Media agreement ends August 2027. Astral Media  supply, manufacturing, installation and maintenance of approximately 25,000 street furniture elements, including transit shelters, litter bins, benches, postering structures, information pillars and automated public toilets. Help shape the future of </a:t>
            </a:r>
            <a:r>
              <a:rPr lang="en-CA" sz="6000" b="0"/>
              <a:t>Toronto’s street furniture. Open to the </a:t>
            </a:r>
            <a:r>
              <a:rPr lang="en-CA" sz="6000" b="0" dirty="0"/>
              <a:t>public – please share with your networks. </a:t>
            </a:r>
            <a:endParaRPr lang="en-CA" dirty="0"/>
          </a:p>
        </p:txBody>
      </p:sp>
    </p:spTree>
    <p:extLst>
      <p:ext uri="{BB962C8B-B14F-4D97-AF65-F5344CB8AC3E}">
        <p14:creationId xmlns:p14="http://schemas.microsoft.com/office/powerpoint/2010/main" val="387194926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49F16-EFF1-CF3A-489C-AD331E1CD2C9}"/>
            </a:ext>
          </a:extLst>
        </p:cNvPr>
        <p:cNvGrpSpPr/>
        <p:nvPr/>
      </p:nvGrpSpPr>
      <p:grpSpPr>
        <a:xfrm>
          <a:off x="0" y="0"/>
          <a:ext cx="0" cy="0"/>
          <a:chOff x="0" y="0"/>
          <a:chExt cx="0" cy="0"/>
        </a:xfrm>
      </p:grpSpPr>
      <p:sp>
        <p:nvSpPr>
          <p:cNvPr id="127" name="Update">
            <a:extLst>
              <a:ext uri="{FF2B5EF4-FFF2-40B4-BE49-F238E27FC236}">
                <a16:creationId xmlns:a16="http://schemas.microsoft.com/office/drawing/2014/main" id="{FEEA7141-3F44-C3CA-ACCC-B8B2ACA5C564}"/>
              </a:ext>
            </a:extLst>
          </p:cNvPr>
          <p:cNvSpPr txBox="1"/>
          <p:nvPr/>
        </p:nvSpPr>
        <p:spPr>
          <a:xfrm>
            <a:off x="1086369" y="1461766"/>
            <a:ext cx="15847147" cy="1178271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ctr">
            <a:spAutoFit/>
          </a:bodyPr>
          <a:lstStyle>
            <a:lvl1pPr>
              <a:defRPr sz="8100"/>
            </a:lvl1pPr>
          </a:lstStyle>
          <a:p>
            <a:r>
              <a:rPr lang="en-CA" sz="11500" b="0"/>
              <a:t>TABIA Paid Duty Officers (PDO) Survey</a:t>
            </a:r>
            <a:endParaRPr lang="en-US"/>
          </a:p>
          <a:p>
            <a:endParaRPr lang="en-CA" sz="11500" b="0" dirty="0"/>
          </a:p>
          <a:p>
            <a:r>
              <a:rPr lang="en-CA" sz="6000" b="0" dirty="0"/>
              <a:t>Tell us about your experience with Toronto Police Services (TPS) Paid Duty Officers (PDOs) for your BIA event(s). Complete by </a:t>
            </a:r>
            <a:r>
              <a:rPr lang="en-CA" sz="6000" b="0"/>
              <a:t>end of March 2026.</a:t>
            </a:r>
            <a:endParaRPr lang="en-CA"/>
          </a:p>
          <a:p>
            <a:r>
              <a:rPr lang="en-CA" sz="6000"/>
              <a:t>Complete survey here: </a:t>
            </a:r>
            <a:endParaRPr lang="en-CA"/>
          </a:p>
          <a:p>
            <a:r>
              <a:rPr lang="en-CA" sz="6000" b="0" dirty="0">
                <a:hlinkClick r:id="rId2"/>
              </a:rPr>
              <a:t>https://survey.toronto-bia.com/zs/dsD1dm</a:t>
            </a:r>
            <a:r>
              <a:rPr lang="en-CA" sz="6000" b="0" dirty="0"/>
              <a:t> </a:t>
            </a:r>
            <a:endParaRPr lang="en-CA"/>
          </a:p>
          <a:p>
            <a:endParaRPr lang="en-CA" sz="5400" b="0" dirty="0"/>
          </a:p>
        </p:txBody>
      </p:sp>
      <p:pic>
        <p:nvPicPr>
          <p:cNvPr id="128" name="Image" descr="Image">
            <a:extLst>
              <a:ext uri="{FF2B5EF4-FFF2-40B4-BE49-F238E27FC236}">
                <a16:creationId xmlns:a16="http://schemas.microsoft.com/office/drawing/2014/main" id="{FB137D40-FA37-AC7B-D8DB-B7812A367B7A}"/>
              </a:ext>
            </a:extLst>
          </p:cNvPr>
          <p:cNvPicPr>
            <a:picLocks noChangeAspect="1"/>
          </p:cNvPicPr>
          <p:nvPr/>
        </p:nvPicPr>
        <p:blipFill>
          <a:blip r:embed="rId3"/>
          <a:srcRect l="1126" r="1126" b="37529"/>
          <a:stretch>
            <a:fillRect/>
          </a:stretch>
        </p:blipFill>
        <p:spPr>
          <a:xfrm>
            <a:off x="19460554" y="11311892"/>
            <a:ext cx="4896207" cy="1668887"/>
          </a:xfrm>
          <a:prstGeom prst="rect">
            <a:avLst/>
          </a:prstGeom>
          <a:ln w="12700">
            <a:miter lim="400000"/>
          </a:ln>
        </p:spPr>
      </p:pic>
      <p:pic>
        <p:nvPicPr>
          <p:cNvPr id="2" name="Picture 1">
            <a:extLst>
              <a:ext uri="{FF2B5EF4-FFF2-40B4-BE49-F238E27FC236}">
                <a16:creationId xmlns:a16="http://schemas.microsoft.com/office/drawing/2014/main" id="{64CBF14F-FCE7-9420-0B94-6DA28C0F8784}"/>
              </a:ext>
            </a:extLst>
          </p:cNvPr>
          <p:cNvPicPr>
            <a:picLocks noChangeAspect="1"/>
          </p:cNvPicPr>
          <p:nvPr/>
        </p:nvPicPr>
        <p:blipFill>
          <a:blip r:embed="rId4"/>
          <a:stretch>
            <a:fillRect/>
          </a:stretch>
        </p:blipFill>
        <p:spPr>
          <a:xfrm>
            <a:off x="17450052" y="3426291"/>
            <a:ext cx="6091975" cy="6070510"/>
          </a:xfrm>
          <a:prstGeom prst="rect">
            <a:avLst/>
          </a:prstGeom>
        </p:spPr>
      </p:pic>
    </p:spTree>
    <p:extLst>
      <p:ext uri="{BB962C8B-B14F-4D97-AF65-F5344CB8AC3E}">
        <p14:creationId xmlns:p14="http://schemas.microsoft.com/office/powerpoint/2010/main" val="186617359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676F-1CBF-1774-1B32-7556B45B99A6}"/>
            </a:ext>
          </a:extLst>
        </p:cNvPr>
        <p:cNvGrpSpPr/>
        <p:nvPr/>
      </p:nvGrpSpPr>
      <p:grpSpPr>
        <a:xfrm>
          <a:off x="0" y="0"/>
          <a:ext cx="0" cy="0"/>
          <a:chOff x="0" y="0"/>
          <a:chExt cx="0" cy="0"/>
        </a:xfrm>
      </p:grpSpPr>
      <p:sp>
        <p:nvSpPr>
          <p:cNvPr id="127" name="Update">
            <a:extLst>
              <a:ext uri="{FF2B5EF4-FFF2-40B4-BE49-F238E27FC236}">
                <a16:creationId xmlns:a16="http://schemas.microsoft.com/office/drawing/2014/main" id="{E877CC53-95E0-14AC-7A58-2B62F06CA51C}"/>
              </a:ext>
            </a:extLst>
          </p:cNvPr>
          <p:cNvSpPr txBox="1"/>
          <p:nvPr/>
        </p:nvSpPr>
        <p:spPr>
          <a:xfrm>
            <a:off x="713955" y="1276686"/>
            <a:ext cx="17117474" cy="101053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ctr">
            <a:spAutoFit/>
          </a:bodyPr>
          <a:lstStyle>
            <a:lvl1pPr>
              <a:defRPr sz="8100"/>
            </a:lvl1pPr>
          </a:lstStyle>
          <a:p>
            <a:r>
              <a:rPr lang="en-CA" sz="11500" b="0"/>
              <a:t>Snow Removal Logs</a:t>
            </a:r>
            <a:endParaRPr lang="en-US"/>
          </a:p>
          <a:p>
            <a:endParaRPr lang="en-CA" sz="11500" b="0" dirty="0"/>
          </a:p>
          <a:p>
            <a:r>
              <a:rPr lang="en-CA" sz="6000" b="0" dirty="0"/>
              <a:t>Please continue to log your snow removal issues </a:t>
            </a:r>
          </a:p>
          <a:p>
            <a:r>
              <a:rPr lang="en-CA" sz="6000" b="0" dirty="0"/>
              <a:t>(date, location, issue) for the post-mortem on City </a:t>
            </a:r>
            <a:r>
              <a:rPr lang="en-CA" sz="6000" b="0"/>
              <a:t>snow removal services. Upload by end of March 2026</a:t>
            </a:r>
            <a:endParaRPr lang="en-CA" sz="6000" b="0" dirty="0"/>
          </a:p>
          <a:p>
            <a:endParaRPr lang="en-CA" sz="6000" b="0" dirty="0"/>
          </a:p>
          <a:p>
            <a:r>
              <a:rPr lang="en-CA" sz="6000" b="0"/>
              <a:t>You may upload your logs here: </a:t>
            </a:r>
          </a:p>
          <a:p>
            <a:r>
              <a:rPr lang="en-CA" sz="6000" b="0" dirty="0">
                <a:hlinkClick r:id="rId2"/>
              </a:rPr>
              <a:t>https://survey.toronto-bia.com/zs/4DD19Q</a:t>
            </a:r>
            <a:r>
              <a:rPr lang="en-CA" sz="6000" b="0" dirty="0"/>
              <a:t> </a:t>
            </a:r>
            <a:endParaRPr lang="en-CA"/>
          </a:p>
        </p:txBody>
      </p:sp>
      <p:pic>
        <p:nvPicPr>
          <p:cNvPr id="128" name="Image" descr="Image">
            <a:extLst>
              <a:ext uri="{FF2B5EF4-FFF2-40B4-BE49-F238E27FC236}">
                <a16:creationId xmlns:a16="http://schemas.microsoft.com/office/drawing/2014/main" id="{1E6CD3EE-E459-2342-D66F-7BB9C3CA376D}"/>
              </a:ext>
            </a:extLst>
          </p:cNvPr>
          <p:cNvPicPr>
            <a:picLocks noChangeAspect="1"/>
          </p:cNvPicPr>
          <p:nvPr/>
        </p:nvPicPr>
        <p:blipFill>
          <a:blip r:embed="rId3"/>
          <a:srcRect l="1126" r="1126" b="37529"/>
          <a:stretch>
            <a:fillRect/>
          </a:stretch>
        </p:blipFill>
        <p:spPr>
          <a:xfrm>
            <a:off x="19460554" y="11311892"/>
            <a:ext cx="4896207" cy="1668887"/>
          </a:xfrm>
          <a:prstGeom prst="rect">
            <a:avLst/>
          </a:prstGeom>
          <a:ln w="12700">
            <a:miter lim="400000"/>
          </a:ln>
        </p:spPr>
      </p:pic>
      <p:pic>
        <p:nvPicPr>
          <p:cNvPr id="2" name="Picture 1">
            <a:extLst>
              <a:ext uri="{FF2B5EF4-FFF2-40B4-BE49-F238E27FC236}">
                <a16:creationId xmlns:a16="http://schemas.microsoft.com/office/drawing/2014/main" id="{DC047F09-1B15-2146-2F35-7412D910A79A}"/>
              </a:ext>
            </a:extLst>
          </p:cNvPr>
          <p:cNvPicPr>
            <a:picLocks noChangeAspect="1"/>
          </p:cNvPicPr>
          <p:nvPr/>
        </p:nvPicPr>
        <p:blipFill>
          <a:blip r:embed="rId4"/>
          <a:stretch>
            <a:fillRect/>
          </a:stretch>
        </p:blipFill>
        <p:spPr>
          <a:xfrm>
            <a:off x="17725953" y="2770179"/>
            <a:ext cx="6202031" cy="6131392"/>
          </a:xfrm>
          <a:prstGeom prst="rect">
            <a:avLst/>
          </a:prstGeom>
        </p:spPr>
      </p:pic>
    </p:spTree>
    <p:extLst>
      <p:ext uri="{BB962C8B-B14F-4D97-AF65-F5344CB8AC3E}">
        <p14:creationId xmlns:p14="http://schemas.microsoft.com/office/powerpoint/2010/main" val="131499889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D17F0-34D2-4E0F-5D4B-D058213918C4}"/>
            </a:ext>
          </a:extLst>
        </p:cNvPr>
        <p:cNvGrpSpPr/>
        <p:nvPr/>
      </p:nvGrpSpPr>
      <p:grpSpPr>
        <a:xfrm>
          <a:off x="0" y="0"/>
          <a:ext cx="0" cy="0"/>
          <a:chOff x="0" y="0"/>
          <a:chExt cx="0" cy="0"/>
        </a:xfrm>
      </p:grpSpPr>
      <p:sp>
        <p:nvSpPr>
          <p:cNvPr id="127" name="Update">
            <a:extLst>
              <a:ext uri="{FF2B5EF4-FFF2-40B4-BE49-F238E27FC236}">
                <a16:creationId xmlns:a16="http://schemas.microsoft.com/office/drawing/2014/main" id="{1B0DF430-C323-855B-619C-4C71991BDFF5}"/>
              </a:ext>
            </a:extLst>
          </p:cNvPr>
          <p:cNvSpPr txBox="1"/>
          <p:nvPr/>
        </p:nvSpPr>
        <p:spPr>
          <a:xfrm>
            <a:off x="827675" y="403430"/>
            <a:ext cx="17117474" cy="1287532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ctr">
            <a:spAutoFit/>
          </a:bodyPr>
          <a:lstStyle>
            <a:lvl1pPr>
              <a:defRPr sz="8100"/>
            </a:lvl1pPr>
          </a:lstStyle>
          <a:p>
            <a:r>
              <a:rPr lang="en-CA" sz="11500" b="0"/>
              <a:t>TABIA FIFA World Cup Events Survey</a:t>
            </a:r>
            <a:endParaRPr lang="en-US"/>
          </a:p>
          <a:p>
            <a:endParaRPr lang="en-CA" sz="6000" b="0" dirty="0"/>
          </a:p>
          <a:p>
            <a:r>
              <a:rPr lang="en-CA" sz="6000" b="0"/>
              <a:t>Inform TABIA of your </a:t>
            </a:r>
            <a:r>
              <a:rPr lang="en-CA" sz="6000" b="0" dirty="0"/>
              <a:t>events and activations during the World Cup, regardless of whether they are World Cup specific. These details will help us as we connect with stakeholders like Destination Toronto and others. </a:t>
            </a:r>
            <a:endParaRPr lang="en-CA"/>
          </a:p>
          <a:p>
            <a:endParaRPr lang="en-CA" sz="6000" b="0" dirty="0"/>
          </a:p>
          <a:p>
            <a:r>
              <a:rPr lang="en-CA" sz="6000" b="0"/>
              <a:t>Complete survey here: </a:t>
            </a:r>
            <a:r>
              <a:rPr lang="en-CA" sz="6000" b="0" dirty="0">
                <a:hlinkClick r:id="rId2"/>
              </a:rPr>
              <a:t>https://survey.toronto-bia.com/zs/AWBspT</a:t>
            </a:r>
            <a:endParaRPr lang="en-CA"/>
          </a:p>
          <a:p>
            <a:endParaRPr lang="en-CA" sz="6000" b="0" dirty="0"/>
          </a:p>
        </p:txBody>
      </p:sp>
      <p:pic>
        <p:nvPicPr>
          <p:cNvPr id="128" name="Image" descr="Image">
            <a:extLst>
              <a:ext uri="{FF2B5EF4-FFF2-40B4-BE49-F238E27FC236}">
                <a16:creationId xmlns:a16="http://schemas.microsoft.com/office/drawing/2014/main" id="{A3DB477A-724F-80A5-2288-535EDA3816B5}"/>
              </a:ext>
            </a:extLst>
          </p:cNvPr>
          <p:cNvPicPr>
            <a:picLocks noChangeAspect="1"/>
          </p:cNvPicPr>
          <p:nvPr/>
        </p:nvPicPr>
        <p:blipFill>
          <a:blip r:embed="rId3"/>
          <a:srcRect l="1126" r="1126" b="37529"/>
          <a:stretch>
            <a:fillRect/>
          </a:stretch>
        </p:blipFill>
        <p:spPr>
          <a:xfrm>
            <a:off x="19460554" y="11311892"/>
            <a:ext cx="4896207" cy="1668887"/>
          </a:xfrm>
          <a:prstGeom prst="rect">
            <a:avLst/>
          </a:prstGeom>
          <a:ln w="12700">
            <a:miter lim="400000"/>
          </a:ln>
        </p:spPr>
      </p:pic>
      <p:pic>
        <p:nvPicPr>
          <p:cNvPr id="3" name="Picture 2">
            <a:extLst>
              <a:ext uri="{FF2B5EF4-FFF2-40B4-BE49-F238E27FC236}">
                <a16:creationId xmlns:a16="http://schemas.microsoft.com/office/drawing/2014/main" id="{91498280-1B32-66AA-6566-028EB17DFA4E}"/>
              </a:ext>
            </a:extLst>
          </p:cNvPr>
          <p:cNvPicPr>
            <a:picLocks noChangeAspect="1"/>
          </p:cNvPicPr>
          <p:nvPr/>
        </p:nvPicPr>
        <p:blipFill>
          <a:blip r:embed="rId4"/>
          <a:stretch>
            <a:fillRect/>
          </a:stretch>
        </p:blipFill>
        <p:spPr>
          <a:xfrm>
            <a:off x="17733721" y="2624209"/>
            <a:ext cx="6118513" cy="6007677"/>
          </a:xfrm>
          <a:prstGeom prst="rect">
            <a:avLst/>
          </a:prstGeom>
        </p:spPr>
      </p:pic>
    </p:spTree>
    <p:extLst>
      <p:ext uri="{BB962C8B-B14F-4D97-AF65-F5344CB8AC3E}">
        <p14:creationId xmlns:p14="http://schemas.microsoft.com/office/powerpoint/2010/main" val="182142031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5536C-EAE0-FF89-A1E1-BBD66FC5612B}"/>
            </a:ext>
          </a:extLst>
        </p:cNvPr>
        <p:cNvGrpSpPr/>
        <p:nvPr/>
      </p:nvGrpSpPr>
      <p:grpSpPr>
        <a:xfrm>
          <a:off x="0" y="0"/>
          <a:ext cx="0" cy="0"/>
          <a:chOff x="0" y="0"/>
          <a:chExt cx="0" cy="0"/>
        </a:xfrm>
      </p:grpSpPr>
      <p:sp>
        <p:nvSpPr>
          <p:cNvPr id="127" name="Update">
            <a:extLst>
              <a:ext uri="{FF2B5EF4-FFF2-40B4-BE49-F238E27FC236}">
                <a16:creationId xmlns:a16="http://schemas.microsoft.com/office/drawing/2014/main" id="{FDC363AD-C22C-C594-AF27-4D1E6FC69652}"/>
              </a:ext>
            </a:extLst>
          </p:cNvPr>
          <p:cNvSpPr txBox="1"/>
          <p:nvPr/>
        </p:nvSpPr>
        <p:spPr>
          <a:xfrm>
            <a:off x="1730442" y="1755217"/>
            <a:ext cx="20552484" cy="1095171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ctr">
            <a:spAutoFit/>
          </a:bodyPr>
          <a:lstStyle>
            <a:lvl1pPr>
              <a:defRPr sz="8100"/>
            </a:lvl1pPr>
          </a:lstStyle>
          <a:p>
            <a:r>
              <a:rPr lang="en-CA" sz="9600"/>
              <a:t>Guest 1: </a:t>
            </a:r>
            <a:r>
              <a:rPr lang="en-CA" sz="9600" b="0"/>
              <a:t>Mobile Amenities Initiative – Supporting Flexible Park Activation</a:t>
            </a:r>
            <a:endParaRPr lang="en-CA" sz="9600"/>
          </a:p>
          <a:p>
            <a:pPr>
              <a:buFont typeface="Arial" panose="020B0604020202020204" pitchFamily="34" charset="0"/>
              <a:buChar char="•"/>
            </a:pPr>
            <a:endParaRPr lang="en-CA" sz="4800" b="0"/>
          </a:p>
          <a:p>
            <a:pPr>
              <a:buFont typeface="Arial" panose="020B0604020202020204" pitchFamily="34" charset="0"/>
              <a:buChar char="•"/>
            </a:pPr>
            <a:r>
              <a:rPr lang="en-CA" sz="4800" b="0" dirty="0"/>
              <a:t> </a:t>
            </a:r>
            <a:r>
              <a:rPr lang="en-CA" sz="4800" b="0"/>
              <a:t>Lauren Grosberg, Coordinator, Outreach &amp; Special Projects, Policy &amp; Strategic Planning, Parks &amp; Recreation, </a:t>
            </a:r>
            <a:r>
              <a:rPr lang="en-CA" sz="4800" b="0" dirty="0">
                <a:hlinkClick r:id="rId2"/>
              </a:rPr>
              <a:t>Lauren.Grosberg@toronto.ca</a:t>
            </a:r>
            <a:r>
              <a:rPr lang="en-CA" sz="4800" b="0" dirty="0"/>
              <a:t> </a:t>
            </a:r>
          </a:p>
          <a:p>
            <a:pPr>
              <a:buFont typeface="Arial" panose="020B0604020202020204" pitchFamily="34" charset="0"/>
              <a:buChar char="•"/>
            </a:pPr>
            <a:endParaRPr lang="en-CA" sz="4800" b="0" dirty="0"/>
          </a:p>
          <a:p>
            <a:pPr>
              <a:buFont typeface="Arial" panose="020B0604020202020204" pitchFamily="34" charset="0"/>
              <a:buChar char="•"/>
            </a:pPr>
            <a:r>
              <a:rPr lang="en-CA" sz="4800" b="0"/>
              <a:t>An overview of the City’s proposed Mobile Amenities Initiative, which will provide shared moveable infrastructure (tables, chairs, umbrellas, games, etc.) to support programming and activation in pre-approved park locations. The session will highlight potential opportunities for BIAs and community groups to engage with this initiative and provide feedback.</a:t>
            </a:r>
            <a:endParaRPr lang="en-CA"/>
          </a:p>
          <a:p>
            <a:pPr>
              <a:buFont typeface="Arial" panose="020B0604020202020204" pitchFamily="34" charset="0"/>
              <a:buChar char="•"/>
            </a:pPr>
            <a:endParaRPr lang="en-CA"/>
          </a:p>
        </p:txBody>
      </p:sp>
      <p:pic>
        <p:nvPicPr>
          <p:cNvPr id="128" name="Image" descr="Image">
            <a:extLst>
              <a:ext uri="{FF2B5EF4-FFF2-40B4-BE49-F238E27FC236}">
                <a16:creationId xmlns:a16="http://schemas.microsoft.com/office/drawing/2014/main" id="{66909D0B-F791-17E2-98F0-8832A1917483}"/>
              </a:ext>
            </a:extLst>
          </p:cNvPr>
          <p:cNvPicPr>
            <a:picLocks noChangeAspect="1"/>
          </p:cNvPicPr>
          <p:nvPr/>
        </p:nvPicPr>
        <p:blipFill>
          <a:blip r:embed="rId3"/>
          <a:srcRect l="1126" r="1126" b="37529"/>
          <a:stretch>
            <a:fillRect/>
          </a:stretch>
        </p:blipFill>
        <p:spPr>
          <a:xfrm>
            <a:off x="19628243" y="11647271"/>
            <a:ext cx="4896207" cy="1668887"/>
          </a:xfrm>
          <a:prstGeom prst="rect">
            <a:avLst/>
          </a:prstGeom>
          <a:ln w="12700">
            <a:miter lim="400000"/>
          </a:ln>
        </p:spPr>
      </p:pic>
    </p:spTree>
    <p:extLst>
      <p:ext uri="{BB962C8B-B14F-4D97-AF65-F5344CB8AC3E}">
        <p14:creationId xmlns:p14="http://schemas.microsoft.com/office/powerpoint/2010/main" val="87397093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C6F08-3497-2DB1-ACFF-4F662C0250DA}"/>
            </a:ext>
          </a:extLst>
        </p:cNvPr>
        <p:cNvGrpSpPr/>
        <p:nvPr/>
      </p:nvGrpSpPr>
      <p:grpSpPr>
        <a:xfrm>
          <a:off x="0" y="0"/>
          <a:ext cx="0" cy="0"/>
          <a:chOff x="0" y="0"/>
          <a:chExt cx="0" cy="0"/>
        </a:xfrm>
      </p:grpSpPr>
      <p:sp>
        <p:nvSpPr>
          <p:cNvPr id="127" name="Update">
            <a:extLst>
              <a:ext uri="{FF2B5EF4-FFF2-40B4-BE49-F238E27FC236}">
                <a16:creationId xmlns:a16="http://schemas.microsoft.com/office/drawing/2014/main" id="{F2560D54-8F43-850B-10DC-5E96EBF3E13B}"/>
              </a:ext>
            </a:extLst>
          </p:cNvPr>
          <p:cNvSpPr txBox="1"/>
          <p:nvPr/>
        </p:nvSpPr>
        <p:spPr>
          <a:xfrm>
            <a:off x="1730442" y="2124549"/>
            <a:ext cx="20552484" cy="1021305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ctr">
            <a:spAutoFit/>
          </a:bodyPr>
          <a:lstStyle>
            <a:lvl1pPr>
              <a:defRPr sz="8100"/>
            </a:lvl1pPr>
          </a:lstStyle>
          <a:p>
            <a:r>
              <a:rPr lang="en-CA" sz="9600"/>
              <a:t>Guest 2: </a:t>
            </a:r>
            <a:r>
              <a:rPr lang="en-CA" sz="9600" b="0"/>
              <a:t>Mobile Food &amp; Beverage Offerings in Toronto Parks </a:t>
            </a:r>
            <a:endParaRPr lang="en-CA" sz="9600" dirty="0"/>
          </a:p>
          <a:p>
            <a:pPr>
              <a:buFont typeface="Arial" panose="020B0604020202020204" pitchFamily="34" charset="0"/>
              <a:buChar char="•"/>
            </a:pPr>
            <a:endParaRPr lang="en-CA" sz="4800" b="0"/>
          </a:p>
          <a:p>
            <a:pPr>
              <a:buFont typeface="Arial" panose="020B0604020202020204" pitchFamily="34" charset="0"/>
              <a:buChar char="•"/>
            </a:pPr>
            <a:r>
              <a:rPr lang="en-CA" sz="4800" b="0" dirty="0"/>
              <a:t> Thomas </a:t>
            </a:r>
            <a:r>
              <a:rPr lang="en-CA" sz="4800" b="0" dirty="0" err="1"/>
              <a:t>Kakamousias</a:t>
            </a:r>
            <a:r>
              <a:rPr lang="en-CA" sz="4800" b="0" dirty="0"/>
              <a:t>, Manager Business Services – Parks &amp; Recreation, </a:t>
            </a:r>
            <a:r>
              <a:rPr lang="en-CA" sz="4800" b="0" dirty="0">
                <a:hlinkClick r:id="rId2"/>
              </a:rPr>
              <a:t>Thomas.kakamousias@toronto.ca</a:t>
            </a:r>
            <a:r>
              <a:rPr lang="en-CA" sz="4800" b="0" dirty="0"/>
              <a:t> </a:t>
            </a:r>
          </a:p>
          <a:p>
            <a:pPr>
              <a:buFont typeface="Arial" panose="020B0604020202020204" pitchFamily="34" charset="0"/>
              <a:buChar char="•"/>
            </a:pPr>
            <a:endParaRPr lang="en-CA" sz="4800" b="0" dirty="0"/>
          </a:p>
          <a:p>
            <a:pPr>
              <a:buFont typeface="Arial" panose="020B0604020202020204" pitchFamily="34" charset="0"/>
              <a:buChar char="•"/>
            </a:pPr>
            <a:r>
              <a:rPr lang="en-CA" sz="4800" b="0"/>
              <a:t> This presentation will highlight current food and beverage services in City parks and outline opportunities to expand mobile vending based on operational and community feedback, followed by an open discussion to gather your input.</a:t>
            </a:r>
            <a:endParaRPr lang="en-CA"/>
          </a:p>
          <a:p>
            <a:pPr>
              <a:buFont typeface="Arial" panose="020B0604020202020204" pitchFamily="34" charset="0"/>
              <a:buChar char="•"/>
            </a:pPr>
            <a:endParaRPr lang="en-CA"/>
          </a:p>
        </p:txBody>
      </p:sp>
      <p:pic>
        <p:nvPicPr>
          <p:cNvPr id="128" name="Image" descr="Image">
            <a:extLst>
              <a:ext uri="{FF2B5EF4-FFF2-40B4-BE49-F238E27FC236}">
                <a16:creationId xmlns:a16="http://schemas.microsoft.com/office/drawing/2014/main" id="{42E26AE9-2156-957B-A40D-904BD8420353}"/>
              </a:ext>
            </a:extLst>
          </p:cNvPr>
          <p:cNvPicPr>
            <a:picLocks noChangeAspect="1"/>
          </p:cNvPicPr>
          <p:nvPr/>
        </p:nvPicPr>
        <p:blipFill>
          <a:blip r:embed="rId3"/>
          <a:srcRect l="1126" r="1126" b="37529"/>
          <a:stretch>
            <a:fillRect/>
          </a:stretch>
        </p:blipFill>
        <p:spPr>
          <a:xfrm>
            <a:off x="19628243" y="11647271"/>
            <a:ext cx="4896207" cy="1668887"/>
          </a:xfrm>
          <a:prstGeom prst="rect">
            <a:avLst/>
          </a:prstGeom>
          <a:ln w="12700">
            <a:miter lim="400000"/>
          </a:ln>
        </p:spPr>
      </p:pic>
    </p:spTree>
    <p:extLst>
      <p:ext uri="{BB962C8B-B14F-4D97-AF65-F5344CB8AC3E}">
        <p14:creationId xmlns:p14="http://schemas.microsoft.com/office/powerpoint/2010/main" val="104295276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83B13-3039-DE90-8B98-79FB0B83C9EB}"/>
            </a:ext>
          </a:extLst>
        </p:cNvPr>
        <p:cNvGrpSpPr/>
        <p:nvPr/>
      </p:nvGrpSpPr>
      <p:grpSpPr>
        <a:xfrm>
          <a:off x="0" y="0"/>
          <a:ext cx="0" cy="0"/>
          <a:chOff x="0" y="0"/>
          <a:chExt cx="0" cy="0"/>
        </a:xfrm>
      </p:grpSpPr>
      <p:pic>
        <p:nvPicPr>
          <p:cNvPr id="128" name="Image" descr="Image">
            <a:extLst>
              <a:ext uri="{FF2B5EF4-FFF2-40B4-BE49-F238E27FC236}">
                <a16:creationId xmlns:a16="http://schemas.microsoft.com/office/drawing/2014/main" id="{BD0F27F9-88E0-9A78-0CFF-34C834FE9656}"/>
              </a:ext>
            </a:extLst>
          </p:cNvPr>
          <p:cNvPicPr>
            <a:picLocks noChangeAspect="1"/>
          </p:cNvPicPr>
          <p:nvPr/>
        </p:nvPicPr>
        <p:blipFill>
          <a:blip r:embed="rId2"/>
          <a:srcRect l="1126" r="1126" b="37529"/>
          <a:stretch>
            <a:fillRect/>
          </a:stretch>
        </p:blipFill>
        <p:spPr>
          <a:xfrm>
            <a:off x="19628243" y="11647271"/>
            <a:ext cx="4896207" cy="1668887"/>
          </a:xfrm>
          <a:prstGeom prst="rect">
            <a:avLst/>
          </a:prstGeom>
          <a:ln w="12700">
            <a:miter lim="400000"/>
          </a:ln>
        </p:spPr>
      </p:pic>
      <p:sp>
        <p:nvSpPr>
          <p:cNvPr id="127" name="Update">
            <a:extLst>
              <a:ext uri="{FF2B5EF4-FFF2-40B4-BE49-F238E27FC236}">
                <a16:creationId xmlns:a16="http://schemas.microsoft.com/office/drawing/2014/main" id="{07D938D6-4F12-9536-48A5-F4B7FFB5A424}"/>
              </a:ext>
            </a:extLst>
          </p:cNvPr>
          <p:cNvSpPr txBox="1"/>
          <p:nvPr/>
        </p:nvSpPr>
        <p:spPr>
          <a:xfrm>
            <a:off x="257459" y="305713"/>
            <a:ext cx="23450230" cy="1265987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ctr">
            <a:spAutoFit/>
          </a:bodyPr>
          <a:lstStyle>
            <a:lvl1pPr>
              <a:defRPr sz="8100"/>
            </a:lvl1pPr>
          </a:lstStyle>
          <a:p>
            <a:r>
              <a:rPr lang="en-CA" sz="9600" dirty="0"/>
              <a:t>Guest 3: </a:t>
            </a:r>
            <a:r>
              <a:rPr lang="en-CA" sz="9600" b="0"/>
              <a:t>TPA 2026 On-Street </a:t>
            </a:r>
            <a:endParaRPr lang="en-CA" sz="9600" dirty="0"/>
          </a:p>
          <a:p>
            <a:r>
              <a:rPr lang="en-CA" sz="9600" b="0"/>
              <a:t>Rate </a:t>
            </a:r>
            <a:r>
              <a:rPr lang="en-CA" sz="9600" b="0" dirty="0"/>
              <a:t>Changes</a:t>
            </a:r>
            <a:endParaRPr lang="en-CA" sz="9600" dirty="0"/>
          </a:p>
          <a:p>
            <a:pPr>
              <a:buFont typeface="Arial" panose="020B0604020202020204" pitchFamily="34" charset="0"/>
              <a:buChar char="•"/>
            </a:pPr>
            <a:endParaRPr lang="en-CA" sz="4800" b="0"/>
          </a:p>
          <a:p>
            <a:pPr>
              <a:buFont typeface="Arial" panose="020B0604020202020204" pitchFamily="34" charset="0"/>
              <a:buChar char="•"/>
            </a:pPr>
            <a:r>
              <a:rPr lang="en-CA" sz="4800" b="0" dirty="0"/>
              <a:t> </a:t>
            </a:r>
            <a:r>
              <a:rPr lang="en-CA" sz="4800" b="0" dirty="0" err="1"/>
              <a:t>Pinremola</a:t>
            </a:r>
            <a:r>
              <a:rPr lang="en-CA" sz="4800" b="0" dirty="0"/>
              <a:t> Olufemi, Senior Planner, </a:t>
            </a:r>
            <a:r>
              <a:rPr lang="en-CA" sz="4800" b="0" dirty="0">
                <a:hlinkClick r:id="rId3"/>
              </a:rPr>
              <a:t>Pinremola.Olufemi@greenpmobility.com</a:t>
            </a:r>
          </a:p>
          <a:p>
            <a:pPr>
              <a:buFont typeface="Arial" panose="020B0604020202020204" pitchFamily="34" charset="0"/>
              <a:buChar char="•"/>
            </a:pPr>
            <a:r>
              <a:rPr lang="en-CA" sz="4800" b="0"/>
              <a:t>Anthony Johnson, Advisor, Stakeholder Engagement, </a:t>
            </a:r>
            <a:r>
              <a:rPr lang="en-CA" sz="4800" b="0" dirty="0">
                <a:hlinkClick r:id="rId4"/>
              </a:rPr>
              <a:t>Anthony.johnson@greenpmobility.com</a:t>
            </a:r>
            <a:endParaRPr lang="en-CA"/>
          </a:p>
          <a:p>
            <a:endParaRPr lang="en-CA" sz="4800" b="0" dirty="0"/>
          </a:p>
          <a:p>
            <a:pPr>
              <a:buFont typeface="Arial" panose="020B0604020202020204" pitchFamily="34" charset="0"/>
              <a:buChar char="•"/>
            </a:pPr>
            <a:r>
              <a:rPr lang="en-CA" sz="4800" b="0" dirty="0"/>
              <a:t> On February 10, 2026, City Council directed the Toronto Parking Authority to implement on street rate increases in 2026 in order to align with the City’s mobility and financial objectives. Members of the Toronto Parking Authority are joining TABIA’s meeting to respond to any questions from BIAs regarding these changes in advance of implementation anticipated to commence in April 2026. </a:t>
            </a:r>
            <a:endParaRPr lang="en-CA"/>
          </a:p>
          <a:p>
            <a:pPr>
              <a:buFont typeface="Arial" panose="020B0604020202020204" pitchFamily="34" charset="0"/>
              <a:buChar char="•"/>
            </a:pPr>
            <a:r>
              <a:rPr lang="en-CA" sz="4800" b="0">
                <a:hlinkClick r:id="rId5"/>
              </a:rPr>
              <a:t> Map of On-Street Parking Changes (with BIA areas): 2026 On-Street Parking Rate </a:t>
            </a:r>
            <a:r>
              <a:rPr lang="en-CA" sz="4800" b="0" dirty="0">
                <a:hlinkClick r:id="rId5"/>
              </a:rPr>
              <a:t>Changes</a:t>
            </a:r>
            <a:endParaRPr lang="en-CA"/>
          </a:p>
          <a:p>
            <a:pPr>
              <a:buFont typeface="Arial" panose="020B0604020202020204" pitchFamily="34" charset="0"/>
              <a:buChar char="•"/>
            </a:pPr>
            <a:r>
              <a:rPr lang="en-CA" sz="4800" b="0" dirty="0">
                <a:hlinkClick r:id="rId6"/>
              </a:rPr>
              <a:t> Full list of On-Street Parking Changes: Attachment 2 - Parking</a:t>
            </a:r>
            <a:endParaRPr lang="en-CA" dirty="0"/>
          </a:p>
        </p:txBody>
      </p:sp>
    </p:spTree>
    <p:extLst>
      <p:ext uri="{BB962C8B-B14F-4D97-AF65-F5344CB8AC3E}">
        <p14:creationId xmlns:p14="http://schemas.microsoft.com/office/powerpoint/2010/main" val="389211300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D7001-0286-0A1F-CF40-52460A5A1C05}"/>
            </a:ext>
          </a:extLst>
        </p:cNvPr>
        <p:cNvGrpSpPr/>
        <p:nvPr/>
      </p:nvGrpSpPr>
      <p:grpSpPr>
        <a:xfrm>
          <a:off x="0" y="0"/>
          <a:ext cx="0" cy="0"/>
          <a:chOff x="0" y="0"/>
          <a:chExt cx="0" cy="0"/>
        </a:xfrm>
      </p:grpSpPr>
      <p:pic>
        <p:nvPicPr>
          <p:cNvPr id="128" name="Image" descr="Image">
            <a:extLst>
              <a:ext uri="{FF2B5EF4-FFF2-40B4-BE49-F238E27FC236}">
                <a16:creationId xmlns:a16="http://schemas.microsoft.com/office/drawing/2014/main" id="{DFDE0770-5065-09A9-7F80-0519B50781FF}"/>
              </a:ext>
            </a:extLst>
          </p:cNvPr>
          <p:cNvPicPr>
            <a:picLocks noChangeAspect="1"/>
          </p:cNvPicPr>
          <p:nvPr/>
        </p:nvPicPr>
        <p:blipFill>
          <a:blip r:embed="rId2"/>
          <a:srcRect l="1126" r="1126" b="37529"/>
          <a:stretch>
            <a:fillRect/>
          </a:stretch>
        </p:blipFill>
        <p:spPr>
          <a:xfrm>
            <a:off x="19628243" y="11647271"/>
            <a:ext cx="4896207" cy="1668887"/>
          </a:xfrm>
          <a:prstGeom prst="rect">
            <a:avLst/>
          </a:prstGeom>
          <a:ln w="12700">
            <a:miter lim="400000"/>
          </a:ln>
        </p:spPr>
      </p:pic>
      <p:sp>
        <p:nvSpPr>
          <p:cNvPr id="127" name="Update">
            <a:extLst>
              <a:ext uri="{FF2B5EF4-FFF2-40B4-BE49-F238E27FC236}">
                <a16:creationId xmlns:a16="http://schemas.microsoft.com/office/drawing/2014/main" id="{08090212-E541-0DD1-6E5B-3B7A040FB9C9}"/>
              </a:ext>
            </a:extLst>
          </p:cNvPr>
          <p:cNvSpPr txBox="1"/>
          <p:nvPr/>
        </p:nvSpPr>
        <p:spPr>
          <a:xfrm>
            <a:off x="2842619" y="1939721"/>
            <a:ext cx="18642118" cy="896655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ctr">
            <a:spAutoFit/>
          </a:bodyPr>
          <a:lstStyle>
            <a:lvl1pPr>
              <a:defRPr sz="8100"/>
            </a:lvl1pPr>
          </a:lstStyle>
          <a:p>
            <a:r>
              <a:rPr lang="en-CA" sz="9600" dirty="0"/>
              <a:t>Guest 4: </a:t>
            </a:r>
            <a:r>
              <a:rPr lang="en-CA" sz="9600" b="0"/>
              <a:t>Neighbourhood Guide for BIAs</a:t>
            </a:r>
            <a:endParaRPr lang="en-CA" sz="9600" dirty="0"/>
          </a:p>
          <a:p>
            <a:pPr>
              <a:buFont typeface="Arial" panose="020B0604020202020204" pitchFamily="34" charset="0"/>
              <a:buChar char="•"/>
            </a:pPr>
            <a:endParaRPr lang="en-CA" sz="4800" b="0"/>
          </a:p>
          <a:p>
            <a:pPr>
              <a:buFont typeface="Arial" panose="020B0604020202020204" pitchFamily="34" charset="0"/>
              <a:buChar char="•"/>
            </a:pPr>
            <a:r>
              <a:rPr lang="en-CA" sz="4800" b="0"/>
              <a:t> Simon Wong, Queen Street West BIA, </a:t>
            </a:r>
            <a:r>
              <a:rPr lang="en-CA" sz="4800" b="0" dirty="0">
                <a:hlinkClick r:id="rId3"/>
              </a:rPr>
              <a:t>simon.wong@queenstreetwest.ca</a:t>
            </a:r>
            <a:r>
              <a:rPr lang="en-CA" sz="4800" b="0" dirty="0"/>
              <a:t> </a:t>
            </a:r>
          </a:p>
          <a:p>
            <a:endParaRPr lang="en-CA" sz="4800" b="0" dirty="0"/>
          </a:p>
          <a:p>
            <a:pPr>
              <a:buFont typeface="Arial" panose="020B0604020202020204" pitchFamily="34" charset="0"/>
              <a:buChar char="•"/>
            </a:pPr>
            <a:r>
              <a:rPr lang="en-CA" sz="4800" b="0" dirty="0"/>
              <a:t> </a:t>
            </a:r>
            <a:r>
              <a:rPr lang="en-CA" sz="4800" b="0"/>
              <a:t>Working with TABIA and Visitor Economy Office to build a Neighbourhood Guide for BIAs that would be distributed in the INFOTOGO trailers during FIFA and TABIA Love Local booth at Billy Bishop. </a:t>
            </a:r>
            <a:endParaRPr lang="en-CA" sz="4800" b="0" dirty="0"/>
          </a:p>
        </p:txBody>
      </p:sp>
    </p:spTree>
    <p:extLst>
      <p:ext uri="{BB962C8B-B14F-4D97-AF65-F5344CB8AC3E}">
        <p14:creationId xmlns:p14="http://schemas.microsoft.com/office/powerpoint/2010/main" val="251855713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Update"/>
          <p:cNvSpPr txBox="1"/>
          <p:nvPr/>
        </p:nvSpPr>
        <p:spPr>
          <a:xfrm>
            <a:off x="3189918" y="4539330"/>
            <a:ext cx="18004164" cy="396518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ctr">
            <a:spAutoFit/>
          </a:bodyPr>
          <a:lstStyle>
            <a:lvl1pPr>
              <a:defRPr sz="8100"/>
            </a:lvl1pPr>
          </a:lstStyle>
          <a:p>
            <a:r>
              <a:rPr lang="en-CA" sz="11500" b="0"/>
              <a:t>BIA Office Updates</a:t>
            </a:r>
            <a:endParaRPr lang="en-US"/>
          </a:p>
          <a:p>
            <a:pPr marL="571500" indent="-571500">
              <a:buFont typeface="Arial" panose="020B0604020202020204" pitchFamily="34" charset="0"/>
              <a:buChar char="•"/>
            </a:pPr>
            <a:endParaRPr lang="en-CA" sz="4000" b="0"/>
          </a:p>
          <a:p>
            <a:pPr marL="571500" indent="-571500">
              <a:buFont typeface="Arial" panose="020B0604020202020204" pitchFamily="34" charset="0"/>
              <a:buChar char="•"/>
            </a:pPr>
            <a:r>
              <a:rPr lang="en-CA" sz="4800" b="0"/>
              <a:t>Kay Matthews, </a:t>
            </a:r>
            <a:r>
              <a:rPr lang="en-CA" sz="4800" b="0">
                <a:hlinkClick r:id="rId2"/>
              </a:rPr>
              <a:t>kay.matthews@toronto.ca</a:t>
            </a:r>
            <a:r>
              <a:rPr lang="en-CA" sz="4800" b="0"/>
              <a:t> </a:t>
            </a:r>
            <a:endParaRPr lang="en-CA"/>
          </a:p>
          <a:p>
            <a:pPr marL="571500" indent="-571500">
              <a:buFont typeface="Arial" panose="020B0604020202020204" pitchFamily="34" charset="0"/>
              <a:buChar char="•"/>
            </a:pPr>
            <a:r>
              <a:rPr lang="en-CA" sz="4800" b="0"/>
              <a:t>BIA Office, </a:t>
            </a:r>
            <a:r>
              <a:rPr lang="en-CA" sz="4800" b="0">
                <a:hlinkClick r:id="rId3"/>
              </a:rPr>
              <a:t>BIAoffice@toronto.ca</a:t>
            </a:r>
            <a:r>
              <a:rPr lang="en-CA" sz="4800" b="0"/>
              <a:t> </a:t>
            </a:r>
            <a:endParaRPr lang="en-CA"/>
          </a:p>
        </p:txBody>
      </p:sp>
      <p:pic>
        <p:nvPicPr>
          <p:cNvPr id="128" name="Image" descr="Image"/>
          <p:cNvPicPr>
            <a:picLocks noChangeAspect="1"/>
          </p:cNvPicPr>
          <p:nvPr/>
        </p:nvPicPr>
        <p:blipFill>
          <a:blip r:embed="rId4"/>
          <a:srcRect l="1126" r="1126" b="37529"/>
          <a:stretch>
            <a:fillRect/>
          </a:stretch>
        </p:blipFill>
        <p:spPr>
          <a:xfrm>
            <a:off x="19460554" y="11311892"/>
            <a:ext cx="4896207" cy="1668887"/>
          </a:xfrm>
          <a:prstGeom prst="rect">
            <a:avLst/>
          </a:prstGeom>
          <a:ln w="12700">
            <a:miter lim="400000"/>
          </a:ln>
        </p:spPr>
      </p:pic>
    </p:spTree>
    <p:extLst>
      <p:ext uri="{BB962C8B-B14F-4D97-AF65-F5344CB8AC3E}">
        <p14:creationId xmlns:p14="http://schemas.microsoft.com/office/powerpoint/2010/main" val="227163590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4C6A4-882A-67D1-3336-228DC8E96BC1}"/>
            </a:ext>
          </a:extLst>
        </p:cNvPr>
        <p:cNvGrpSpPr/>
        <p:nvPr/>
      </p:nvGrpSpPr>
      <p:grpSpPr>
        <a:xfrm>
          <a:off x="0" y="0"/>
          <a:ext cx="0" cy="0"/>
          <a:chOff x="0" y="0"/>
          <a:chExt cx="0" cy="0"/>
        </a:xfrm>
      </p:grpSpPr>
      <p:sp>
        <p:nvSpPr>
          <p:cNvPr id="127" name="Update">
            <a:extLst>
              <a:ext uri="{FF2B5EF4-FFF2-40B4-BE49-F238E27FC236}">
                <a16:creationId xmlns:a16="http://schemas.microsoft.com/office/drawing/2014/main" id="{A76B9A5B-8867-894D-B72B-052B543DDAF9}"/>
              </a:ext>
            </a:extLst>
          </p:cNvPr>
          <p:cNvSpPr txBox="1"/>
          <p:nvPr/>
        </p:nvSpPr>
        <p:spPr>
          <a:xfrm>
            <a:off x="3520033" y="4450844"/>
            <a:ext cx="18004164" cy="74892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ctr">
            <a:spAutoFit/>
          </a:bodyPr>
          <a:lstStyle>
            <a:lvl1pPr>
              <a:defRPr sz="8100"/>
            </a:lvl1pPr>
          </a:lstStyle>
          <a:p>
            <a:pPr marL="571500" indent="-571500" algn="l">
              <a:buFont typeface="Arial" panose="020B0604020202020204" pitchFamily="34" charset="0"/>
              <a:buChar char="•"/>
            </a:pPr>
            <a:r>
              <a:rPr lang="en-CA" sz="4800" b="0"/>
              <a:t>Lesley Vaage, Economic Development, </a:t>
            </a:r>
            <a:r>
              <a:rPr lang="en-CA" sz="4800" b="0" dirty="0">
                <a:hlinkClick r:id="rId2"/>
              </a:rPr>
              <a:t>Lesley.Vaage@toronto.ca</a:t>
            </a:r>
            <a:r>
              <a:rPr lang="en-CA" sz="4800" b="0" dirty="0"/>
              <a:t> </a:t>
            </a:r>
          </a:p>
          <a:p>
            <a:pPr marL="571500" indent="-571500" algn="l">
              <a:buFont typeface="Arial" panose="020B0604020202020204" pitchFamily="34" charset="0"/>
              <a:buChar char="•"/>
            </a:pPr>
            <a:r>
              <a:rPr lang="en-CA" sz="4800" b="0" dirty="0"/>
              <a:t>Tamara Kahsay, </a:t>
            </a:r>
            <a:r>
              <a:rPr lang="en-CA" sz="4800" b="0" dirty="0" err="1"/>
              <a:t>CafeTO</a:t>
            </a:r>
            <a:r>
              <a:rPr lang="en-CA" sz="4800" b="0" dirty="0"/>
              <a:t>, </a:t>
            </a:r>
            <a:r>
              <a:rPr lang="en-CA" sz="4800" b="0" dirty="0">
                <a:hlinkClick r:id="rId3"/>
              </a:rPr>
              <a:t>Tamara.Kahsay@toronto.ca</a:t>
            </a:r>
            <a:r>
              <a:rPr lang="en-CA" sz="4800" b="0" dirty="0"/>
              <a:t> </a:t>
            </a:r>
            <a:endParaRPr lang="en-CA" dirty="0"/>
          </a:p>
          <a:p>
            <a:pPr marL="571500" indent="-571500" algn="l">
              <a:buFont typeface="Arial" panose="020B0604020202020204" pitchFamily="34" charset="0"/>
              <a:buChar char="•"/>
            </a:pPr>
            <a:r>
              <a:rPr lang="en-CA" sz="4800" b="0" dirty="0" err="1"/>
              <a:t>CafeTO</a:t>
            </a:r>
            <a:r>
              <a:rPr lang="en-CA" sz="4800" b="0" dirty="0"/>
              <a:t>, </a:t>
            </a:r>
            <a:r>
              <a:rPr lang="en-CA" sz="4800" b="0" dirty="0">
                <a:hlinkClick r:id="rId4"/>
              </a:rPr>
              <a:t>CafeTO@toronto.ca</a:t>
            </a:r>
            <a:r>
              <a:rPr lang="en-CA" sz="4800" b="0" dirty="0"/>
              <a:t> </a:t>
            </a:r>
          </a:p>
          <a:p>
            <a:pPr marL="571500" indent="-571500" algn="l">
              <a:buFont typeface="Arial" panose="020B0604020202020204" pitchFamily="34" charset="0"/>
              <a:buChar char="•"/>
            </a:pPr>
            <a:r>
              <a:rPr lang="en-CA" sz="4800" b="0"/>
              <a:t>Lais Siqueira, Metrolinx Liaison, </a:t>
            </a:r>
            <a:r>
              <a:rPr lang="en-CA" sz="4800" b="0" dirty="0">
                <a:hlinkClick r:id="rId5"/>
              </a:rPr>
              <a:t>lais.siqueira@toronto.ca</a:t>
            </a:r>
            <a:r>
              <a:rPr lang="en-CA" sz="4800" b="0" dirty="0"/>
              <a:t> </a:t>
            </a:r>
          </a:p>
          <a:p>
            <a:pPr marL="571500" indent="-571500">
              <a:buFont typeface="Arial" panose="020B0604020202020204" pitchFamily="34" charset="0"/>
              <a:buChar char="•"/>
            </a:pPr>
            <a:endParaRPr lang="en-CA" sz="4800" b="0"/>
          </a:p>
          <a:p>
            <a:pPr marL="571500" indent="-571500">
              <a:buFont typeface="Arial" panose="020B0604020202020204" pitchFamily="34" charset="0"/>
              <a:buChar char="•"/>
            </a:pPr>
            <a:r>
              <a:rPr lang="en-CA" sz="4800" b="0" dirty="0"/>
              <a:t>City program leads provide updates on behalf of the team, including items such as public market reports, grant launches/deadlines, and relevant updates related to </a:t>
            </a:r>
            <a:r>
              <a:rPr lang="en-CA" sz="4800" b="0" dirty="0" err="1"/>
              <a:t>CafeTO</a:t>
            </a:r>
            <a:r>
              <a:rPr lang="en-CA" sz="4800" b="0" dirty="0"/>
              <a:t> and Metrolinx.</a:t>
            </a:r>
          </a:p>
        </p:txBody>
      </p:sp>
      <p:pic>
        <p:nvPicPr>
          <p:cNvPr id="128" name="Image" descr="Image">
            <a:extLst>
              <a:ext uri="{FF2B5EF4-FFF2-40B4-BE49-F238E27FC236}">
                <a16:creationId xmlns:a16="http://schemas.microsoft.com/office/drawing/2014/main" id="{55739509-E958-8876-5724-8B6EB8375464}"/>
              </a:ext>
            </a:extLst>
          </p:cNvPr>
          <p:cNvPicPr>
            <a:picLocks noChangeAspect="1"/>
          </p:cNvPicPr>
          <p:nvPr/>
        </p:nvPicPr>
        <p:blipFill>
          <a:blip r:embed="rId6"/>
          <a:srcRect l="1126" r="1126" b="37529"/>
          <a:stretch>
            <a:fillRect/>
          </a:stretch>
        </p:blipFill>
        <p:spPr>
          <a:xfrm>
            <a:off x="19460554" y="11311892"/>
            <a:ext cx="4896207" cy="1668887"/>
          </a:xfrm>
          <a:prstGeom prst="rect">
            <a:avLst/>
          </a:prstGeom>
          <a:ln w="12700">
            <a:miter lim="400000"/>
          </a:ln>
        </p:spPr>
      </p:pic>
      <p:sp>
        <p:nvSpPr>
          <p:cNvPr id="2" name="TextBox 1">
            <a:extLst>
              <a:ext uri="{FF2B5EF4-FFF2-40B4-BE49-F238E27FC236}">
                <a16:creationId xmlns:a16="http://schemas.microsoft.com/office/drawing/2014/main" id="{14AF95C6-9982-4528-2147-72C41B2971EC}"/>
              </a:ext>
            </a:extLst>
          </p:cNvPr>
          <p:cNvSpPr txBox="1"/>
          <p:nvPr/>
        </p:nvSpPr>
        <p:spPr>
          <a:xfrm>
            <a:off x="1635076" y="2178263"/>
            <a:ext cx="2178276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CA" sz="9600" b="0"/>
              <a:t>Economic Development Updates</a:t>
            </a:r>
            <a:endParaRPr lang="en-US"/>
          </a:p>
        </p:txBody>
      </p:sp>
    </p:spTree>
    <p:extLst>
      <p:ext uri="{BB962C8B-B14F-4D97-AF65-F5344CB8AC3E}">
        <p14:creationId xmlns:p14="http://schemas.microsoft.com/office/powerpoint/2010/main" val="382054570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FBAA7-90ED-CBEA-D6E7-4088A1F1D329}"/>
              </a:ext>
            </a:extLst>
          </p:cNvPr>
          <p:cNvSpPr>
            <a:spLocks noGrp="1"/>
          </p:cNvSpPr>
          <p:nvPr>
            <p:ph type="title"/>
          </p:nvPr>
        </p:nvSpPr>
        <p:spPr>
          <a:xfrm>
            <a:off x="1407458" y="771033"/>
            <a:ext cx="21569084" cy="11313459"/>
          </a:xfrm>
        </p:spPr>
        <p:txBody>
          <a:bodyPr lIns="50800" tIns="50800" rIns="50800" bIns="50800" anchor="ctr">
            <a:noAutofit/>
          </a:bodyPr>
          <a:lstStyle/>
          <a:p>
            <a:pPr>
              <a:lnSpc>
                <a:spcPct val="150000"/>
              </a:lnSpc>
            </a:pPr>
            <a:r>
              <a:rPr lang="en-US" sz="4400" b="1">
                <a:solidFill>
                  <a:srgbClr val="000000"/>
                </a:solidFill>
                <a:effectLst/>
                <a:latin typeface="Raleway"/>
                <a:ea typeface="Calibri" panose="020F0502020204030204" pitchFamily="34" charset="0"/>
              </a:rPr>
              <a:t>Land Acknowledgement </a:t>
            </a:r>
            <a:br>
              <a:rPr lang="en-US" sz="3600">
                <a:effectLst/>
                <a:latin typeface="Raleway" pitchFamily="2" charset="0"/>
                <a:ea typeface="Calibri" panose="020F0502020204030204" pitchFamily="34" charset="0"/>
              </a:rPr>
            </a:br>
            <a:r>
              <a:rPr lang="en-US" sz="3600">
                <a:solidFill>
                  <a:srgbClr val="000000"/>
                </a:solidFill>
                <a:effectLst/>
                <a:latin typeface="Raleway"/>
                <a:ea typeface="Calibri" panose="020F0502020204030204" pitchFamily="34" charset="0"/>
              </a:rPr>
              <a:t>We  acknowledge that the land we are meeting on is the traditional territory of many nations including the Mississaugas of the Credit, the </a:t>
            </a:r>
            <a:r>
              <a:rPr lang="en-US" sz="3600" err="1">
                <a:solidFill>
                  <a:srgbClr val="000000"/>
                </a:solidFill>
                <a:effectLst/>
                <a:latin typeface="Raleway"/>
                <a:ea typeface="Calibri" panose="020F0502020204030204" pitchFamily="34" charset="0"/>
              </a:rPr>
              <a:t>Anishnabeg</a:t>
            </a:r>
            <a:r>
              <a:rPr lang="en-US" sz="3600">
                <a:solidFill>
                  <a:srgbClr val="000000"/>
                </a:solidFill>
                <a:effectLst/>
                <a:latin typeface="Raleway"/>
                <a:ea typeface="Calibri" panose="020F0502020204030204" pitchFamily="34" charset="0"/>
              </a:rPr>
              <a:t>, the Chippewa, the Haudenosaunee and the Wendat peoples and is now home to many diverse First Nations, Inuit and Métis peoples. </a:t>
            </a:r>
            <a:br>
              <a:rPr lang="en-US" sz="3600">
                <a:effectLst/>
                <a:latin typeface="Raleway"/>
                <a:ea typeface="Calibri" panose="020F0502020204030204" pitchFamily="34" charset="0"/>
              </a:rPr>
            </a:br>
            <a:r>
              <a:rPr lang="en-US" sz="3600">
                <a:solidFill>
                  <a:srgbClr val="000000"/>
                </a:solidFill>
                <a:effectLst/>
                <a:latin typeface="Raleway"/>
                <a:ea typeface="Calibri" panose="020F0502020204030204" pitchFamily="34" charset="0"/>
              </a:rPr>
              <a:t>We also acknowledge that Toronto is covered by Treaty 13 signed with the Mississaugas of the Credit, and the Williams Treaties signed with multiple Mississaugas and Chippewa bands.</a:t>
            </a:r>
            <a:br>
              <a:rPr lang="en-US" sz="3600">
                <a:effectLst/>
                <a:latin typeface="Raleway" pitchFamily="2" charset="0"/>
                <a:ea typeface="Calibri" panose="020F0502020204030204" pitchFamily="34" charset="0"/>
              </a:rPr>
            </a:br>
            <a:br>
              <a:rPr lang="en-US" sz="3600">
                <a:effectLst/>
                <a:latin typeface="Raleway" pitchFamily="2" charset="0"/>
                <a:ea typeface="Calibri" panose="020F0502020204030204" pitchFamily="34" charset="0"/>
              </a:rPr>
            </a:br>
            <a:r>
              <a:rPr lang="en-US" sz="4400" b="1">
                <a:solidFill>
                  <a:srgbClr val="000000"/>
                </a:solidFill>
                <a:effectLst/>
                <a:latin typeface="Raleway"/>
                <a:ea typeface="Calibri" panose="020F0502020204030204" pitchFamily="34" charset="0"/>
                <a:cs typeface="Calibri"/>
              </a:rPr>
              <a:t>African Ancestral Acknowledgement</a:t>
            </a:r>
            <a:br>
              <a:rPr lang="en-US" sz="3600">
                <a:effectLst/>
                <a:latin typeface="Raleway" pitchFamily="2" charset="0"/>
                <a:ea typeface="Calibri" panose="020F0502020204030204" pitchFamily="34" charset="0"/>
              </a:rPr>
            </a:br>
            <a:r>
              <a:rPr lang="en-US" sz="3600">
                <a:solidFill>
                  <a:srgbClr val="2A2A2A"/>
                </a:solidFill>
                <a:effectLst/>
                <a:latin typeface="Raleway"/>
                <a:ea typeface="Calibri" panose="020F0502020204030204" pitchFamily="34" charset="0"/>
              </a:rPr>
              <a:t>We also acknowledge all Treaty peoples – including those who came here as settlers – as migrants either in this generation or in generations past - and those of us who came here involuntarily, particularly those brought to these lands as a result of the Trans-Atlantic Slave Trade and Slavery. </a:t>
            </a:r>
            <a:br>
              <a:rPr lang="en-US" sz="3600">
                <a:effectLst/>
                <a:latin typeface="Raleway" pitchFamily="2" charset="0"/>
                <a:ea typeface="Calibri" panose="020F0502020204030204" pitchFamily="34" charset="0"/>
              </a:rPr>
            </a:br>
            <a:r>
              <a:rPr lang="en-US" sz="3600">
                <a:solidFill>
                  <a:srgbClr val="2A2A2A"/>
                </a:solidFill>
                <a:effectLst/>
                <a:latin typeface="Raleway"/>
                <a:ea typeface="Calibri" panose="020F0502020204030204" pitchFamily="34" charset="0"/>
              </a:rPr>
              <a:t>We pay tribute to those ancestors of African origin and descent.</a:t>
            </a:r>
            <a:r>
              <a:rPr lang="en-US" sz="3600">
                <a:solidFill>
                  <a:srgbClr val="2A2A2A"/>
                </a:solidFill>
                <a:latin typeface="Raleway"/>
                <a:ea typeface="Calibri" panose="020F0502020204030204" pitchFamily="34" charset="0"/>
              </a:rPr>
              <a:t> </a:t>
            </a:r>
            <a:endParaRPr lang="en-CA" sz="3600">
              <a:effectLst/>
              <a:latin typeface="Calibri"/>
              <a:ea typeface="Calibri" panose="020F0502020204030204" pitchFamily="34" charset="0"/>
            </a:endParaRPr>
          </a:p>
        </p:txBody>
      </p:sp>
      <p:pic>
        <p:nvPicPr>
          <p:cNvPr id="4" name="Image" descr="Image">
            <a:extLst>
              <a:ext uri="{FF2B5EF4-FFF2-40B4-BE49-F238E27FC236}">
                <a16:creationId xmlns:a16="http://schemas.microsoft.com/office/drawing/2014/main" id="{2D1EDA44-BD1A-6B5C-5782-007F1280C3AD}"/>
              </a:ext>
            </a:extLst>
          </p:cNvPr>
          <p:cNvPicPr>
            <a:picLocks noChangeAspect="1"/>
          </p:cNvPicPr>
          <p:nvPr/>
        </p:nvPicPr>
        <p:blipFill>
          <a:blip r:embed="rId2"/>
          <a:srcRect l="1126" r="1126" b="37529"/>
          <a:stretch>
            <a:fillRect/>
          </a:stretch>
        </p:blipFill>
        <p:spPr>
          <a:xfrm>
            <a:off x="19460554" y="11276080"/>
            <a:ext cx="4896207" cy="1668887"/>
          </a:xfrm>
          <a:prstGeom prst="rect">
            <a:avLst/>
          </a:prstGeom>
          <a:ln w="12700">
            <a:miter lim="400000"/>
          </a:ln>
        </p:spPr>
      </p:pic>
    </p:spTree>
    <p:extLst>
      <p:ext uri="{BB962C8B-B14F-4D97-AF65-F5344CB8AC3E}">
        <p14:creationId xmlns:p14="http://schemas.microsoft.com/office/powerpoint/2010/main" val="168578142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53C1C-A1E3-FE47-1B3B-FF556DD608CE}"/>
            </a:ext>
          </a:extLst>
        </p:cNvPr>
        <p:cNvGrpSpPr/>
        <p:nvPr/>
      </p:nvGrpSpPr>
      <p:grpSpPr>
        <a:xfrm>
          <a:off x="0" y="0"/>
          <a:ext cx="0" cy="0"/>
          <a:chOff x="0" y="0"/>
          <a:chExt cx="0" cy="0"/>
        </a:xfrm>
      </p:grpSpPr>
      <p:pic>
        <p:nvPicPr>
          <p:cNvPr id="128" name="Image" descr="Image">
            <a:extLst>
              <a:ext uri="{FF2B5EF4-FFF2-40B4-BE49-F238E27FC236}">
                <a16:creationId xmlns:a16="http://schemas.microsoft.com/office/drawing/2014/main" id="{82908029-9A84-4DBE-6EE0-5C47A0D9E41C}"/>
              </a:ext>
            </a:extLst>
          </p:cNvPr>
          <p:cNvPicPr>
            <a:picLocks noChangeAspect="1"/>
          </p:cNvPicPr>
          <p:nvPr/>
        </p:nvPicPr>
        <p:blipFill>
          <a:blip r:embed="rId2"/>
          <a:srcRect l="1126" r="1126" b="37529"/>
          <a:stretch>
            <a:fillRect/>
          </a:stretch>
        </p:blipFill>
        <p:spPr>
          <a:xfrm>
            <a:off x="19460554" y="11311892"/>
            <a:ext cx="4896207" cy="1668887"/>
          </a:xfrm>
          <a:prstGeom prst="rect">
            <a:avLst/>
          </a:prstGeom>
          <a:ln w="12700">
            <a:miter lim="400000"/>
          </a:ln>
        </p:spPr>
      </p:pic>
      <p:sp>
        <p:nvSpPr>
          <p:cNvPr id="127" name="Update">
            <a:extLst>
              <a:ext uri="{FF2B5EF4-FFF2-40B4-BE49-F238E27FC236}">
                <a16:creationId xmlns:a16="http://schemas.microsoft.com/office/drawing/2014/main" id="{E0000AB2-6F03-7D4A-F559-CD2A862E99EC}"/>
              </a:ext>
            </a:extLst>
          </p:cNvPr>
          <p:cNvSpPr txBox="1"/>
          <p:nvPr/>
        </p:nvSpPr>
        <p:spPr>
          <a:xfrm>
            <a:off x="1350991" y="3405244"/>
            <a:ext cx="22340050" cy="88434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ctr">
            <a:spAutoFit/>
          </a:bodyPr>
          <a:lstStyle>
            <a:lvl1pPr>
              <a:defRPr sz="8100"/>
            </a:lvl1pPr>
          </a:lstStyle>
          <a:p>
            <a:pPr algn="l">
              <a:buFont typeface="Arial" panose="020B0604020202020204" pitchFamily="34" charset="0"/>
              <a:buChar char="•"/>
            </a:pPr>
            <a:r>
              <a:rPr lang="en-CA" sz="4800" b="0"/>
              <a:t>Tamara Kahsay, Economic Development Officer, </a:t>
            </a:r>
            <a:r>
              <a:rPr lang="en-CA" sz="4800" b="0" dirty="0">
                <a:hlinkClick r:id="rId3"/>
              </a:rPr>
              <a:t>Tamara.Kahsay@toronto.ca</a:t>
            </a:r>
            <a:r>
              <a:rPr lang="en-CA" sz="4800" b="0" dirty="0"/>
              <a:t> </a:t>
            </a:r>
          </a:p>
          <a:p>
            <a:pPr algn="l"/>
            <a:endParaRPr lang="en-CA" sz="4800" b="0" dirty="0"/>
          </a:p>
          <a:p>
            <a:pPr algn="l">
              <a:buFont typeface="Arial" panose="020B0604020202020204" pitchFamily="34" charset="0"/>
              <a:buChar char="•"/>
            </a:pPr>
            <a:r>
              <a:rPr lang="en-CA" sz="4800" b="0" dirty="0"/>
              <a:t> Formerly known as the </a:t>
            </a:r>
            <a:r>
              <a:rPr lang="en-CA" sz="4800" b="0" dirty="0" err="1"/>
              <a:t>CaféTO</a:t>
            </a:r>
            <a:r>
              <a:rPr lang="en-CA" sz="4800" b="0" dirty="0"/>
              <a:t> BIA Grant, this program has evolved to support Business Improvement Areas (BIAs) and eligible non-profit organizations in creating vibrant neighbourhood enhancements. The program aims to strengthen outdoor dining, enhance streetscapes, and support main street vitality.</a:t>
            </a:r>
            <a:endParaRPr lang="en-US"/>
          </a:p>
          <a:p>
            <a:pPr algn="l"/>
            <a:endParaRPr lang="en-CA" sz="4000" dirty="0"/>
          </a:p>
          <a:p>
            <a:pPr algn="l"/>
            <a:r>
              <a:rPr lang="en-CA" sz="4000"/>
              <a:t>Key Details</a:t>
            </a:r>
            <a:endParaRPr lang="en-CA"/>
          </a:p>
          <a:p>
            <a:pPr algn="l">
              <a:buFont typeface="Arial" panose="020B0604020202020204" pitchFamily="34" charset="0"/>
              <a:buChar char="•"/>
            </a:pPr>
            <a:r>
              <a:rPr lang="en-CA" sz="4000" b="0"/>
              <a:t> Open to BIAs and eligible non-profit organizations</a:t>
            </a:r>
            <a:endParaRPr lang="en-CA" sz="4000"/>
          </a:p>
          <a:p>
            <a:pPr algn="l">
              <a:buFont typeface="Arial" panose="020B0604020202020204" pitchFamily="34" charset="0"/>
              <a:buChar char="•"/>
            </a:pPr>
            <a:r>
              <a:rPr lang="en-CA" sz="4000" b="0"/>
              <a:t> Supports initiatives that enhance neighbourhood outdoor dining and public spaces</a:t>
            </a:r>
            <a:endParaRPr lang="en-CA" sz="4000"/>
          </a:p>
          <a:p>
            <a:pPr algn="l">
              <a:buFont typeface="Arial" panose="020B0604020202020204" pitchFamily="34" charset="0"/>
              <a:buChar char="•"/>
            </a:pPr>
            <a:r>
              <a:rPr lang="en-CA" sz="4000" b="0"/>
              <a:t> Applications open March 25 and close April 22</a:t>
            </a:r>
            <a:endParaRPr lang="en-CA" sz="4000"/>
          </a:p>
          <a:p>
            <a:pPr algn="l">
              <a:buFont typeface="Arial" panose="020B0604020202020204" pitchFamily="34" charset="0"/>
              <a:buChar char="•"/>
            </a:pPr>
            <a:r>
              <a:rPr lang="en-CA" sz="4000" b="0"/>
              <a:t>For more information about the program, please visit program webpage or contact </a:t>
            </a:r>
            <a:r>
              <a:rPr lang="en-CA" sz="4000" b="0" dirty="0">
                <a:hlinkClick r:id="rId4"/>
              </a:rPr>
              <a:t>diningdistrict@toronto.ca</a:t>
            </a:r>
            <a:r>
              <a:rPr lang="en-CA" sz="4000" b="0" dirty="0"/>
              <a:t> </a:t>
            </a:r>
          </a:p>
        </p:txBody>
      </p:sp>
      <p:sp>
        <p:nvSpPr>
          <p:cNvPr id="2" name="TextBox 1">
            <a:extLst>
              <a:ext uri="{FF2B5EF4-FFF2-40B4-BE49-F238E27FC236}">
                <a16:creationId xmlns:a16="http://schemas.microsoft.com/office/drawing/2014/main" id="{C7C68787-9454-4827-BE10-4089803E1DB6}"/>
              </a:ext>
            </a:extLst>
          </p:cNvPr>
          <p:cNvSpPr txBox="1"/>
          <p:nvPr/>
        </p:nvSpPr>
        <p:spPr>
          <a:xfrm>
            <a:off x="1124713" y="1505396"/>
            <a:ext cx="2178276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CA" sz="9600" b="0"/>
              <a:t>Dining District Stream 1 – March 25</a:t>
            </a:r>
            <a:endParaRPr lang="en-US"/>
          </a:p>
        </p:txBody>
      </p:sp>
    </p:spTree>
    <p:extLst>
      <p:ext uri="{BB962C8B-B14F-4D97-AF65-F5344CB8AC3E}">
        <p14:creationId xmlns:p14="http://schemas.microsoft.com/office/powerpoint/2010/main" val="10117667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A1FBE-7F2F-E1EE-BEE2-8C65B00F340A}"/>
            </a:ext>
          </a:extLst>
        </p:cNvPr>
        <p:cNvGrpSpPr/>
        <p:nvPr/>
      </p:nvGrpSpPr>
      <p:grpSpPr>
        <a:xfrm>
          <a:off x="0" y="0"/>
          <a:ext cx="0" cy="0"/>
          <a:chOff x="0" y="0"/>
          <a:chExt cx="0" cy="0"/>
        </a:xfrm>
      </p:grpSpPr>
      <p:sp>
        <p:nvSpPr>
          <p:cNvPr id="127" name="Update">
            <a:extLst>
              <a:ext uri="{FF2B5EF4-FFF2-40B4-BE49-F238E27FC236}">
                <a16:creationId xmlns:a16="http://schemas.microsoft.com/office/drawing/2014/main" id="{D832184E-AD6F-C200-2814-582E8454DF7B}"/>
              </a:ext>
            </a:extLst>
          </p:cNvPr>
          <p:cNvSpPr txBox="1"/>
          <p:nvPr/>
        </p:nvSpPr>
        <p:spPr>
          <a:xfrm>
            <a:off x="1350991" y="5559681"/>
            <a:ext cx="22340050" cy="45345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ctr">
            <a:spAutoFit/>
          </a:bodyPr>
          <a:lstStyle>
            <a:lvl1pPr>
              <a:defRPr sz="8100"/>
            </a:lvl1pPr>
          </a:lstStyle>
          <a:p>
            <a:pPr marL="571500" indent="-571500" algn="l">
              <a:buFont typeface="Arial" panose="020B0604020202020204" pitchFamily="34" charset="0"/>
              <a:buChar char="•"/>
            </a:pPr>
            <a:r>
              <a:rPr lang="en-CA" sz="4800" b="0" dirty="0"/>
              <a:t>Alex </a:t>
            </a:r>
            <a:r>
              <a:rPr lang="en-CA" sz="4800" b="0" dirty="0" err="1"/>
              <a:t>Bordokas</a:t>
            </a:r>
            <a:r>
              <a:rPr lang="en-CA" sz="4800" b="0" dirty="0"/>
              <a:t>, Project Manager, Special Projects, </a:t>
            </a:r>
            <a:r>
              <a:rPr lang="en-CA" sz="4800" b="0" dirty="0">
                <a:hlinkClick r:id="rId2"/>
              </a:rPr>
              <a:t>Alexander.Bordokas@toronto.ca</a:t>
            </a:r>
            <a:r>
              <a:rPr lang="en-CA" sz="4800" b="0" dirty="0"/>
              <a:t> </a:t>
            </a:r>
            <a:endParaRPr lang="en-US"/>
          </a:p>
          <a:p>
            <a:pPr marL="571500" indent="-571500" algn="l">
              <a:buFont typeface="Arial" panose="020B0604020202020204" pitchFamily="34" charset="0"/>
              <a:buChar char="•"/>
            </a:pPr>
            <a:r>
              <a:rPr lang="en-CA" sz="4800" b="0"/>
              <a:t>For questions, email </a:t>
            </a:r>
            <a:r>
              <a:rPr lang="en-CA" sz="4800" b="0" dirty="0">
                <a:hlinkClick r:id="rId3"/>
              </a:rPr>
              <a:t>fwc2026toronto@toronto.ca</a:t>
            </a:r>
            <a:r>
              <a:rPr lang="en-CA" sz="4800" b="0" dirty="0"/>
              <a:t> </a:t>
            </a:r>
          </a:p>
          <a:p>
            <a:pPr marL="571500" indent="-571500">
              <a:buFont typeface="Arial" panose="020B0604020202020204" pitchFamily="34" charset="0"/>
              <a:buChar char="•"/>
            </a:pPr>
            <a:endParaRPr lang="en-CA" sz="4800" b="0"/>
          </a:p>
          <a:p>
            <a:pPr marL="571500" indent="-571500">
              <a:buFont typeface="Arial" panose="020B0604020202020204" pitchFamily="34" charset="0"/>
              <a:buChar char="•"/>
            </a:pPr>
            <a:r>
              <a:rPr lang="en-CA" sz="4800" b="0"/>
              <a:t>View the BIA Dressing Toolkit on the BIA Cloud under FIFA World Cup category </a:t>
            </a:r>
          </a:p>
          <a:p>
            <a:r>
              <a:rPr lang="en-CA" sz="4800" b="0" dirty="0">
                <a:hlinkClick r:id="rId4"/>
              </a:rPr>
              <a:t>https://www.toronto-bia.com/bia-cloud/</a:t>
            </a:r>
            <a:r>
              <a:rPr lang="en-CA" sz="4800" b="0" dirty="0"/>
              <a:t> </a:t>
            </a:r>
          </a:p>
        </p:txBody>
      </p:sp>
      <p:pic>
        <p:nvPicPr>
          <p:cNvPr id="128" name="Image" descr="Image">
            <a:extLst>
              <a:ext uri="{FF2B5EF4-FFF2-40B4-BE49-F238E27FC236}">
                <a16:creationId xmlns:a16="http://schemas.microsoft.com/office/drawing/2014/main" id="{8B53A38F-D94D-93EB-5236-0930205CAB16}"/>
              </a:ext>
            </a:extLst>
          </p:cNvPr>
          <p:cNvPicPr>
            <a:picLocks noChangeAspect="1"/>
          </p:cNvPicPr>
          <p:nvPr/>
        </p:nvPicPr>
        <p:blipFill>
          <a:blip r:embed="rId5"/>
          <a:srcRect l="1126" r="1126" b="37529"/>
          <a:stretch>
            <a:fillRect/>
          </a:stretch>
        </p:blipFill>
        <p:spPr>
          <a:xfrm>
            <a:off x="19460554" y="11311892"/>
            <a:ext cx="4896207" cy="1668887"/>
          </a:xfrm>
          <a:prstGeom prst="rect">
            <a:avLst/>
          </a:prstGeom>
          <a:ln w="12700">
            <a:miter lim="400000"/>
          </a:ln>
        </p:spPr>
      </p:pic>
      <p:sp>
        <p:nvSpPr>
          <p:cNvPr id="2" name="TextBox 1">
            <a:extLst>
              <a:ext uri="{FF2B5EF4-FFF2-40B4-BE49-F238E27FC236}">
                <a16:creationId xmlns:a16="http://schemas.microsoft.com/office/drawing/2014/main" id="{4ABCDF89-E50C-D0B3-2DBF-054BF01C3CC5}"/>
              </a:ext>
            </a:extLst>
          </p:cNvPr>
          <p:cNvSpPr txBox="1"/>
          <p:nvPr/>
        </p:nvSpPr>
        <p:spPr>
          <a:xfrm>
            <a:off x="1635076" y="3079015"/>
            <a:ext cx="2178276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CA" sz="9600" b="0"/>
              <a:t>BIA Dressing Toolkit Update</a:t>
            </a:r>
            <a:endParaRPr lang="en-US"/>
          </a:p>
        </p:txBody>
      </p:sp>
    </p:spTree>
    <p:extLst>
      <p:ext uri="{BB962C8B-B14F-4D97-AF65-F5344CB8AC3E}">
        <p14:creationId xmlns:p14="http://schemas.microsoft.com/office/powerpoint/2010/main" val="164841956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Update"/>
          <p:cNvSpPr txBox="1"/>
          <p:nvPr/>
        </p:nvSpPr>
        <p:spPr>
          <a:xfrm>
            <a:off x="3189918" y="5585770"/>
            <a:ext cx="18004164" cy="187230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ctr">
            <a:spAutoFit/>
          </a:bodyPr>
          <a:lstStyle>
            <a:lvl1pPr>
              <a:defRPr sz="8100"/>
            </a:lvl1pPr>
          </a:lstStyle>
          <a:p>
            <a:r>
              <a:rPr lang="en-CA" sz="11500" b="0"/>
              <a:t>New Business</a:t>
            </a:r>
            <a:endParaRPr lang="en-US"/>
          </a:p>
        </p:txBody>
      </p:sp>
      <p:pic>
        <p:nvPicPr>
          <p:cNvPr id="128" name="Image" descr="Image"/>
          <p:cNvPicPr>
            <a:picLocks noChangeAspect="1"/>
          </p:cNvPicPr>
          <p:nvPr/>
        </p:nvPicPr>
        <p:blipFill>
          <a:blip r:embed="rId2"/>
          <a:srcRect l="1126" r="1126" b="37529"/>
          <a:stretch>
            <a:fillRect/>
          </a:stretch>
        </p:blipFill>
        <p:spPr>
          <a:xfrm>
            <a:off x="19460554" y="11311892"/>
            <a:ext cx="4896207" cy="1668887"/>
          </a:xfrm>
          <a:prstGeom prst="rect">
            <a:avLst/>
          </a:prstGeom>
          <a:ln w="12700">
            <a:miter lim="400000"/>
          </a:ln>
        </p:spPr>
      </p:pic>
    </p:spTree>
    <p:extLst>
      <p:ext uri="{BB962C8B-B14F-4D97-AF65-F5344CB8AC3E}">
        <p14:creationId xmlns:p14="http://schemas.microsoft.com/office/powerpoint/2010/main" val="301716197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BFEB6-5682-03A2-ABA3-5134AF677589}"/>
            </a:ext>
          </a:extLst>
        </p:cNvPr>
        <p:cNvGrpSpPr/>
        <p:nvPr/>
      </p:nvGrpSpPr>
      <p:grpSpPr>
        <a:xfrm>
          <a:off x="0" y="0"/>
          <a:ext cx="0" cy="0"/>
          <a:chOff x="0" y="0"/>
          <a:chExt cx="0" cy="0"/>
        </a:xfrm>
      </p:grpSpPr>
      <p:sp>
        <p:nvSpPr>
          <p:cNvPr id="4" name="TABIA COVID-19 Call">
            <a:extLst>
              <a:ext uri="{FF2B5EF4-FFF2-40B4-BE49-F238E27FC236}">
                <a16:creationId xmlns:a16="http://schemas.microsoft.com/office/drawing/2014/main" id="{585C5B96-8A51-864A-0B65-AA7D48B4096E}"/>
              </a:ext>
            </a:extLst>
          </p:cNvPr>
          <p:cNvSpPr txBox="1">
            <a:spLocks/>
          </p:cNvSpPr>
          <p:nvPr/>
        </p:nvSpPr>
        <p:spPr>
          <a:xfrm>
            <a:off x="693650" y="4716087"/>
            <a:ext cx="22999177" cy="79018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normAutofit fontScale="85000" lnSpcReduction="10000"/>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CA" sz="9600"/>
              <a:t>Bi-Weekly BIA Meeting</a:t>
            </a:r>
            <a:endParaRPr lang="en-CA"/>
          </a:p>
          <a:p>
            <a:pPr hangingPunct="1"/>
            <a:endParaRPr lang="en-CA" sz="9600">
              <a:highlight>
                <a:srgbClr val="FFFF00"/>
              </a:highlight>
            </a:endParaRPr>
          </a:p>
          <a:p>
            <a:pPr>
              <a:lnSpc>
                <a:spcPct val="120000"/>
              </a:lnSpc>
            </a:pPr>
            <a:r>
              <a:rPr lang="en-CA" sz="9600" dirty="0">
                <a:highlight>
                  <a:srgbClr val="FFFF00"/>
                </a:highlight>
              </a:rPr>
              <a:t>March 31, 2026 from 3-4:30pm</a:t>
            </a:r>
            <a:endParaRPr lang="en-CA" dirty="0"/>
          </a:p>
          <a:p>
            <a:pPr>
              <a:lnSpc>
                <a:spcPct val="120000"/>
              </a:lnSpc>
            </a:pPr>
            <a:endParaRPr lang="en-CA" sz="7800">
              <a:highlight>
                <a:srgbClr val="FFFF00"/>
              </a:highlight>
              <a:ea typeface="+mn-lt"/>
              <a:cs typeface="+mn-lt"/>
            </a:endParaRPr>
          </a:p>
          <a:p>
            <a:r>
              <a:rPr lang="en-CA" sz="6700" dirty="0">
                <a:ea typeface="+mn-lt"/>
                <a:cs typeface="+mn-lt"/>
              </a:rPr>
              <a:t> </a:t>
            </a:r>
            <a:r>
              <a:rPr lang="en-CA" sz="5200" dirty="0">
                <a:ea typeface="+mn-lt"/>
                <a:cs typeface="+mn-lt"/>
                <a:hlinkClick r:id="rId2"/>
              </a:rPr>
              <a:t>https://us06web.zoom.us/j/85045752826?pwd=jvsySSvZ4NbKQ6a2pPkmqXZU3gfler.1</a:t>
            </a:r>
            <a:r>
              <a:rPr lang="en-CA" sz="5200" dirty="0">
                <a:ea typeface="+mn-lt"/>
                <a:cs typeface="+mn-lt"/>
              </a:rPr>
              <a:t> </a:t>
            </a:r>
            <a:endParaRPr lang="en-CA" sz="6200" dirty="0"/>
          </a:p>
          <a:p>
            <a:r>
              <a:rPr lang="en-CA" sz="6700">
                <a:ea typeface="+mn-lt"/>
                <a:cs typeface="+mn-lt"/>
              </a:rPr>
              <a:t>Meeting ID: 850 4575 2826 </a:t>
            </a:r>
            <a:endParaRPr lang="en-CA"/>
          </a:p>
          <a:p>
            <a:r>
              <a:rPr lang="en-CA" sz="6700">
                <a:ea typeface="+mn-lt"/>
                <a:cs typeface="+mn-lt"/>
              </a:rPr>
              <a:t>Passcode: TABIA</a:t>
            </a:r>
          </a:p>
          <a:p>
            <a:endParaRPr lang="en-CA" sz="6700">
              <a:ea typeface="+mn-lt"/>
              <a:cs typeface="+mn-lt"/>
            </a:endParaRPr>
          </a:p>
          <a:p>
            <a:endParaRPr lang="en-CA" sz="6700">
              <a:ea typeface="+mn-lt"/>
              <a:cs typeface="+mn-lt"/>
            </a:endParaRPr>
          </a:p>
        </p:txBody>
      </p:sp>
      <p:pic>
        <p:nvPicPr>
          <p:cNvPr id="6" name="Image" descr="Image">
            <a:extLst>
              <a:ext uri="{FF2B5EF4-FFF2-40B4-BE49-F238E27FC236}">
                <a16:creationId xmlns:a16="http://schemas.microsoft.com/office/drawing/2014/main" id="{EF9798EE-B75F-46C7-71BB-BDBD2D34FB4C}"/>
              </a:ext>
            </a:extLst>
          </p:cNvPr>
          <p:cNvPicPr>
            <a:picLocks noChangeAspect="1"/>
          </p:cNvPicPr>
          <p:nvPr/>
        </p:nvPicPr>
        <p:blipFill>
          <a:blip r:embed="rId3"/>
          <a:srcRect l="1126" r="1126" b="37529"/>
          <a:stretch>
            <a:fillRect/>
          </a:stretch>
        </p:blipFill>
        <p:spPr>
          <a:xfrm>
            <a:off x="8737432" y="1118960"/>
            <a:ext cx="6909136" cy="2355000"/>
          </a:xfrm>
          <a:prstGeom prst="rect">
            <a:avLst/>
          </a:prstGeom>
          <a:ln w="12700">
            <a:miter lim="400000"/>
          </a:ln>
        </p:spPr>
      </p:pic>
    </p:spTree>
    <p:extLst>
      <p:ext uri="{BB962C8B-B14F-4D97-AF65-F5344CB8AC3E}">
        <p14:creationId xmlns:p14="http://schemas.microsoft.com/office/powerpoint/2010/main" val="242960581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A54021-2EBA-4AF1-9AB4-964004FE6B3D}"/>
              </a:ext>
            </a:extLst>
          </p:cNvPr>
          <p:cNvSpPr txBox="1"/>
          <p:nvPr/>
        </p:nvSpPr>
        <p:spPr>
          <a:xfrm>
            <a:off x="684178" y="2543802"/>
            <a:ext cx="23015643" cy="9889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CA" sz="4800" b="1" i="0" u="none" strike="noStrike" cap="none" spc="0" normalizeH="0" baseline="0">
                <a:ln>
                  <a:noFill/>
                </a:ln>
                <a:solidFill>
                  <a:srgbClr val="000000"/>
                </a:solidFill>
                <a:effectLst/>
                <a:uFillTx/>
                <a:latin typeface="Helvetica Neue"/>
                <a:ea typeface="Helvetica Neue"/>
                <a:cs typeface="Helvetica Neue"/>
                <a:sym typeface="Helvetica Neue"/>
              </a:rPr>
              <a:t>Thank you for joining our bi-weekly </a:t>
            </a:r>
            <a:r>
              <a:rPr lang="en-CA" sz="4800"/>
              <a:t>call. </a:t>
            </a:r>
          </a:p>
          <a:p>
            <a:pPr marL="0" marR="0" indent="0" algn="l" defTabSz="825500" rtl="0" fontAlgn="auto" latinLnBrk="0" hangingPunct="0">
              <a:lnSpc>
                <a:spcPct val="100000"/>
              </a:lnSpc>
              <a:spcBef>
                <a:spcPts val="0"/>
              </a:spcBef>
              <a:spcAft>
                <a:spcPts val="0"/>
              </a:spcAft>
              <a:buClrTx/>
              <a:buSzTx/>
              <a:buFontTx/>
              <a:buNone/>
              <a:tabLst/>
            </a:pPr>
            <a:endParaRPr lang="en-CA" sz="4800" b="1" i="0" u="none" strike="noStrike" cap="none" spc="0" normalizeH="0" baseline="0">
              <a:ln>
                <a:noFill/>
              </a:ln>
              <a:solidFill>
                <a:srgbClr val="000000"/>
              </a:solidFill>
              <a:effectLst/>
              <a:uFillTx/>
              <a:latin typeface="Helvetica Neue"/>
              <a:ea typeface="Helvetica Neue"/>
              <a:cs typeface="Helvetica Neue"/>
            </a:endParaRPr>
          </a:p>
          <a:p>
            <a:pPr marL="457200" indent="-457200" algn="l">
              <a:buFont typeface="Arial" panose="020B0604020202020204" pitchFamily="34" charset="0"/>
              <a:buChar char="•"/>
            </a:pPr>
            <a:r>
              <a:rPr lang="en-CA" sz="4800"/>
              <a:t>In-Person: </a:t>
            </a:r>
            <a:r>
              <a:rPr lang="en-CA" sz="4800" b="0"/>
              <a:t>Please use microphones or speak loudly and clearly for all to hear both online and in-person. </a:t>
            </a:r>
          </a:p>
          <a:p>
            <a:pPr marL="457200" indent="-457200" algn="l">
              <a:buFont typeface="Arial" panose="020B0604020202020204" pitchFamily="34" charset="0"/>
              <a:buChar char="•"/>
            </a:pPr>
            <a:endParaRPr lang="en-CA" sz="4800" b="0"/>
          </a:p>
          <a:p>
            <a:pPr marL="457200" indent="-457200" algn="l">
              <a:buFont typeface="Arial" panose="020B0604020202020204" pitchFamily="34" charset="0"/>
              <a:buChar char="•"/>
            </a:pPr>
            <a:r>
              <a:rPr lang="en-CA" sz="4800" b="0"/>
              <a:t>Should you have a question please raise your hand or indicate in the chat. </a:t>
            </a:r>
            <a:r>
              <a:rPr lang="en-CA" sz="4800"/>
              <a:t>Everyone will have a chance to speak and ask their question. </a:t>
            </a:r>
            <a:r>
              <a:rPr lang="en-CA" sz="4800" b="0"/>
              <a:t>Your patience is appreciated. </a:t>
            </a:r>
            <a:br>
              <a:rPr lang="en-CA" sz="4800"/>
            </a:br>
            <a:r>
              <a:rPr lang="en-CA" sz="4800"/>
              <a:t> </a:t>
            </a:r>
          </a:p>
          <a:p>
            <a:pPr marL="457200" indent="-457200" algn="l">
              <a:buFont typeface="Arial" panose="020B0604020202020204" pitchFamily="34" charset="0"/>
              <a:buChar char="•"/>
            </a:pPr>
            <a:r>
              <a:rPr kumimoji="0" lang="en-CA" sz="4800" b="0" i="0" u="none" strike="noStrike" cap="none" spc="0" normalizeH="0" baseline="0">
                <a:ln>
                  <a:noFill/>
                </a:ln>
                <a:solidFill>
                  <a:srgbClr val="000000"/>
                </a:solidFill>
                <a:effectLst/>
                <a:uFillTx/>
                <a:latin typeface="Helvetica Neue"/>
                <a:ea typeface="Helvetica Neue"/>
                <a:cs typeface="Helvetica Neue"/>
                <a:sym typeface="Helvetica Neue"/>
              </a:rPr>
              <a:t>Please be respectful of others on the call and </a:t>
            </a:r>
            <a:r>
              <a:rPr lang="en-CA" sz="4800" b="0"/>
              <a:t>the different opinions that may be expressed.</a:t>
            </a:r>
          </a:p>
          <a:p>
            <a:pPr marL="457200" marR="0" indent="-457200" algn="l" defTabSz="825500">
              <a:lnSpc>
                <a:spcPct val="100000"/>
              </a:lnSpc>
              <a:spcBef>
                <a:spcPts val="0"/>
              </a:spcBef>
              <a:spcAft>
                <a:spcPts val="0"/>
              </a:spcAft>
              <a:buClrTx/>
              <a:buSzTx/>
              <a:buFont typeface="Arial" panose="020B0604020202020204" pitchFamily="34" charset="0"/>
              <a:buChar char="•"/>
              <a:tabLst/>
            </a:pPr>
            <a:r>
              <a:rPr kumimoji="0" lang="en-CA" sz="4800" b="0" i="0" u="none" strike="noStrike" cap="none" spc="0" normalizeH="0" baseline="0">
                <a:ln>
                  <a:noFill/>
                </a:ln>
                <a:solidFill>
                  <a:srgbClr val="000000"/>
                </a:solidFill>
                <a:effectLst/>
                <a:uFillTx/>
                <a:latin typeface="Helvetica Neue"/>
                <a:ea typeface="Helvetica Neue"/>
                <a:cs typeface="Helvetica Neue"/>
                <a:sym typeface="Helvetica Neue"/>
              </a:rPr>
              <a:t>BIA specifi</a:t>
            </a:r>
            <a:r>
              <a:rPr kumimoji="0" lang="en-CA" sz="5400" b="0" i="0" u="none" strike="noStrike" cap="none" spc="0" normalizeH="0" baseline="0">
                <a:ln>
                  <a:noFill/>
                </a:ln>
                <a:solidFill>
                  <a:srgbClr val="000000"/>
                </a:solidFill>
                <a:effectLst/>
                <a:uFillTx/>
                <a:latin typeface="Helvetica Neue"/>
                <a:ea typeface="Helvetica Neue"/>
                <a:cs typeface="Helvetica Neue"/>
                <a:sym typeface="Helvetica Neue"/>
              </a:rPr>
              <a:t>c questions, </a:t>
            </a:r>
            <a:r>
              <a:rPr lang="en-CA" sz="5400" b="0"/>
              <a:t>unless beneficial to the group should be taken offline.</a:t>
            </a:r>
            <a:endParaRPr lang="en-CA" sz="5400" b="0" i="0" u="none" strike="noStrike" cap="none" spc="0" normalizeH="0" baseline="0">
              <a:ln>
                <a:noFill/>
              </a:ln>
              <a:solidFill>
                <a:srgbClr val="000000"/>
              </a:solidFill>
              <a:effectLst/>
              <a:uFillTx/>
              <a:latin typeface="Helvetica Neue"/>
              <a:ea typeface="Helvetica Neue"/>
              <a:cs typeface="Helvetica Neue"/>
            </a:endParaRPr>
          </a:p>
        </p:txBody>
      </p:sp>
      <p:sp>
        <p:nvSpPr>
          <p:cNvPr id="4" name="TABIA COVID-19 Call">
            <a:extLst>
              <a:ext uri="{FF2B5EF4-FFF2-40B4-BE49-F238E27FC236}">
                <a16:creationId xmlns:a16="http://schemas.microsoft.com/office/drawing/2014/main" id="{A46C9648-6652-4096-B1A5-62CCD0F62DC3}"/>
              </a:ext>
            </a:extLst>
          </p:cNvPr>
          <p:cNvSpPr txBox="1">
            <a:spLocks/>
          </p:cNvSpPr>
          <p:nvPr/>
        </p:nvSpPr>
        <p:spPr>
          <a:xfrm>
            <a:off x="1755984" y="437692"/>
            <a:ext cx="20828000" cy="20556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r>
              <a:rPr lang="en-CA" sz="8800"/>
              <a:t>TABIA BIA Meeting Protocol</a:t>
            </a:r>
          </a:p>
        </p:txBody>
      </p:sp>
      <p:pic>
        <p:nvPicPr>
          <p:cNvPr id="6" name="Image" descr="Image">
            <a:extLst>
              <a:ext uri="{FF2B5EF4-FFF2-40B4-BE49-F238E27FC236}">
                <a16:creationId xmlns:a16="http://schemas.microsoft.com/office/drawing/2014/main" id="{35FC3033-564A-44A0-A062-1093FE824532}"/>
              </a:ext>
            </a:extLst>
          </p:cNvPr>
          <p:cNvPicPr>
            <a:picLocks noChangeAspect="1"/>
          </p:cNvPicPr>
          <p:nvPr/>
        </p:nvPicPr>
        <p:blipFill>
          <a:blip r:embed="rId2"/>
          <a:srcRect l="1126" r="1126" b="37529"/>
          <a:stretch>
            <a:fillRect/>
          </a:stretch>
        </p:blipFill>
        <p:spPr>
          <a:xfrm>
            <a:off x="19487793" y="11517614"/>
            <a:ext cx="4896207" cy="1668887"/>
          </a:xfrm>
          <a:prstGeom prst="rect">
            <a:avLst/>
          </a:prstGeom>
          <a:ln w="12700">
            <a:miter lim="400000"/>
          </a:ln>
        </p:spPr>
      </p:pic>
    </p:spTree>
    <p:extLst>
      <p:ext uri="{BB962C8B-B14F-4D97-AF65-F5344CB8AC3E}">
        <p14:creationId xmlns:p14="http://schemas.microsoft.com/office/powerpoint/2010/main" val="19282065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 descr="Image"/>
          <p:cNvPicPr>
            <a:picLocks noChangeAspect="1"/>
          </p:cNvPicPr>
          <p:nvPr/>
        </p:nvPicPr>
        <p:blipFill>
          <a:blip r:embed="rId3"/>
          <a:srcRect l="1126" r="1126" b="37529"/>
          <a:stretch>
            <a:fillRect/>
          </a:stretch>
        </p:blipFill>
        <p:spPr>
          <a:xfrm>
            <a:off x="19460554" y="11240268"/>
            <a:ext cx="4896207" cy="1668887"/>
          </a:xfrm>
          <a:prstGeom prst="rect">
            <a:avLst/>
          </a:prstGeom>
          <a:ln w="12700">
            <a:miter lim="400000"/>
          </a:ln>
        </p:spPr>
      </p:pic>
      <p:sp>
        <p:nvSpPr>
          <p:cNvPr id="120" name="TABIA COVID-19 Call"/>
          <p:cNvSpPr txBox="1">
            <a:spLocks noGrp="1"/>
          </p:cNvSpPr>
          <p:nvPr>
            <p:ph type="ctrTitle"/>
          </p:nvPr>
        </p:nvSpPr>
        <p:spPr>
          <a:xfrm>
            <a:off x="1756735" y="187002"/>
            <a:ext cx="20828000" cy="2055658"/>
          </a:xfrm>
          <a:prstGeom prst="rect">
            <a:avLst/>
          </a:prstGeom>
        </p:spPr>
        <p:txBody>
          <a:bodyPr>
            <a:normAutofit/>
          </a:bodyPr>
          <a:lstStyle/>
          <a:p>
            <a:r>
              <a:rPr sz="8800"/>
              <a:t>TABIA </a:t>
            </a:r>
            <a:r>
              <a:rPr lang="en-CA" sz="8800"/>
              <a:t>BIA Meeting</a:t>
            </a:r>
            <a:r>
              <a:rPr lang="en-US" sz="8800"/>
              <a:t> Agenda</a:t>
            </a:r>
            <a:endParaRPr sz="8800"/>
          </a:p>
        </p:txBody>
      </p:sp>
      <p:sp>
        <p:nvSpPr>
          <p:cNvPr id="121" name="Tuesday, July 21"/>
          <p:cNvSpPr txBox="1">
            <a:spLocks noGrp="1"/>
          </p:cNvSpPr>
          <p:nvPr>
            <p:ph type="subTitle" sz="quarter" idx="1"/>
          </p:nvPr>
        </p:nvSpPr>
        <p:spPr>
          <a:xfrm>
            <a:off x="1756735" y="2242894"/>
            <a:ext cx="20828000" cy="1088666"/>
          </a:xfrm>
          <a:prstGeom prst="rect">
            <a:avLst/>
          </a:prstGeom>
        </p:spPr>
        <p:txBody>
          <a:bodyPr>
            <a:normAutofit/>
          </a:bodyPr>
          <a:lstStyle/>
          <a:p>
            <a:r>
              <a:rPr lang="en-US" sz="6000"/>
              <a:t>March 17, 2026</a:t>
            </a:r>
            <a:endParaRPr lang="en-US"/>
          </a:p>
          <a:p>
            <a:endParaRPr lang="en-US" sz="4000"/>
          </a:p>
        </p:txBody>
      </p:sp>
      <p:sp>
        <p:nvSpPr>
          <p:cNvPr id="5" name="TextBox 4">
            <a:extLst>
              <a:ext uri="{FF2B5EF4-FFF2-40B4-BE49-F238E27FC236}">
                <a16:creationId xmlns:a16="http://schemas.microsoft.com/office/drawing/2014/main" id="{79952890-6C33-46FD-B071-8D31A4524273}"/>
              </a:ext>
            </a:extLst>
          </p:cNvPr>
          <p:cNvSpPr txBox="1"/>
          <p:nvPr/>
        </p:nvSpPr>
        <p:spPr>
          <a:xfrm>
            <a:off x="894508" y="3175713"/>
            <a:ext cx="22931772" cy="9797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indent="-571500" algn="l">
              <a:lnSpc>
                <a:spcPct val="150000"/>
              </a:lnSpc>
              <a:buFont typeface="Arial"/>
              <a:buChar char="•"/>
            </a:pPr>
            <a:r>
              <a:rPr lang="en-CA" sz="4000">
                <a:latin typeface="Arial"/>
                <a:cs typeface="Arial"/>
              </a:rPr>
              <a:t>Announcements (8)</a:t>
            </a:r>
            <a:endParaRPr lang="en-US" sz="4000" b="0">
              <a:latin typeface="Arial"/>
              <a:cs typeface="Arial"/>
            </a:endParaRPr>
          </a:p>
          <a:p>
            <a:pPr marL="571500" indent="-571500" algn="l">
              <a:lnSpc>
                <a:spcPct val="150000"/>
              </a:lnSpc>
              <a:buFont typeface="Arial"/>
              <a:buChar char="•"/>
            </a:pPr>
            <a:r>
              <a:rPr lang="en-CA" sz="4000">
                <a:latin typeface="Arial"/>
                <a:cs typeface="Arial"/>
              </a:rPr>
              <a:t>Guest 1: </a:t>
            </a:r>
            <a:r>
              <a:rPr lang="en-CA" sz="4000">
                <a:cs typeface="Arial"/>
              </a:rPr>
              <a:t>Mobile Amenities Initiative: Supporting Flexible Park Activation </a:t>
            </a:r>
            <a:r>
              <a:rPr lang="en-CA" sz="4000" b="0">
                <a:cs typeface="Arial"/>
              </a:rPr>
              <a:t>– Lauren Grosberg</a:t>
            </a:r>
            <a:endParaRPr lang="en-CA" sz="4000" b="0" dirty="0">
              <a:cs typeface="Arial"/>
            </a:endParaRPr>
          </a:p>
          <a:p>
            <a:pPr marL="571500" indent="-571500" algn="l">
              <a:lnSpc>
                <a:spcPct val="150000"/>
              </a:lnSpc>
              <a:buFont typeface="Arial"/>
              <a:buChar char="•"/>
            </a:pPr>
            <a:r>
              <a:rPr lang="en-CA" sz="4000" dirty="0">
                <a:cs typeface="Arial"/>
              </a:rPr>
              <a:t>Guest 2: Mobile Food &amp; Beverage Offerings in Toronto Parks</a:t>
            </a:r>
            <a:r>
              <a:rPr lang="en-CA" sz="4000" b="0" dirty="0">
                <a:cs typeface="Arial"/>
              </a:rPr>
              <a:t> - Thomas </a:t>
            </a:r>
            <a:r>
              <a:rPr lang="en-CA" sz="4000" b="0" dirty="0" err="1">
                <a:cs typeface="Arial"/>
              </a:rPr>
              <a:t>Kakamousias</a:t>
            </a:r>
            <a:endParaRPr lang="en-CA" sz="4000" b="0" dirty="0">
              <a:cs typeface="Arial"/>
            </a:endParaRPr>
          </a:p>
          <a:p>
            <a:pPr marL="571500" indent="-571500" algn="l">
              <a:lnSpc>
                <a:spcPct val="150000"/>
              </a:lnSpc>
              <a:buFont typeface="Arial"/>
              <a:buChar char="•"/>
            </a:pPr>
            <a:r>
              <a:rPr lang="en-CA" sz="4000" dirty="0">
                <a:cs typeface="Arial"/>
              </a:rPr>
              <a:t>Guest 3: TPA 2026 On-Street Rate Changes</a:t>
            </a:r>
            <a:r>
              <a:rPr lang="en-CA" sz="4000" b="0" dirty="0">
                <a:cs typeface="Arial"/>
              </a:rPr>
              <a:t> – </a:t>
            </a:r>
            <a:r>
              <a:rPr lang="en-CA" sz="4000" b="0" dirty="0" err="1">
                <a:cs typeface="Arial"/>
              </a:rPr>
              <a:t>Pinremola</a:t>
            </a:r>
            <a:r>
              <a:rPr lang="en-CA" sz="4000" b="0" dirty="0">
                <a:cs typeface="Arial"/>
              </a:rPr>
              <a:t> and Anthony</a:t>
            </a:r>
          </a:p>
          <a:p>
            <a:pPr marL="571500" indent="-571500" algn="l">
              <a:lnSpc>
                <a:spcPct val="150000"/>
              </a:lnSpc>
              <a:buFont typeface="Arial"/>
              <a:buChar char="•"/>
            </a:pPr>
            <a:r>
              <a:rPr lang="en-CA" sz="4000">
                <a:cs typeface="Arial"/>
              </a:rPr>
              <a:t>Guest 4: Neighbourhood Guide for BIAs </a:t>
            </a:r>
            <a:r>
              <a:rPr lang="en-CA" sz="4000" b="0">
                <a:cs typeface="Arial"/>
              </a:rPr>
              <a:t>– Simon Wong</a:t>
            </a:r>
            <a:endParaRPr lang="en-CA" sz="4000" b="0" dirty="0">
              <a:cs typeface="Arial"/>
            </a:endParaRPr>
          </a:p>
          <a:p>
            <a:pPr marL="571500" lvl="1" indent="-571500" algn="l">
              <a:lnSpc>
                <a:spcPct val="150000"/>
              </a:lnSpc>
              <a:buFont typeface="Arial"/>
              <a:buChar char="•"/>
            </a:pPr>
            <a:r>
              <a:rPr lang="en-CA" sz="4000">
                <a:latin typeface="Arial"/>
              </a:rPr>
              <a:t>BIA Office Updates</a:t>
            </a:r>
            <a:endParaRPr lang="en-CA" sz="4000">
              <a:highlight>
                <a:srgbClr val="FFFF00"/>
              </a:highlight>
              <a:latin typeface="Arial"/>
            </a:endParaRPr>
          </a:p>
          <a:p>
            <a:pPr marL="571500" lvl="1" indent="-571500" algn="l">
              <a:lnSpc>
                <a:spcPct val="150000"/>
              </a:lnSpc>
              <a:buFont typeface="Arial"/>
              <a:buChar char="•"/>
            </a:pPr>
            <a:r>
              <a:rPr lang="en-CA" sz="4000">
                <a:latin typeface="Arial"/>
              </a:rPr>
              <a:t>Economic Development Updates</a:t>
            </a:r>
            <a:endParaRPr lang="en-US" sz="4000" b="0">
              <a:latin typeface="Arial"/>
              <a:cs typeface="Arial"/>
            </a:endParaRPr>
          </a:p>
          <a:p>
            <a:pPr marL="571500" lvl="2" algn="l">
              <a:lnSpc>
                <a:spcPct val="150000"/>
              </a:lnSpc>
              <a:buFont typeface="Wingdings"/>
              <a:buChar char="§"/>
            </a:pPr>
            <a:r>
              <a:rPr lang="en-CA" sz="4000">
                <a:latin typeface="Arial"/>
                <a:cs typeface="Arial"/>
              </a:rPr>
              <a:t>Dining District Grant Stream 1</a:t>
            </a:r>
            <a:r>
              <a:rPr lang="en-CA" sz="4000" b="0">
                <a:latin typeface="Arial"/>
                <a:cs typeface="Arial"/>
              </a:rPr>
              <a:t> – Tamara Kahsay</a:t>
            </a:r>
            <a:endParaRPr lang="en-US" sz="4000" b="0">
              <a:latin typeface="Arial"/>
              <a:cs typeface="Arial"/>
            </a:endParaRPr>
          </a:p>
          <a:p>
            <a:pPr marL="571500" lvl="2" algn="l">
              <a:lnSpc>
                <a:spcPct val="150000"/>
              </a:lnSpc>
              <a:buFont typeface="Wingdings"/>
              <a:buChar char="§"/>
            </a:pPr>
            <a:r>
              <a:rPr lang="en-CA" sz="4000" dirty="0">
                <a:latin typeface="Arial"/>
                <a:cs typeface="Arial"/>
              </a:rPr>
              <a:t>BIA Dressing Toolkit Update </a:t>
            </a:r>
            <a:r>
              <a:rPr lang="en-CA" sz="4000" b="0" dirty="0">
                <a:latin typeface="Arial"/>
                <a:cs typeface="Arial"/>
              </a:rPr>
              <a:t>– Alex </a:t>
            </a:r>
            <a:r>
              <a:rPr lang="en-CA" sz="4000" b="0" dirty="0" err="1">
                <a:latin typeface="Arial"/>
                <a:cs typeface="Arial"/>
              </a:rPr>
              <a:t>Bordokas</a:t>
            </a:r>
            <a:endParaRPr lang="en-US" sz="4000" b="0" dirty="0">
              <a:latin typeface="Arial"/>
              <a:cs typeface="Arial"/>
            </a:endParaRPr>
          </a:p>
          <a:p>
            <a:pPr marL="571500" indent="-571500" algn="l">
              <a:lnSpc>
                <a:spcPct val="150000"/>
              </a:lnSpc>
              <a:buFont typeface="Arial,Sans-Serif"/>
              <a:buChar char="•"/>
            </a:pPr>
            <a:r>
              <a:rPr lang="en-CA" sz="4000">
                <a:latin typeface="Arial"/>
                <a:cs typeface="Arial"/>
              </a:rPr>
              <a:t>New</a:t>
            </a:r>
            <a:r>
              <a:rPr lang="en-CA" sz="4000" dirty="0">
                <a:latin typeface="Arial"/>
              </a:rPr>
              <a:t> Business</a:t>
            </a:r>
            <a:endParaRPr lang="en-US" sz="4000" b="0" i="0" u="none" strike="noStrike" cap="none" spc="0" normalizeH="0" baseline="0">
              <a:ln>
                <a:noFill/>
              </a:ln>
              <a:solidFill>
                <a:srgbClr val="000000"/>
              </a:solidFill>
              <a:effectLst/>
              <a:uFillTx/>
              <a:latin typeface="Arial"/>
              <a:ea typeface="Helvetica Neue"/>
              <a:cs typeface="Arial"/>
            </a:endParaRP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lang="en-CA" sz="3000" b="1" i="0" u="none" strike="noStrike" cap="none" spc="0" normalizeH="0" baseline="0">
              <a:ln>
                <a:noFill/>
              </a:ln>
              <a:solidFill>
                <a:srgbClr val="000000"/>
              </a:solidFill>
              <a:effectLst/>
              <a:uFillTx/>
              <a:latin typeface="Helvetica Neue"/>
              <a:ea typeface="Helvetica Neue"/>
              <a:cs typeface="Helvetica Neue"/>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84F79-4A13-249D-5C37-A7ECE4E83463}"/>
            </a:ext>
          </a:extLst>
        </p:cNvPr>
        <p:cNvGrpSpPr/>
        <p:nvPr/>
      </p:nvGrpSpPr>
      <p:grpSpPr>
        <a:xfrm>
          <a:off x="0" y="0"/>
          <a:ext cx="0" cy="0"/>
          <a:chOff x="0" y="0"/>
          <a:chExt cx="0" cy="0"/>
        </a:xfrm>
      </p:grpSpPr>
      <p:sp>
        <p:nvSpPr>
          <p:cNvPr id="127" name="Update">
            <a:extLst>
              <a:ext uri="{FF2B5EF4-FFF2-40B4-BE49-F238E27FC236}">
                <a16:creationId xmlns:a16="http://schemas.microsoft.com/office/drawing/2014/main" id="{1DA12DCA-CB32-44A1-4D64-77BEFC27622F}"/>
              </a:ext>
            </a:extLst>
          </p:cNvPr>
          <p:cNvSpPr txBox="1"/>
          <p:nvPr/>
        </p:nvSpPr>
        <p:spPr>
          <a:xfrm>
            <a:off x="3189918" y="5585770"/>
            <a:ext cx="18004164" cy="187230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ctr">
            <a:spAutoFit/>
          </a:bodyPr>
          <a:lstStyle>
            <a:lvl1pPr>
              <a:defRPr sz="8100"/>
            </a:lvl1pPr>
          </a:lstStyle>
          <a:p>
            <a:r>
              <a:rPr lang="en-CA" sz="11500" b="0"/>
              <a:t>Announcements</a:t>
            </a:r>
            <a:endParaRPr lang="en-US"/>
          </a:p>
        </p:txBody>
      </p:sp>
      <p:pic>
        <p:nvPicPr>
          <p:cNvPr id="128" name="Image" descr="Image">
            <a:extLst>
              <a:ext uri="{FF2B5EF4-FFF2-40B4-BE49-F238E27FC236}">
                <a16:creationId xmlns:a16="http://schemas.microsoft.com/office/drawing/2014/main" id="{34C4110C-A000-DCB6-A191-1A5C3FBCBA34}"/>
              </a:ext>
            </a:extLst>
          </p:cNvPr>
          <p:cNvPicPr>
            <a:picLocks noChangeAspect="1"/>
          </p:cNvPicPr>
          <p:nvPr/>
        </p:nvPicPr>
        <p:blipFill>
          <a:blip r:embed="rId2"/>
          <a:srcRect l="1126" r="1126" b="37529"/>
          <a:stretch>
            <a:fillRect/>
          </a:stretch>
        </p:blipFill>
        <p:spPr>
          <a:xfrm>
            <a:off x="19460554" y="11311892"/>
            <a:ext cx="4896207" cy="1668887"/>
          </a:xfrm>
          <a:prstGeom prst="rect">
            <a:avLst/>
          </a:prstGeom>
          <a:ln w="12700">
            <a:miter lim="400000"/>
          </a:ln>
        </p:spPr>
      </p:pic>
    </p:spTree>
    <p:extLst>
      <p:ext uri="{BB962C8B-B14F-4D97-AF65-F5344CB8AC3E}">
        <p14:creationId xmlns:p14="http://schemas.microsoft.com/office/powerpoint/2010/main" val="370405027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80ABF-6E61-117A-9B5D-F7689B8E7AB1}"/>
            </a:ext>
          </a:extLst>
        </p:cNvPr>
        <p:cNvGrpSpPr/>
        <p:nvPr/>
      </p:nvGrpSpPr>
      <p:grpSpPr>
        <a:xfrm>
          <a:off x="0" y="0"/>
          <a:ext cx="0" cy="0"/>
          <a:chOff x="0" y="0"/>
          <a:chExt cx="0" cy="0"/>
        </a:xfrm>
      </p:grpSpPr>
      <p:sp>
        <p:nvSpPr>
          <p:cNvPr id="127" name="Update">
            <a:extLst>
              <a:ext uri="{FF2B5EF4-FFF2-40B4-BE49-F238E27FC236}">
                <a16:creationId xmlns:a16="http://schemas.microsoft.com/office/drawing/2014/main" id="{4009B867-4F52-0974-BA57-B90510467080}"/>
              </a:ext>
            </a:extLst>
          </p:cNvPr>
          <p:cNvSpPr txBox="1"/>
          <p:nvPr/>
        </p:nvSpPr>
        <p:spPr>
          <a:xfrm>
            <a:off x="425454" y="1918207"/>
            <a:ext cx="15707432" cy="990527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ctr">
            <a:spAutoFit/>
          </a:bodyPr>
          <a:lstStyle>
            <a:lvl1pPr>
              <a:defRPr sz="8100"/>
            </a:lvl1pPr>
          </a:lstStyle>
          <a:p>
            <a:r>
              <a:rPr lang="en-CA" sz="8000" b="0"/>
              <a:t>TABIA Breakfast with </a:t>
            </a:r>
            <a:endParaRPr lang="en-US"/>
          </a:p>
          <a:p>
            <a:r>
              <a:rPr lang="en-CA" sz="8000" b="0"/>
              <a:t>Toronto Parking Authority President</a:t>
            </a:r>
            <a:endParaRPr lang="en-US"/>
          </a:p>
          <a:p>
            <a:endParaRPr lang="en-CA" sz="6000" b="0" dirty="0"/>
          </a:p>
          <a:p>
            <a:r>
              <a:rPr lang="en-CA" sz="5400" b="0"/>
              <a:t>Open to more than 2 attendees per BIA</a:t>
            </a:r>
            <a:endParaRPr lang="en-CA" sz="5400" b="0" dirty="0"/>
          </a:p>
          <a:p>
            <a:r>
              <a:rPr lang="en-CA" sz="5400" b="0"/>
              <a:t>Event Date</a:t>
            </a:r>
            <a:r>
              <a:rPr lang="en-CA" sz="5400" b="0" dirty="0"/>
              <a:t>: Tuesday, March 31st, at 7:30 a.m.</a:t>
            </a:r>
            <a:endParaRPr lang="en-CA" sz="5400"/>
          </a:p>
          <a:p>
            <a:r>
              <a:rPr lang="en-CA" sz="5400"/>
              <a:t>RSVP Deadline:</a:t>
            </a:r>
            <a:r>
              <a:rPr lang="en-CA" sz="5400" b="0"/>
              <a:t> March 23 at 12:00p.m.</a:t>
            </a:r>
            <a:endParaRPr lang="en-CA" sz="5400" b="0" dirty="0"/>
          </a:p>
          <a:p>
            <a:r>
              <a:rPr lang="en-CA" sz="5400"/>
              <a:t>RSVP here: </a:t>
            </a:r>
            <a:r>
              <a:rPr lang="en-CA" sz="5400" b="0" dirty="0">
                <a:hlinkClick r:id="rId2"/>
              </a:rPr>
              <a:t>https://TPA-Breakfast.eventbrite.ca</a:t>
            </a:r>
            <a:r>
              <a:rPr lang="en-CA" sz="6000" b="0" dirty="0"/>
              <a:t> </a:t>
            </a:r>
            <a:endParaRPr lang="en-CA" dirty="0"/>
          </a:p>
          <a:p>
            <a:endParaRPr lang="en-CA" sz="11500" b="0" dirty="0"/>
          </a:p>
        </p:txBody>
      </p:sp>
      <p:pic>
        <p:nvPicPr>
          <p:cNvPr id="128" name="Image" descr="Image">
            <a:extLst>
              <a:ext uri="{FF2B5EF4-FFF2-40B4-BE49-F238E27FC236}">
                <a16:creationId xmlns:a16="http://schemas.microsoft.com/office/drawing/2014/main" id="{291B9D42-B863-14D1-A768-2375916E3631}"/>
              </a:ext>
            </a:extLst>
          </p:cNvPr>
          <p:cNvPicPr>
            <a:picLocks noChangeAspect="1"/>
          </p:cNvPicPr>
          <p:nvPr/>
        </p:nvPicPr>
        <p:blipFill>
          <a:blip r:embed="rId3"/>
          <a:srcRect l="1126" r="1126" b="37529"/>
          <a:stretch>
            <a:fillRect/>
          </a:stretch>
        </p:blipFill>
        <p:spPr>
          <a:xfrm>
            <a:off x="19460554" y="11311892"/>
            <a:ext cx="4896207" cy="1668887"/>
          </a:xfrm>
          <a:prstGeom prst="rect">
            <a:avLst/>
          </a:prstGeom>
          <a:ln w="12700">
            <a:miter lim="400000"/>
          </a:ln>
        </p:spPr>
      </p:pic>
      <p:pic>
        <p:nvPicPr>
          <p:cNvPr id="3" name="Picture 2">
            <a:extLst>
              <a:ext uri="{FF2B5EF4-FFF2-40B4-BE49-F238E27FC236}">
                <a16:creationId xmlns:a16="http://schemas.microsoft.com/office/drawing/2014/main" id="{B4BA9879-3CBC-C304-AF7D-2DA6AB94C4EC}"/>
              </a:ext>
            </a:extLst>
          </p:cNvPr>
          <p:cNvPicPr>
            <a:picLocks noChangeAspect="1"/>
          </p:cNvPicPr>
          <p:nvPr/>
        </p:nvPicPr>
        <p:blipFill>
          <a:blip r:embed="rId4"/>
          <a:srcRect l="56242" t="22823" r="252" b="5594"/>
          <a:stretch>
            <a:fillRect/>
          </a:stretch>
        </p:blipFill>
        <p:spPr>
          <a:xfrm>
            <a:off x="16194988" y="1919174"/>
            <a:ext cx="7405936" cy="8799538"/>
          </a:xfrm>
          <a:prstGeom prst="rect">
            <a:avLst/>
          </a:prstGeom>
        </p:spPr>
      </p:pic>
    </p:spTree>
    <p:extLst>
      <p:ext uri="{BB962C8B-B14F-4D97-AF65-F5344CB8AC3E}">
        <p14:creationId xmlns:p14="http://schemas.microsoft.com/office/powerpoint/2010/main" val="174878745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4614-3EE2-9857-5E61-05CD45748700}"/>
            </a:ext>
          </a:extLst>
        </p:cNvPr>
        <p:cNvGrpSpPr/>
        <p:nvPr/>
      </p:nvGrpSpPr>
      <p:grpSpPr>
        <a:xfrm>
          <a:off x="0" y="0"/>
          <a:ext cx="0" cy="0"/>
          <a:chOff x="0" y="0"/>
          <a:chExt cx="0" cy="0"/>
        </a:xfrm>
      </p:grpSpPr>
      <p:sp>
        <p:nvSpPr>
          <p:cNvPr id="127" name="Update">
            <a:extLst>
              <a:ext uri="{FF2B5EF4-FFF2-40B4-BE49-F238E27FC236}">
                <a16:creationId xmlns:a16="http://schemas.microsoft.com/office/drawing/2014/main" id="{A6618456-3890-EECC-BC47-1A01CCB032FE}"/>
              </a:ext>
            </a:extLst>
          </p:cNvPr>
          <p:cNvSpPr txBox="1"/>
          <p:nvPr/>
        </p:nvSpPr>
        <p:spPr>
          <a:xfrm>
            <a:off x="999612" y="1212292"/>
            <a:ext cx="18004164" cy="1072088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ctr">
            <a:spAutoFit/>
          </a:bodyPr>
          <a:lstStyle>
            <a:lvl1pPr>
              <a:defRPr sz="8100"/>
            </a:lvl1pPr>
          </a:lstStyle>
          <a:p>
            <a:r>
              <a:rPr lang="en-CA" sz="8000" b="0" dirty="0"/>
              <a:t>Toronto Festivals and Events Network </a:t>
            </a:r>
            <a:r>
              <a:rPr lang="en-CA" sz="8000" b="0"/>
              <a:t>Registration</a:t>
            </a:r>
            <a:endParaRPr lang="en-US"/>
          </a:p>
          <a:p>
            <a:endParaRPr lang="en-CA" sz="11500" b="0" dirty="0"/>
          </a:p>
          <a:p>
            <a:pPr algn="l"/>
            <a:r>
              <a:rPr lang="en-CA" sz="6000" b="0"/>
              <a:t>As announced at the City Festivals and Events meeting on March 12, TABIA will be leading the </a:t>
            </a:r>
            <a:r>
              <a:rPr lang="en-CA" sz="6000" b="0" dirty="0"/>
              <a:t>establishment </a:t>
            </a:r>
          </a:p>
          <a:p>
            <a:pPr algn="l"/>
            <a:r>
              <a:rPr lang="en-CA" sz="6000" b="0"/>
              <a:t>of the association. </a:t>
            </a:r>
            <a:endParaRPr lang="en-CA"/>
          </a:p>
          <a:p>
            <a:pPr algn="l"/>
            <a:r>
              <a:rPr lang="en-CA" sz="6000"/>
              <a:t>Register:</a:t>
            </a:r>
            <a:r>
              <a:rPr lang="en-CA" sz="6000" b="0" dirty="0"/>
              <a:t> </a:t>
            </a:r>
            <a:r>
              <a:rPr lang="en-CA" sz="6000" b="0" dirty="0">
                <a:hlinkClick r:id="rId2"/>
              </a:rPr>
              <a:t>https://zfrmz.ca/UZptzaQ6shTibZ29yXWu</a:t>
            </a:r>
            <a:r>
              <a:rPr lang="en-CA" sz="6000" b="0" dirty="0"/>
              <a:t> </a:t>
            </a:r>
            <a:endParaRPr lang="en-CA"/>
          </a:p>
          <a:p>
            <a:endParaRPr lang="en-CA" sz="11500" b="0" dirty="0"/>
          </a:p>
        </p:txBody>
      </p:sp>
      <p:pic>
        <p:nvPicPr>
          <p:cNvPr id="128" name="Image" descr="Image">
            <a:extLst>
              <a:ext uri="{FF2B5EF4-FFF2-40B4-BE49-F238E27FC236}">
                <a16:creationId xmlns:a16="http://schemas.microsoft.com/office/drawing/2014/main" id="{F26DC68B-D01F-1165-D3B1-C25043D3703A}"/>
              </a:ext>
            </a:extLst>
          </p:cNvPr>
          <p:cNvPicPr>
            <a:picLocks noChangeAspect="1"/>
          </p:cNvPicPr>
          <p:nvPr/>
        </p:nvPicPr>
        <p:blipFill>
          <a:blip r:embed="rId3"/>
          <a:srcRect l="1126" r="1126" b="37529"/>
          <a:stretch>
            <a:fillRect/>
          </a:stretch>
        </p:blipFill>
        <p:spPr>
          <a:xfrm>
            <a:off x="19460554" y="11311892"/>
            <a:ext cx="4896207" cy="1668887"/>
          </a:xfrm>
          <a:prstGeom prst="rect">
            <a:avLst/>
          </a:prstGeom>
          <a:ln w="12700">
            <a:miter lim="400000"/>
          </a:ln>
        </p:spPr>
      </p:pic>
      <p:pic>
        <p:nvPicPr>
          <p:cNvPr id="2" name="Picture 1">
            <a:extLst>
              <a:ext uri="{FF2B5EF4-FFF2-40B4-BE49-F238E27FC236}">
                <a16:creationId xmlns:a16="http://schemas.microsoft.com/office/drawing/2014/main" id="{1CCAF90A-074D-1206-9694-8B00010672D4}"/>
              </a:ext>
            </a:extLst>
          </p:cNvPr>
          <p:cNvPicPr>
            <a:picLocks noChangeAspect="1"/>
          </p:cNvPicPr>
          <p:nvPr/>
        </p:nvPicPr>
        <p:blipFill>
          <a:blip r:embed="rId4"/>
          <a:stretch>
            <a:fillRect/>
          </a:stretch>
        </p:blipFill>
        <p:spPr>
          <a:xfrm>
            <a:off x="18820395" y="2930679"/>
            <a:ext cx="4888606" cy="4845676"/>
          </a:xfrm>
          <a:prstGeom prst="rect">
            <a:avLst/>
          </a:prstGeom>
        </p:spPr>
      </p:pic>
    </p:spTree>
    <p:extLst>
      <p:ext uri="{BB962C8B-B14F-4D97-AF65-F5344CB8AC3E}">
        <p14:creationId xmlns:p14="http://schemas.microsoft.com/office/powerpoint/2010/main" val="417804121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534AA-300D-9831-3EF3-75609C5CAD15}"/>
            </a:ext>
          </a:extLst>
        </p:cNvPr>
        <p:cNvGrpSpPr/>
        <p:nvPr/>
      </p:nvGrpSpPr>
      <p:grpSpPr>
        <a:xfrm>
          <a:off x="0" y="0"/>
          <a:ext cx="0" cy="0"/>
          <a:chOff x="0" y="0"/>
          <a:chExt cx="0" cy="0"/>
        </a:xfrm>
      </p:grpSpPr>
      <p:sp>
        <p:nvSpPr>
          <p:cNvPr id="127" name="Update">
            <a:extLst>
              <a:ext uri="{FF2B5EF4-FFF2-40B4-BE49-F238E27FC236}">
                <a16:creationId xmlns:a16="http://schemas.microsoft.com/office/drawing/2014/main" id="{5A46026B-8DAD-C9F2-BA34-570F4EB33DFB}"/>
              </a:ext>
            </a:extLst>
          </p:cNvPr>
          <p:cNvSpPr txBox="1"/>
          <p:nvPr/>
        </p:nvSpPr>
        <p:spPr>
          <a:xfrm>
            <a:off x="2583032" y="1203247"/>
            <a:ext cx="19470654" cy="1129027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ctr">
            <a:spAutoFit/>
          </a:bodyPr>
          <a:lstStyle>
            <a:lvl1pPr>
              <a:defRPr sz="8100"/>
            </a:lvl1pPr>
          </a:lstStyle>
          <a:p>
            <a:r>
              <a:rPr lang="en-CA" sz="11500" b="0"/>
              <a:t>Next BIA Masterclass</a:t>
            </a:r>
            <a:endParaRPr lang="en-US"/>
          </a:p>
          <a:p>
            <a:endParaRPr lang="en-CA" sz="6000" dirty="0"/>
          </a:p>
          <a:p>
            <a:r>
              <a:rPr lang="en-CA" sz="6000"/>
              <a:t>March 24 at 12-1pm</a:t>
            </a:r>
          </a:p>
          <a:p>
            <a:r>
              <a:rPr lang="en-CA" sz="6000" b="0"/>
              <a:t>"Breakthrough Activations from Pop-Ups to the Everyday" </a:t>
            </a:r>
            <a:endParaRPr lang="en-CA" sz="6000" b="0" dirty="0"/>
          </a:p>
          <a:p>
            <a:r>
              <a:rPr lang="en-CA" sz="6000" b="0"/>
              <a:t>with Simon Wong, Queen Street West BIA</a:t>
            </a:r>
            <a:endParaRPr lang="en-CA" sz="6000" b="0" dirty="0"/>
          </a:p>
          <a:p>
            <a:r>
              <a:rPr lang="en-CA" sz="6000"/>
              <a:t>RSVP via calendar hold</a:t>
            </a:r>
          </a:p>
          <a:p>
            <a:endParaRPr lang="en-CA" sz="6000" b="0" dirty="0"/>
          </a:p>
          <a:p>
            <a:r>
              <a:rPr lang="en-CA" sz="4800" b="0"/>
              <a:t>In this hour, we will discuss how to breakthrough with activations from pop-up events to creative ideas of how a Business Improvement Area can drive visitors, traffic and build a neighbourhood while supporting economic development and the City. </a:t>
            </a:r>
            <a:endParaRPr lang="en-CA"/>
          </a:p>
        </p:txBody>
      </p:sp>
      <p:pic>
        <p:nvPicPr>
          <p:cNvPr id="128" name="Image" descr="Image">
            <a:extLst>
              <a:ext uri="{FF2B5EF4-FFF2-40B4-BE49-F238E27FC236}">
                <a16:creationId xmlns:a16="http://schemas.microsoft.com/office/drawing/2014/main" id="{72D383BE-0750-79F1-1218-AC7566DD30A7}"/>
              </a:ext>
            </a:extLst>
          </p:cNvPr>
          <p:cNvPicPr>
            <a:picLocks noChangeAspect="1"/>
          </p:cNvPicPr>
          <p:nvPr/>
        </p:nvPicPr>
        <p:blipFill>
          <a:blip r:embed="rId2"/>
          <a:srcRect l="1126" r="1126" b="37529"/>
          <a:stretch>
            <a:fillRect/>
          </a:stretch>
        </p:blipFill>
        <p:spPr>
          <a:xfrm>
            <a:off x="19460554" y="11311892"/>
            <a:ext cx="4896207" cy="1668887"/>
          </a:xfrm>
          <a:prstGeom prst="rect">
            <a:avLst/>
          </a:prstGeom>
          <a:ln w="12700">
            <a:miter lim="400000"/>
          </a:ln>
        </p:spPr>
      </p:pic>
    </p:spTree>
    <p:extLst>
      <p:ext uri="{BB962C8B-B14F-4D97-AF65-F5344CB8AC3E}">
        <p14:creationId xmlns:p14="http://schemas.microsoft.com/office/powerpoint/2010/main" val="222612002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994D4-3FA6-BB33-4825-FEC53CDEDEC6}"/>
            </a:ext>
          </a:extLst>
        </p:cNvPr>
        <p:cNvGrpSpPr/>
        <p:nvPr/>
      </p:nvGrpSpPr>
      <p:grpSpPr>
        <a:xfrm>
          <a:off x="0" y="0"/>
          <a:ext cx="0" cy="0"/>
          <a:chOff x="0" y="0"/>
          <a:chExt cx="0" cy="0"/>
        </a:xfrm>
      </p:grpSpPr>
      <p:sp>
        <p:nvSpPr>
          <p:cNvPr id="127" name="Update">
            <a:extLst>
              <a:ext uri="{FF2B5EF4-FFF2-40B4-BE49-F238E27FC236}">
                <a16:creationId xmlns:a16="http://schemas.microsoft.com/office/drawing/2014/main" id="{DAC214EA-0575-B21A-2736-A0CA7B88F92B}"/>
              </a:ext>
            </a:extLst>
          </p:cNvPr>
          <p:cNvSpPr txBox="1"/>
          <p:nvPr/>
        </p:nvSpPr>
        <p:spPr>
          <a:xfrm>
            <a:off x="3189918" y="2084815"/>
            <a:ext cx="18004164" cy="887422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ctr">
            <a:spAutoFit/>
          </a:bodyPr>
          <a:lstStyle>
            <a:lvl1pPr>
              <a:defRPr sz="8100"/>
            </a:lvl1pPr>
          </a:lstStyle>
          <a:p>
            <a:r>
              <a:rPr lang="en-CA" sz="8000" b="0"/>
              <a:t>Succession Matching Webinar</a:t>
            </a:r>
            <a:endParaRPr lang="en-US" sz="8000"/>
          </a:p>
          <a:p>
            <a:r>
              <a:rPr lang="en-CA" sz="8000" b="0" dirty="0"/>
              <a:t>Assets </a:t>
            </a:r>
            <a:r>
              <a:rPr lang="en-CA" sz="8000" b="0"/>
              <a:t>available on TABIA website</a:t>
            </a:r>
            <a:endParaRPr lang="en-CA" sz="8000"/>
          </a:p>
          <a:p>
            <a:endParaRPr lang="en-CA" sz="11500" b="0" dirty="0"/>
          </a:p>
          <a:p>
            <a:r>
              <a:rPr lang="en-CA" sz="6000" b="0"/>
              <a:t>Recording, Q&amp;A, and enrolment link</a:t>
            </a:r>
            <a:endParaRPr lang="en-CA"/>
          </a:p>
          <a:p>
            <a:r>
              <a:rPr lang="en-CA" sz="6000" b="0" dirty="0">
                <a:hlinkClick r:id="rId2"/>
              </a:rPr>
              <a:t>https://www.toronto-bia.com/news-items/webinar-succession-planning/</a:t>
            </a:r>
            <a:r>
              <a:rPr lang="en-CA" sz="6000" b="0" dirty="0"/>
              <a:t> </a:t>
            </a:r>
            <a:endParaRPr lang="en-CA"/>
          </a:p>
          <a:p>
            <a:endParaRPr lang="en-CA" sz="11500" b="0" dirty="0"/>
          </a:p>
        </p:txBody>
      </p:sp>
      <p:pic>
        <p:nvPicPr>
          <p:cNvPr id="128" name="Image" descr="Image">
            <a:extLst>
              <a:ext uri="{FF2B5EF4-FFF2-40B4-BE49-F238E27FC236}">
                <a16:creationId xmlns:a16="http://schemas.microsoft.com/office/drawing/2014/main" id="{2EE8AB15-3F51-FF69-16E6-01EDAC6519DC}"/>
              </a:ext>
            </a:extLst>
          </p:cNvPr>
          <p:cNvPicPr>
            <a:picLocks noChangeAspect="1"/>
          </p:cNvPicPr>
          <p:nvPr/>
        </p:nvPicPr>
        <p:blipFill>
          <a:blip r:embed="rId3"/>
          <a:srcRect l="1126" r="1126" b="37529"/>
          <a:stretch>
            <a:fillRect/>
          </a:stretch>
        </p:blipFill>
        <p:spPr>
          <a:xfrm>
            <a:off x="19460554" y="11311892"/>
            <a:ext cx="4896207" cy="1668887"/>
          </a:xfrm>
          <a:prstGeom prst="rect">
            <a:avLst/>
          </a:prstGeom>
          <a:ln w="12700">
            <a:miter lim="400000"/>
          </a:ln>
        </p:spPr>
      </p:pic>
    </p:spTree>
    <p:extLst>
      <p:ext uri="{BB962C8B-B14F-4D97-AF65-F5344CB8AC3E}">
        <p14:creationId xmlns:p14="http://schemas.microsoft.com/office/powerpoint/2010/main" val="3660756021"/>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3D49CB2E530749BD0081F0D1BF5D41" ma:contentTypeVersion="18" ma:contentTypeDescription="Create a new document." ma:contentTypeScope="" ma:versionID="b2de8e290c5ca168f544dafb2ade764d">
  <xsd:schema xmlns:xsd="http://www.w3.org/2001/XMLSchema" xmlns:xs="http://www.w3.org/2001/XMLSchema" xmlns:p="http://schemas.microsoft.com/office/2006/metadata/properties" xmlns:ns2="efabc7aa-f5be-42b0-a42c-27ee894d3a89" xmlns:ns3="7cfdefdf-9c71-40c7-a36d-9f13b1748b2a" targetNamespace="http://schemas.microsoft.com/office/2006/metadata/properties" ma:root="true" ma:fieldsID="0a02a78f146fc1fc0bb3e6f7fb0599c1" ns2:_="" ns3:_="">
    <xsd:import namespace="efabc7aa-f5be-42b0-a42c-27ee894d3a89"/>
    <xsd:import namespace="7cfdefdf-9c71-40c7-a36d-9f13b1748b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abc7aa-f5be-42b0-a42c-27ee894d3a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ba3da18-b3bc-490e-bb1a-2f124ab9857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fdefdf-9c71-40c7-a36d-9f13b1748b2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770df58-6f2b-4ca1-bfc3-a4926ae92d2c}" ma:internalName="TaxCatchAll" ma:showField="CatchAllData" ma:web="7cfdefdf-9c71-40c7-a36d-9f13b1748b2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fabc7aa-f5be-42b0-a42c-27ee894d3a89">
      <Terms xmlns="http://schemas.microsoft.com/office/infopath/2007/PartnerControls"/>
    </lcf76f155ced4ddcb4097134ff3c332f>
    <TaxCatchAll xmlns="7cfdefdf-9c71-40c7-a36d-9f13b1748b2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C49884-3322-48EC-93D8-6C8952993DDB}">
  <ds:schemaRefs>
    <ds:schemaRef ds:uri="7cfdefdf-9c71-40c7-a36d-9f13b1748b2a"/>
    <ds:schemaRef ds:uri="efabc7aa-f5be-42b0-a42c-27ee894d3a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B1C52A5-3738-4BEA-BD35-C208225E8F0C}">
  <ds:schemaRefs>
    <ds:schemaRef ds:uri="7cfdefdf-9c71-40c7-a36d-9f13b1748b2a"/>
    <ds:schemaRef ds:uri="efabc7aa-f5be-42b0-a42c-27ee894d3a89"/>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E4BB06D-AECF-42B7-B42B-23ED5B6C52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23</Slides>
  <Notes>1</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White</vt:lpstr>
      <vt:lpstr>PowerPoint Presentation</vt:lpstr>
      <vt:lpstr>Land Acknowledgement  We  acknowledge that the land we are meeting on is the traditional territory of many nations including the Mississaugas of the Credit, the Anishnabeg, the Chippewa, the Haudenosaunee and the Wendat peoples and is now home to many diverse First Nations, Inuit and Métis peoples.  We also acknowledge that Toronto is covered by Treaty 13 signed with the Mississaugas of the Credit, and the Williams Treaties signed with multiple Mississaugas and Chippewa bands.  African Ancestral Acknowledgement We also acknowledge all Treaty peoples – including those who came here as settlers – as migrants either in this generation or in generations past - and those of us who came here involuntarily, particularly those brought to these lands as a result of the Trans-Atlantic Slave Trade and Slavery.  We pay tribute to those ancestors of African origin and descent. </vt:lpstr>
      <vt:lpstr>PowerPoint Presentation</vt:lpstr>
      <vt:lpstr>TABIA BIA Meeting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TABIA COVID-19 Call</dc:title>
  <dc:creator>Riley Lee</dc:creator>
  <cp:revision>348</cp:revision>
  <dcterms:modified xsi:type="dcterms:W3CDTF">2026-03-12T18:30:35Z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0x010100D73D49CB2E530749BD0081F0D1BF5D41</vt:lpwstr>
  </property>
  <property fmtid="{D5CDD505-2E9C-101B-9397-08002B2CF9AE}" pid="3" name="MediaServiceImageTags">
    <vt:lpwstr/>
  </property>
</Properties>
</file>