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14"/>
  </p:notesMasterIdLst>
  <p:sldIdLst>
    <p:sldId id="360" r:id="rId5"/>
    <p:sldId id="592" r:id="rId6"/>
    <p:sldId id="364" r:id="rId7"/>
    <p:sldId id="591" r:id="rId8"/>
    <p:sldId id="588" r:id="rId9"/>
    <p:sldId id="593" r:id="rId10"/>
    <p:sldId id="594" r:id="rId11"/>
    <p:sldId id="595" r:id="rId12"/>
    <p:sldId id="590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B587695E-D8B2-770E-B3D7-AC9739C62809}" name="Mitchell Thibault" initials="MT" userId="S::mthibau@toronto.ca::b0ea99a5-b3cc-43ef-a742-8eb4cf3771e6" providerId="AD"/>
  <p188:author id="{7E93FE83-341C-98AB-3811-2883C8BF059D}" name="Swinzle Chauhan" initials="SC" userId="S::schauha@toronto.ca::6fcef035-ea4a-4a5a-babd-cd0d79e82f5b" providerId="AD"/>
  <p188:author id="{3923E5BE-C95A-9E16-6133-E17A4D49CCD9}" name="Tobiah Abramson" initials="TA" userId="S::tabrams@toronto.ca::c2373bd0-1977-4407-9267-8cadc9baea84" providerId="AD"/>
  <p188:author id="{7A89DCE0-518A-55C9-D13C-218DE6DD4270}" name="Joanna Hazelden" initials="JH" userId="S::jhazeld@toronto.ca::0a04bc01-b034-464f-9c7c-3c452681e80a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BA8F0"/>
    <a:srgbClr val="236192"/>
    <a:srgbClr val="FDF0E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B7784F7-D44B-86F7-8916-45338CB6207F}" v="15" dt="2025-09-02T15:16:43.773"/>
    <p1510:client id="{654003B5-5655-1644-4671-ED586096471D}" v="486" dt="2025-09-02T15:30:26.880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46F890A9-2807-4EBB-B81D-B2AA78EC7F39}" styleName="Dark Style 2 - Accent 5/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/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20" Type="http://schemas.microsoft.com/office/2018/10/relationships/authors" Target="author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590AACE-A369-4077-9B56-B0F9BC3DAF0D}" type="datetimeFigureOut">
              <a:rPr lang="en-US" smtClean="0"/>
              <a:t>9/2/2025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F0AFE39-80E1-4794-9ACB-9A521C298F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51832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g371d809b51b_0_1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1" name="Google Shape;161;g371d809b51b_0_14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2" name="Google Shape;162;g371d809b51b_0_14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CA"/>
              <a:t>8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9943366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12192000" cy="6641432"/>
          </a:xfrm>
          <a:prstGeom prst="rect">
            <a:avLst/>
          </a:prstGeom>
          <a:solidFill>
            <a:srgbClr val="23619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783"/>
            <a:endParaRPr lang="en-US" sz="1351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364598"/>
          </a:xfrm>
        </p:spPr>
        <p:txBody>
          <a:bodyPr/>
          <a:lstStyle>
            <a:lvl1pPr marL="0" indent="0" algn="ctr">
              <a:buNone/>
              <a:defRPr sz="1800">
                <a:solidFill>
                  <a:schemeClr val="bg1"/>
                </a:solidFill>
              </a:defRPr>
            </a:lvl1pPr>
            <a:lvl2pPr marL="342891" indent="0" algn="ctr">
              <a:buNone/>
              <a:defRPr sz="1500"/>
            </a:lvl2pPr>
            <a:lvl3pPr marL="685783" indent="0" algn="ctr">
              <a:buNone/>
              <a:defRPr sz="1351"/>
            </a:lvl3pPr>
            <a:lvl4pPr marL="1028674" indent="0" algn="ctr">
              <a:buNone/>
              <a:defRPr sz="1200"/>
            </a:lvl4pPr>
            <a:lvl5pPr marL="1371566" indent="0" algn="ctr">
              <a:buNone/>
              <a:defRPr sz="1200"/>
            </a:lvl5pPr>
            <a:lvl6pPr marL="1714457" indent="0" algn="ctr">
              <a:buNone/>
              <a:defRPr sz="1200"/>
            </a:lvl6pPr>
            <a:lvl7pPr marL="2057349" indent="0" algn="ctr">
              <a:buNone/>
              <a:defRPr sz="1200"/>
            </a:lvl7pPr>
            <a:lvl8pPr marL="2400240" indent="0" algn="ctr">
              <a:buNone/>
              <a:defRPr sz="1200"/>
            </a:lvl8pPr>
            <a:lvl9pPr marL="2743131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9" name="Picture 8" descr="Illustration of Toronto's skyline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7705" y="5024381"/>
            <a:ext cx="4624867" cy="1828800"/>
          </a:xfrm>
          <a:prstGeom prst="rect">
            <a:avLst/>
          </a:prstGeom>
        </p:spPr>
      </p:pic>
      <p:pic>
        <p:nvPicPr>
          <p:cNvPr id="10" name="Picture 9" descr="City of Toronto logo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829" y="5816498"/>
            <a:ext cx="1476825" cy="4730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95712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9"/>
            <a:ext cx="10515600" cy="1350103"/>
          </a:xfrm>
        </p:spPr>
        <p:txBody>
          <a:bodyPr/>
          <a:lstStyle>
            <a:lvl1pPr marL="0" indent="0">
              <a:buNone/>
              <a:defRPr sz="1800">
                <a:solidFill>
                  <a:srgbClr val="236192"/>
                </a:solidFill>
              </a:defRPr>
            </a:lvl1pPr>
            <a:lvl2pPr marL="342891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783" indent="0">
              <a:buNone/>
              <a:defRPr sz="1351">
                <a:solidFill>
                  <a:schemeClr val="tx1">
                    <a:tint val="75000"/>
                  </a:schemeClr>
                </a:solidFill>
              </a:defRPr>
            </a:lvl3pPr>
            <a:lvl4pPr marL="1028674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566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457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349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24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131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Rectangle 6"/>
          <p:cNvSpPr/>
          <p:nvPr userDrawn="1"/>
        </p:nvSpPr>
        <p:spPr>
          <a:xfrm>
            <a:off x="0" y="0"/>
            <a:ext cx="12192000" cy="1569308"/>
          </a:xfrm>
          <a:prstGeom prst="rect">
            <a:avLst/>
          </a:prstGeom>
          <a:solidFill>
            <a:srgbClr val="23619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783"/>
            <a:endParaRPr lang="en-US" sz="1351">
              <a:solidFill>
                <a:prstClr val="white"/>
              </a:solidFill>
            </a:endParaRPr>
          </a:p>
        </p:txBody>
      </p:sp>
      <p:pic>
        <p:nvPicPr>
          <p:cNvPr id="8" name="Picture 7" descr="Illustration of Toronto's skyline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60943" y="352884"/>
            <a:ext cx="3455773" cy="136650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4"/>
            <a:ext cx="10515600" cy="2729641"/>
          </a:xfrm>
        </p:spPr>
        <p:txBody>
          <a:bodyPr anchor="b"/>
          <a:lstStyle>
            <a:lvl1pPr>
              <a:defRPr sz="4500">
                <a:solidFill>
                  <a:srgbClr val="23619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pic>
        <p:nvPicPr>
          <p:cNvPr id="9" name="Picture 8" descr="City of Toronto logo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851" y="6270617"/>
            <a:ext cx="1108676" cy="338897"/>
          </a:xfrm>
          <a:prstGeom prst="rect">
            <a:avLst/>
          </a:prstGeom>
        </p:spPr>
      </p:pic>
      <p:sp>
        <p:nvSpPr>
          <p:cNvPr id="12" name="Rectangle 11"/>
          <p:cNvSpPr/>
          <p:nvPr userDrawn="1"/>
        </p:nvSpPr>
        <p:spPr>
          <a:xfrm>
            <a:off x="-25592" y="6089656"/>
            <a:ext cx="12242307" cy="45719"/>
          </a:xfrm>
          <a:prstGeom prst="rect">
            <a:avLst/>
          </a:prstGeom>
          <a:solidFill>
            <a:srgbClr val="236192"/>
          </a:solidFill>
          <a:ln w="12700">
            <a:solidFill>
              <a:srgbClr val="23619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783"/>
            <a:endParaRPr lang="en-US" sz="1351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92685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23619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236192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BACAD700-9C4E-E347-8D73-D2DE38161AC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393361" y="431993"/>
            <a:ext cx="45719" cy="1191826"/>
          </a:xfrm>
          <a:prstGeom prst="rect">
            <a:avLst/>
          </a:prstGeom>
          <a:ln w="165100">
            <a:solidFill>
              <a:srgbClr val="23619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783"/>
            <a:endParaRPr lang="en-US" sz="1351">
              <a:solidFill>
                <a:prstClr val="white"/>
              </a:solidFill>
            </a:endParaRPr>
          </a:p>
        </p:txBody>
      </p:sp>
      <p:pic>
        <p:nvPicPr>
          <p:cNvPr id="8" name="Picture 7" descr="City of Toronto logo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851" y="6323591"/>
            <a:ext cx="1108676" cy="3388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8419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CAD700-9C4E-E347-8D73-D2DE38161AC0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9" name="Picture 8" descr="City of Toronto logo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851" y="6323591"/>
            <a:ext cx="1108676" cy="338897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A881E839-0A5B-7D8E-6D3B-5DE4ACBFA376}"/>
              </a:ext>
            </a:extLst>
          </p:cNvPr>
          <p:cNvSpPr/>
          <p:nvPr userDrawn="1"/>
        </p:nvSpPr>
        <p:spPr>
          <a:xfrm>
            <a:off x="393361" y="431993"/>
            <a:ext cx="45719" cy="1191826"/>
          </a:xfrm>
          <a:prstGeom prst="rect">
            <a:avLst/>
          </a:prstGeom>
          <a:ln w="165100">
            <a:solidFill>
              <a:srgbClr val="23619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783"/>
            <a:endParaRPr lang="en-US" sz="1351">
              <a:solidFill>
                <a:prstClr val="white"/>
              </a:solidFill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28BECD6D-8683-C2E5-C350-95DEDE0C77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</p:spPr>
        <p:txBody>
          <a:bodyPr/>
          <a:lstStyle>
            <a:lvl1pPr>
              <a:defRPr>
                <a:solidFill>
                  <a:srgbClr val="23619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57082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9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891" indent="0">
              <a:buNone/>
              <a:defRPr sz="1500" b="1"/>
            </a:lvl2pPr>
            <a:lvl3pPr marL="685783" indent="0">
              <a:buNone/>
              <a:defRPr sz="1351" b="1"/>
            </a:lvl3pPr>
            <a:lvl4pPr marL="1028674" indent="0">
              <a:buNone/>
              <a:defRPr sz="1200" b="1"/>
            </a:lvl4pPr>
            <a:lvl5pPr marL="1371566" indent="0">
              <a:buNone/>
              <a:defRPr sz="1200" b="1"/>
            </a:lvl5pPr>
            <a:lvl6pPr marL="1714457" indent="0">
              <a:buNone/>
              <a:defRPr sz="1200" b="1"/>
            </a:lvl6pPr>
            <a:lvl7pPr marL="2057349" indent="0">
              <a:buNone/>
              <a:defRPr sz="1200" b="1"/>
            </a:lvl7pPr>
            <a:lvl8pPr marL="2400240" indent="0">
              <a:buNone/>
              <a:defRPr sz="1200" b="1"/>
            </a:lvl8pPr>
            <a:lvl9pPr marL="2743131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3" y="1681163"/>
            <a:ext cx="5183188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891" indent="0">
              <a:buNone/>
              <a:defRPr sz="1500" b="1"/>
            </a:lvl2pPr>
            <a:lvl3pPr marL="685783" indent="0">
              <a:buNone/>
              <a:defRPr sz="1351" b="1"/>
            </a:lvl3pPr>
            <a:lvl4pPr marL="1028674" indent="0">
              <a:buNone/>
              <a:defRPr sz="1200" b="1"/>
            </a:lvl4pPr>
            <a:lvl5pPr marL="1371566" indent="0">
              <a:buNone/>
              <a:defRPr sz="1200" b="1"/>
            </a:lvl5pPr>
            <a:lvl6pPr marL="1714457" indent="0">
              <a:buNone/>
              <a:defRPr sz="1200" b="1"/>
            </a:lvl6pPr>
            <a:lvl7pPr marL="2057349" indent="0">
              <a:buNone/>
              <a:defRPr sz="1200" b="1"/>
            </a:lvl7pPr>
            <a:lvl8pPr marL="2400240" indent="0">
              <a:buNone/>
              <a:defRPr sz="1200" b="1"/>
            </a:lvl8pPr>
            <a:lvl9pPr marL="2743131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3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CAD700-9C4E-E347-8D73-D2DE38161AC0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1" name="Picture 10" descr="City of Toronto logo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851" y="6323591"/>
            <a:ext cx="1108676" cy="338897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CE72B63C-C8D1-57A0-C01A-7564575E61D0}"/>
              </a:ext>
            </a:extLst>
          </p:cNvPr>
          <p:cNvSpPr/>
          <p:nvPr userDrawn="1"/>
        </p:nvSpPr>
        <p:spPr>
          <a:xfrm>
            <a:off x="393361" y="431993"/>
            <a:ext cx="45719" cy="1191826"/>
          </a:xfrm>
          <a:prstGeom prst="rect">
            <a:avLst/>
          </a:prstGeom>
          <a:ln w="165100">
            <a:solidFill>
              <a:srgbClr val="23619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783"/>
            <a:endParaRPr lang="en-US" sz="1351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93909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580768"/>
            <a:ext cx="3932237" cy="1476632"/>
          </a:xfrm>
        </p:spPr>
        <p:txBody>
          <a:bodyPr anchor="t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432487"/>
            <a:ext cx="6172200" cy="5428564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891" indent="0">
              <a:buNone/>
              <a:defRPr sz="1051"/>
            </a:lvl2pPr>
            <a:lvl3pPr marL="685783" indent="0">
              <a:buNone/>
              <a:defRPr sz="900"/>
            </a:lvl3pPr>
            <a:lvl4pPr marL="1028674" indent="0">
              <a:buNone/>
              <a:defRPr sz="751"/>
            </a:lvl4pPr>
            <a:lvl5pPr marL="1371566" indent="0">
              <a:buNone/>
              <a:defRPr sz="751"/>
            </a:lvl5pPr>
            <a:lvl6pPr marL="1714457" indent="0">
              <a:buNone/>
              <a:defRPr sz="751"/>
            </a:lvl6pPr>
            <a:lvl7pPr marL="2057349" indent="0">
              <a:buNone/>
              <a:defRPr sz="751"/>
            </a:lvl7pPr>
            <a:lvl8pPr marL="2400240" indent="0">
              <a:buNone/>
              <a:defRPr sz="751"/>
            </a:lvl8pPr>
            <a:lvl9pPr marL="2743131" indent="0">
              <a:buNone/>
              <a:defRPr sz="75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CAD700-9C4E-E347-8D73-D2DE38161AC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Rectangle 8"/>
          <p:cNvSpPr/>
          <p:nvPr userDrawn="1"/>
        </p:nvSpPr>
        <p:spPr>
          <a:xfrm>
            <a:off x="839788" y="432487"/>
            <a:ext cx="3932237" cy="45719"/>
          </a:xfrm>
          <a:prstGeom prst="rect">
            <a:avLst/>
          </a:prstGeom>
          <a:solidFill>
            <a:srgbClr val="236192"/>
          </a:solidFill>
          <a:ln w="12700">
            <a:solidFill>
              <a:srgbClr val="23619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783"/>
            <a:endParaRPr lang="en-US" sz="1351">
              <a:solidFill>
                <a:prstClr val="white"/>
              </a:solidFill>
            </a:endParaRPr>
          </a:p>
        </p:txBody>
      </p:sp>
      <p:pic>
        <p:nvPicPr>
          <p:cNvPr id="10" name="Picture 9" descr="City of Toronto logo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851" y="6323591"/>
            <a:ext cx="1108676" cy="3388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64489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580773"/>
            <a:ext cx="3932237" cy="1488989"/>
          </a:xfrm>
        </p:spPr>
        <p:txBody>
          <a:bodyPr anchor="t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432487"/>
            <a:ext cx="6172200" cy="5428564"/>
          </a:xfrm>
        </p:spPr>
        <p:txBody>
          <a:bodyPr/>
          <a:lstStyle>
            <a:lvl1pPr marL="0" indent="0">
              <a:buNone/>
              <a:defRPr sz="2400"/>
            </a:lvl1pPr>
            <a:lvl2pPr marL="342891" indent="0">
              <a:buNone/>
              <a:defRPr sz="2100"/>
            </a:lvl2pPr>
            <a:lvl3pPr marL="685783" indent="0">
              <a:buNone/>
              <a:defRPr sz="1800"/>
            </a:lvl3pPr>
            <a:lvl4pPr marL="1028674" indent="0">
              <a:buNone/>
              <a:defRPr sz="1500"/>
            </a:lvl4pPr>
            <a:lvl5pPr marL="1371566" indent="0">
              <a:buNone/>
              <a:defRPr sz="1500"/>
            </a:lvl5pPr>
            <a:lvl6pPr marL="1714457" indent="0">
              <a:buNone/>
              <a:defRPr sz="1500"/>
            </a:lvl6pPr>
            <a:lvl7pPr marL="2057349" indent="0">
              <a:buNone/>
              <a:defRPr sz="1500"/>
            </a:lvl7pPr>
            <a:lvl8pPr marL="2400240" indent="0">
              <a:buNone/>
              <a:defRPr sz="1500"/>
            </a:lvl8pPr>
            <a:lvl9pPr marL="2743131" indent="0">
              <a:buNone/>
              <a:defRPr sz="15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891" indent="0">
              <a:buNone/>
              <a:defRPr sz="1051"/>
            </a:lvl2pPr>
            <a:lvl3pPr marL="685783" indent="0">
              <a:buNone/>
              <a:defRPr sz="900"/>
            </a:lvl3pPr>
            <a:lvl4pPr marL="1028674" indent="0">
              <a:buNone/>
              <a:defRPr sz="751"/>
            </a:lvl4pPr>
            <a:lvl5pPr marL="1371566" indent="0">
              <a:buNone/>
              <a:defRPr sz="751"/>
            </a:lvl5pPr>
            <a:lvl6pPr marL="1714457" indent="0">
              <a:buNone/>
              <a:defRPr sz="751"/>
            </a:lvl6pPr>
            <a:lvl7pPr marL="2057349" indent="0">
              <a:buNone/>
              <a:defRPr sz="751"/>
            </a:lvl7pPr>
            <a:lvl8pPr marL="2400240" indent="0">
              <a:buNone/>
              <a:defRPr sz="751"/>
            </a:lvl8pPr>
            <a:lvl9pPr marL="2743131" indent="0">
              <a:buNone/>
              <a:defRPr sz="75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CAD700-9C4E-E347-8D73-D2DE38161AC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Rectangle 7"/>
          <p:cNvSpPr/>
          <p:nvPr userDrawn="1"/>
        </p:nvSpPr>
        <p:spPr>
          <a:xfrm>
            <a:off x="839788" y="432487"/>
            <a:ext cx="3932237" cy="45719"/>
          </a:xfrm>
          <a:prstGeom prst="rect">
            <a:avLst/>
          </a:prstGeom>
          <a:solidFill>
            <a:srgbClr val="236192"/>
          </a:solidFill>
          <a:ln w="12700">
            <a:solidFill>
              <a:srgbClr val="23619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783"/>
            <a:endParaRPr lang="en-US" sz="1351">
              <a:solidFill>
                <a:prstClr val="white"/>
              </a:solidFill>
            </a:endParaRPr>
          </a:p>
        </p:txBody>
      </p:sp>
      <p:pic>
        <p:nvPicPr>
          <p:cNvPr id="9" name="Picture 8" descr="City of Toronto logo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851" y="6323591"/>
            <a:ext cx="1108676" cy="3388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32971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rgbClr val="236192"/>
                </a:solidFill>
              </a:defRPr>
            </a:lvl1pPr>
          </a:lstStyle>
          <a:p>
            <a:pPr defTabSz="685783"/>
            <a:fld id="{BACAD700-9C4E-E347-8D73-D2DE38161AC0}" type="slidenum">
              <a:rPr lang="en-US" smtClean="0"/>
              <a:pPr defTabSz="685783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68402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</p:sldLayoutIdLst>
  <p:hf hdr="0" ftr="0" dt="0"/>
  <p:txStyles>
    <p:titleStyle>
      <a:lvl1pPr algn="l" defTabSz="685783" rtl="0" eaLnBrk="1" latinLnBrk="0" hangingPunct="1">
        <a:lnSpc>
          <a:spcPct val="90000"/>
        </a:lnSpc>
        <a:spcBef>
          <a:spcPct val="0"/>
        </a:spcBef>
        <a:buNone/>
        <a:defRPr sz="3300" b="1" kern="1200">
          <a:solidFill>
            <a:schemeClr val="tx1"/>
          </a:solidFill>
          <a:latin typeface="Arial" charset="0"/>
          <a:ea typeface="Arial" charset="0"/>
          <a:cs typeface="Arial" charset="0"/>
        </a:defRPr>
      </a:lvl1pPr>
    </p:titleStyle>
    <p:bodyStyle>
      <a:lvl1pPr marL="171446" indent="-171446" algn="l" defTabSz="685783" rtl="0" eaLnBrk="1" latinLnBrk="0" hangingPunct="1">
        <a:lnSpc>
          <a:spcPct val="90000"/>
        </a:lnSpc>
        <a:spcBef>
          <a:spcPts val="751"/>
        </a:spcBef>
        <a:buFont typeface="Arial"/>
        <a:buChar char="•"/>
        <a:defRPr sz="2100" b="0" i="0" kern="1200">
          <a:solidFill>
            <a:schemeClr val="tx1"/>
          </a:solidFill>
          <a:latin typeface="Arial" charset="0"/>
          <a:ea typeface="Arial" charset="0"/>
          <a:cs typeface="Arial" charset="0"/>
        </a:defRPr>
      </a:lvl1pPr>
      <a:lvl2pPr marL="514338" indent="-171446" algn="l" defTabSz="685783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800" b="0" i="0" kern="1200">
          <a:solidFill>
            <a:schemeClr val="tx1"/>
          </a:solidFill>
          <a:latin typeface="Arial" charset="0"/>
          <a:ea typeface="Arial" charset="0"/>
          <a:cs typeface="Arial" charset="0"/>
        </a:defRPr>
      </a:lvl2pPr>
      <a:lvl3pPr marL="857229" indent="-171446" algn="l" defTabSz="685783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500" b="0" i="0" kern="1200">
          <a:solidFill>
            <a:schemeClr val="tx1"/>
          </a:solidFill>
          <a:latin typeface="Arial" charset="0"/>
          <a:ea typeface="Arial" charset="0"/>
          <a:cs typeface="Arial" charset="0"/>
        </a:defRPr>
      </a:lvl3pPr>
      <a:lvl4pPr marL="1200121" indent="-171446" algn="l" defTabSz="685783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1" b="0" i="0" kern="1200">
          <a:solidFill>
            <a:schemeClr val="tx1"/>
          </a:solidFill>
          <a:latin typeface="Arial" charset="0"/>
          <a:ea typeface="Arial" charset="0"/>
          <a:cs typeface="Arial" charset="0"/>
        </a:defRPr>
      </a:lvl4pPr>
      <a:lvl5pPr marL="1543012" indent="-171446" algn="l" defTabSz="685783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1" b="0" i="0" kern="1200">
          <a:solidFill>
            <a:schemeClr val="tx1"/>
          </a:solidFill>
          <a:latin typeface="Arial" charset="0"/>
          <a:ea typeface="Arial" charset="0"/>
          <a:cs typeface="Arial" charset="0"/>
        </a:defRPr>
      </a:lvl5pPr>
      <a:lvl6pPr marL="1885904" indent="-171446" algn="l" defTabSz="685783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1" kern="1200">
          <a:solidFill>
            <a:schemeClr val="tx1"/>
          </a:solidFill>
          <a:latin typeface="+mn-lt"/>
          <a:ea typeface="+mn-ea"/>
          <a:cs typeface="+mn-cs"/>
        </a:defRPr>
      </a:lvl6pPr>
      <a:lvl7pPr marL="2228795" indent="-171446" algn="l" defTabSz="685783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1" kern="1200">
          <a:solidFill>
            <a:schemeClr val="tx1"/>
          </a:solidFill>
          <a:latin typeface="+mn-lt"/>
          <a:ea typeface="+mn-ea"/>
          <a:cs typeface="+mn-cs"/>
        </a:defRPr>
      </a:lvl7pPr>
      <a:lvl8pPr marL="2571686" indent="-171446" algn="l" defTabSz="685783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1" kern="1200">
          <a:solidFill>
            <a:schemeClr val="tx1"/>
          </a:solidFill>
          <a:latin typeface="+mn-lt"/>
          <a:ea typeface="+mn-ea"/>
          <a:cs typeface="+mn-cs"/>
        </a:defRPr>
      </a:lvl8pPr>
      <a:lvl9pPr marL="2914578" indent="-171446" algn="l" defTabSz="685783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783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1pPr>
      <a:lvl2pPr marL="342891" algn="l" defTabSz="685783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2pPr>
      <a:lvl3pPr marL="685783" algn="l" defTabSz="685783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3pPr>
      <a:lvl4pPr marL="1028674" algn="l" defTabSz="685783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4pPr>
      <a:lvl5pPr marL="1371566" algn="l" defTabSz="685783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5pPr>
      <a:lvl6pPr marL="1714457" algn="l" defTabSz="685783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6pPr>
      <a:lvl7pPr marL="2057349" algn="l" defTabSz="685783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7pPr>
      <a:lvl8pPr marL="2400240" algn="l" defTabSz="685783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8pPr>
      <a:lvl9pPr marL="2743131" algn="l" defTabSz="685783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mailto:streetvendingreview@toronto.ca" TargetMode="External"/><Relationship Id="rId2" Type="http://schemas.openxmlformats.org/officeDocument/2006/relationships/hyperlink" Target="http://www.toronto.ca/StreetVending" TargetMode="Externa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1CF377-3EDE-8897-850F-2D699AD918D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CA">
                <a:latin typeface="Arial"/>
                <a:cs typeface="Arial"/>
              </a:rPr>
              <a:t>Street Vending &amp; Busking</a:t>
            </a:r>
            <a:br>
              <a:rPr lang="en-CA">
                <a:latin typeface="Arial"/>
                <a:cs typeface="Arial"/>
              </a:rPr>
            </a:br>
            <a:r>
              <a:rPr lang="en-CA" sz="4400">
                <a:latin typeface="Arial"/>
                <a:cs typeface="Arial"/>
              </a:rPr>
              <a:t>Overview</a:t>
            </a:r>
            <a:endParaRPr lang="en-US">
              <a:latin typeface="Arial"/>
              <a:cs typeface="Arial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063D1B5-070F-3651-A2DF-D3A13D33503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CA">
                <a:latin typeface="Arial"/>
                <a:cs typeface="Arial"/>
              </a:rPr>
              <a:t>City of Toronto Municipal Licensing &amp; Standards</a:t>
            </a:r>
            <a:endParaRPr lang="en-US"/>
          </a:p>
          <a:p>
            <a:r>
              <a:rPr lang="en-CA">
                <a:latin typeface="Arial"/>
                <a:cs typeface="Arial"/>
              </a:rPr>
              <a:t>September 2025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18078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6B21C7-42C2-021C-50B2-C99F92DC13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/>
              <a:t>Background 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4257DC-76DD-6A64-68C3-A964DF8FD7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67378"/>
            <a:ext cx="6607304" cy="4309585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CA" sz="1600" b="1"/>
              <a:t>Permits &amp; Licences</a:t>
            </a:r>
          </a:p>
          <a:p>
            <a:pPr marL="170815" indent="-170815"/>
            <a:r>
              <a:rPr lang="en-CA" sz="1600"/>
              <a:t>In Toronto, all street vendors, street performers, hawkers and pedlars need a licence and/or a permit to operate, vend, or perform on streets and sidewalks. </a:t>
            </a:r>
          </a:p>
          <a:p>
            <a:pPr marL="170815" indent="-170815"/>
            <a:r>
              <a:rPr lang="en-CA" sz="1600"/>
              <a:t>Vendors also need a licence to vend on private property. These licences and permits are regulated through three separate bylaws in The City of Toronto Municipal Code (Chapters 740, 545 and 313 – the “Street Vending Bylaws”). </a:t>
            </a:r>
          </a:p>
          <a:p>
            <a:pPr marL="0" indent="0">
              <a:buNone/>
            </a:pPr>
            <a:endParaRPr lang="en-CA" sz="160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969F19E-95FC-8D13-1069-31B6D60623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CAD700-9C4E-E347-8D73-D2DE38161AC0}" type="slidenum">
              <a:rPr lang="en-US" smtClean="0"/>
              <a:pPr/>
              <a:t>2</a:t>
            </a:fld>
            <a:endParaRPr lang="en-US"/>
          </a:p>
        </p:txBody>
      </p:sp>
      <p:pic>
        <p:nvPicPr>
          <p:cNvPr id="5" name="Picture 4" descr="A person selling popcorn on a cart&#10;&#10;AI-generated content may be incorrect.">
            <a:extLst>
              <a:ext uri="{FF2B5EF4-FFF2-40B4-BE49-F238E27FC236}">
                <a16:creationId xmlns:a16="http://schemas.microsoft.com/office/drawing/2014/main" id="{0EB8DC2A-3A3E-929D-2AE4-1206F1482FA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709" t="1074" r="14071" b="1157"/>
          <a:stretch/>
        </p:blipFill>
        <p:spPr>
          <a:xfrm>
            <a:off x="7445504" y="1825625"/>
            <a:ext cx="4276856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27079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6B21C7-42C2-021C-50B2-C99F92DC13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/>
              <a:t>Background 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4257DC-76DD-6A64-68C3-A964DF8FD7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67378"/>
            <a:ext cx="5594684" cy="4309585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CA" sz="1800" b="1"/>
              <a:t>Policy Review</a:t>
            </a:r>
          </a:p>
          <a:p>
            <a:pPr marL="170815" indent="-170815"/>
            <a:r>
              <a:rPr lang="en-CA" sz="1600">
                <a:latin typeface="Arial"/>
                <a:cs typeface="Arial"/>
              </a:rPr>
              <a:t>Street Vending Bylaws have not been comprehensively reviewed since 2014. </a:t>
            </a:r>
          </a:p>
          <a:p>
            <a:pPr marL="170815" indent="-170815"/>
            <a:r>
              <a:rPr lang="en-CA" sz="1600">
                <a:latin typeface="Arial"/>
                <a:cs typeface="Arial"/>
              </a:rPr>
              <a:t>The City is undertaking a review and update of the Bylaws to simplify, modernize and harmonize the rules, create better street vendor offerings, and address enforcement challenges. </a:t>
            </a:r>
          </a:p>
          <a:p>
            <a:pPr marL="170815" indent="-170815"/>
            <a:r>
              <a:rPr lang="en-CA" sz="1600">
                <a:latin typeface="Arial"/>
                <a:cs typeface="Arial"/>
              </a:rPr>
              <a:t>Considering issues of noise, business competition, cleanliness, emissions, licensing fees, access to space, and overlap / conflicting information between the Bylaws.</a:t>
            </a:r>
          </a:p>
          <a:p>
            <a:pPr marL="170815" indent="-170815"/>
            <a:r>
              <a:rPr lang="en-CA" sz="1600">
                <a:latin typeface="Arial"/>
                <a:cs typeface="Arial"/>
              </a:rPr>
              <a:t>A consultant, Barnes Management Group is leading external engagement</a:t>
            </a:r>
            <a:endParaRPr lang="en-CA" sz="1600">
              <a:cs typeface="Arial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969F19E-95FC-8D13-1069-31B6D60623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CAD700-9C4E-E347-8D73-D2DE38161AC0}" type="slidenum">
              <a:rPr lang="en-US" smtClean="0"/>
              <a:pPr/>
              <a:t>3</a:t>
            </a:fld>
            <a:endParaRPr lang="en-US"/>
          </a:p>
        </p:txBody>
      </p:sp>
      <p:pic>
        <p:nvPicPr>
          <p:cNvPr id="7" name="Picture 6" descr="A person and a child standing next to a flower stand&#10;&#10;AI-generated content may be incorrect.">
            <a:extLst>
              <a:ext uri="{FF2B5EF4-FFF2-40B4-BE49-F238E27FC236}">
                <a16:creationId xmlns:a16="http://schemas.microsoft.com/office/drawing/2014/main" id="{AEC5AE8D-FF09-BAA6-C126-3945D354682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48475" y="2046855"/>
            <a:ext cx="5436945" cy="35839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80507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9DD33E-742B-8A04-682C-86E636C44A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/>
                <a:cs typeface="Arial"/>
              </a:rPr>
              <a:t>Bylaws under this review cover...</a:t>
            </a:r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B58B089-ADB1-5AF1-5A98-20675E0B62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CAD700-9C4E-E347-8D73-D2DE38161AC0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0202D3F-663E-877C-8B1D-4674D7502ADE}"/>
              </a:ext>
            </a:extLst>
          </p:cNvPr>
          <p:cNvSpPr/>
          <p:nvPr/>
        </p:nvSpPr>
        <p:spPr>
          <a:xfrm>
            <a:off x="1371694" y="2137057"/>
            <a:ext cx="2046083" cy="90852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2857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CA" sz="1600">
                <a:solidFill>
                  <a:sysClr val="windowText" lastClr="000000"/>
                </a:solidFill>
              </a:rPr>
              <a:t>Food trucks</a:t>
            </a:r>
            <a:endParaRPr lang="en-US" sz="1600">
              <a:solidFill>
                <a:sysClr val="windowText" lastClr="000000"/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CC0BCA7-0E72-1D67-E140-0C097512E7B4}"/>
              </a:ext>
            </a:extLst>
          </p:cNvPr>
          <p:cNvSpPr/>
          <p:nvPr/>
        </p:nvSpPr>
        <p:spPr>
          <a:xfrm>
            <a:off x="3836971" y="2137057"/>
            <a:ext cx="2046083" cy="908522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2857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CA" sz="1600">
                <a:solidFill>
                  <a:sysClr val="windowText" lastClr="000000"/>
                </a:solidFill>
              </a:rPr>
              <a:t>Buskers (performances e.g. mimes, jugglers)</a:t>
            </a:r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89756DD4-5E9C-FF3B-00CA-0F9AAFAAB79D}"/>
              </a:ext>
            </a:extLst>
          </p:cNvPr>
          <p:cNvSpPr/>
          <p:nvPr/>
        </p:nvSpPr>
        <p:spPr>
          <a:xfrm>
            <a:off x="1371694" y="3241957"/>
            <a:ext cx="2046083" cy="90852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2857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CA" sz="1600">
                <a:solidFill>
                  <a:sysClr val="windowText" lastClr="000000"/>
                </a:solidFill>
              </a:rPr>
              <a:t>Ice cream trucks</a:t>
            </a:r>
            <a:endParaRPr lang="en-US" sz="1600">
              <a:solidFill>
                <a:sysClr val="windowText" lastClr="000000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0C8E88F-CC97-1B81-EDA6-2E472B3DF7D3}"/>
              </a:ext>
            </a:extLst>
          </p:cNvPr>
          <p:cNvSpPr/>
          <p:nvPr/>
        </p:nvSpPr>
        <p:spPr>
          <a:xfrm>
            <a:off x="1371694" y="4365907"/>
            <a:ext cx="2046083" cy="90852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2857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CA" sz="1600">
                <a:solidFill>
                  <a:sysClr val="windowText" lastClr="000000"/>
                </a:solidFill>
              </a:rPr>
              <a:t>Fruit / vegetable vendors</a:t>
            </a:r>
            <a:endParaRPr lang="en-US">
              <a:solidFill>
                <a:sysClr val="windowText" lastClr="000000"/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CA0FC9C-7818-6445-5B27-B64D7AB862DC}"/>
              </a:ext>
            </a:extLst>
          </p:cNvPr>
          <p:cNvSpPr/>
          <p:nvPr/>
        </p:nvSpPr>
        <p:spPr>
          <a:xfrm>
            <a:off x="6238969" y="2137057"/>
            <a:ext cx="2046083" cy="90852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2857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CA" sz="1600">
                <a:solidFill>
                  <a:sysClr val="windowText" lastClr="000000"/>
                </a:solidFill>
              </a:rPr>
              <a:t>Sidewalk vendors (e.g. hot dog stands)</a:t>
            </a:r>
            <a:endParaRPr lang="en-US">
              <a:solidFill>
                <a:sysClr val="windowText" lastClr="000000"/>
              </a:solidFill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F91933A1-1281-6027-E09F-04B8169BE112}"/>
              </a:ext>
            </a:extLst>
          </p:cNvPr>
          <p:cNvSpPr/>
          <p:nvPr/>
        </p:nvSpPr>
        <p:spPr>
          <a:xfrm>
            <a:off x="6238969" y="3241957"/>
            <a:ext cx="2046083" cy="90852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2857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CA" sz="1600">
                <a:solidFill>
                  <a:sysClr val="windowText" lastClr="000000"/>
                </a:solidFill>
              </a:rPr>
              <a:t>Sidewalk merch sellers</a:t>
            </a:r>
            <a:endParaRPr lang="en-CA" sz="1600">
              <a:solidFill>
                <a:sysClr val="windowText" lastClr="000000"/>
              </a:solidFill>
              <a:ea typeface="Calibri"/>
              <a:cs typeface="Calibri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1273A054-15F2-ADBC-AFD5-9A9655DD02C4}"/>
              </a:ext>
            </a:extLst>
          </p:cNvPr>
          <p:cNvSpPr/>
          <p:nvPr/>
        </p:nvSpPr>
        <p:spPr>
          <a:xfrm>
            <a:off x="3836970" y="3241957"/>
            <a:ext cx="2046083" cy="908522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2857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CA" sz="1600">
                <a:solidFill>
                  <a:sysClr val="windowText" lastClr="000000"/>
                </a:solidFill>
              </a:rPr>
              <a:t>Street musicians</a:t>
            </a:r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0BA86626-5BFC-9D57-6C96-C5DDEACE8FA6}"/>
              </a:ext>
            </a:extLst>
          </p:cNvPr>
          <p:cNvSpPr/>
          <p:nvPr/>
        </p:nvSpPr>
        <p:spPr>
          <a:xfrm>
            <a:off x="3838669" y="4365907"/>
            <a:ext cx="2046083" cy="908522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2857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CA" sz="1600">
                <a:solidFill>
                  <a:sysClr val="windowText" lastClr="000000"/>
                </a:solidFill>
              </a:rPr>
              <a:t>Sidewalk and portrait artists</a:t>
            </a:r>
            <a:endParaRPr lang="en-US">
              <a:solidFill>
                <a:sysClr val="windowText" lastClr="000000"/>
              </a:solidFill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0FB76226-03FB-B1F3-A49A-90AA6C7F597E}"/>
              </a:ext>
            </a:extLst>
          </p:cNvPr>
          <p:cNvSpPr/>
          <p:nvPr/>
        </p:nvSpPr>
        <p:spPr>
          <a:xfrm>
            <a:off x="6238969" y="4365907"/>
            <a:ext cx="2046083" cy="90852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2857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CA" sz="1600">
                <a:solidFill>
                  <a:sysClr val="windowText" lastClr="000000"/>
                </a:solidFill>
              </a:rPr>
              <a:t>Caricature artists</a:t>
            </a:r>
            <a:endParaRPr lang="en-US">
              <a:solidFill>
                <a:sysClr val="windowText" lastClr="000000"/>
              </a:solidFill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6FAD9F02-B0BB-6CFB-651C-56018132328C}"/>
              </a:ext>
            </a:extLst>
          </p:cNvPr>
          <p:cNvSpPr/>
          <p:nvPr/>
        </p:nvSpPr>
        <p:spPr>
          <a:xfrm>
            <a:off x="8639269" y="3241957"/>
            <a:ext cx="2046083" cy="908522"/>
          </a:xfrm>
          <a:prstGeom prst="rect">
            <a:avLst/>
          </a:prstGeom>
          <a:solidFill>
            <a:srgbClr val="DBA8F0"/>
          </a:solidFill>
          <a:ln w="2857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CA" sz="1600">
                <a:solidFill>
                  <a:sysClr val="windowText" lastClr="000000"/>
                </a:solidFill>
              </a:rPr>
              <a:t>Balloon salespeople</a:t>
            </a:r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22AEB4AA-01D5-DD21-237D-59DFCE994CFA}"/>
              </a:ext>
            </a:extLst>
          </p:cNvPr>
          <p:cNvSpPr/>
          <p:nvPr/>
        </p:nvSpPr>
        <p:spPr>
          <a:xfrm>
            <a:off x="8639269" y="2137057"/>
            <a:ext cx="2046083" cy="908522"/>
          </a:xfrm>
          <a:prstGeom prst="rect">
            <a:avLst/>
          </a:prstGeom>
          <a:solidFill>
            <a:srgbClr val="DBA8F0"/>
          </a:solidFill>
          <a:ln w="2857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CA" sz="1600">
                <a:solidFill>
                  <a:sysClr val="windowText" lastClr="000000"/>
                </a:solidFill>
              </a:rPr>
              <a:t>Sales from cargo bikes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361DDC98-2AEB-7758-481F-FA2489E1E937}"/>
              </a:ext>
            </a:extLst>
          </p:cNvPr>
          <p:cNvSpPr/>
          <p:nvPr/>
        </p:nvSpPr>
        <p:spPr>
          <a:xfrm>
            <a:off x="8639269" y="4365907"/>
            <a:ext cx="2046083" cy="908522"/>
          </a:xfrm>
          <a:prstGeom prst="rect">
            <a:avLst/>
          </a:prstGeom>
          <a:solidFill>
            <a:srgbClr val="DBA8F0"/>
          </a:solidFill>
          <a:ln w="2857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CA" sz="1600">
                <a:solidFill>
                  <a:sysClr val="windowText" lastClr="000000"/>
                </a:solidFill>
              </a:rPr>
              <a:t>Door-to-door salespeople</a:t>
            </a:r>
            <a:endParaRPr lang="en-CA" sz="1600">
              <a:solidFill>
                <a:sysClr val="windowText" lastClr="000000"/>
              </a:solidFill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8009297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2F443F-7E0A-A406-1FF3-EAB3B92FE2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/>
              <a:t>Who are we consulting?</a:t>
            </a:r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3D8458D-0B54-470E-EA90-BEAA84D16B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CAD700-9C4E-E347-8D73-D2DE38161AC0}" type="slidenum">
              <a:rPr lang="en-US" smtClean="0"/>
              <a:pPr/>
              <a:t>5</a:t>
            </a:fld>
            <a:endParaRPr lang="en-US"/>
          </a:p>
        </p:txBody>
      </p:sp>
      <p:pic>
        <p:nvPicPr>
          <p:cNvPr id="10" name="Picture 9" descr="Toronto Street Busker Profile: Peter Richards">
            <a:extLst>
              <a:ext uri="{FF2B5EF4-FFF2-40B4-BE49-F238E27FC236}">
                <a16:creationId xmlns:a16="http://schemas.microsoft.com/office/drawing/2014/main" id="{8D362019-809E-5A64-D349-9DE841F66633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r="16505" b="741"/>
          <a:stretch/>
        </p:blipFill>
        <p:spPr>
          <a:xfrm>
            <a:off x="8368007" y="3786684"/>
            <a:ext cx="3136638" cy="2326993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D5E4B166-C730-C7F9-C1D9-FEF05DE2CDC3}"/>
              </a:ext>
            </a:extLst>
          </p:cNvPr>
          <p:cNvSpPr/>
          <p:nvPr/>
        </p:nvSpPr>
        <p:spPr>
          <a:xfrm>
            <a:off x="1095469" y="2222782"/>
            <a:ext cx="2046083" cy="908522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rtlCol="0" anchor="ctr"/>
          <a:lstStyle/>
          <a:p>
            <a:pPr algn="ctr"/>
            <a:r>
              <a:rPr lang="en-CA" sz="1600">
                <a:solidFill>
                  <a:sysClr val="windowText" lastClr="000000"/>
                </a:solidFill>
              </a:rPr>
              <a:t>Vendors</a:t>
            </a:r>
            <a:endParaRPr lang="en-US" sz="1600">
              <a:solidFill>
                <a:sysClr val="windowText" lastClr="000000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DFDC691-86FB-360E-0F6A-DE57D013EAAD}"/>
              </a:ext>
            </a:extLst>
          </p:cNvPr>
          <p:cNvSpPr/>
          <p:nvPr/>
        </p:nvSpPr>
        <p:spPr>
          <a:xfrm>
            <a:off x="3398821" y="2222782"/>
            <a:ext cx="2046083" cy="908522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rtlCol="0" anchor="ctr"/>
          <a:lstStyle/>
          <a:p>
            <a:pPr algn="ctr"/>
            <a:r>
              <a:rPr lang="en-CA" sz="1600">
                <a:solidFill>
                  <a:sysClr val="windowText" lastClr="000000"/>
                </a:solidFill>
              </a:rPr>
              <a:t>Buskers &amp; Performers</a:t>
            </a:r>
            <a:endParaRPr lang="en-US" sz="1600">
              <a:solidFill>
                <a:sysClr val="windowText" lastClr="000000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4715B59-E40C-8DD9-FE32-0FCEE5B62288}"/>
              </a:ext>
            </a:extLst>
          </p:cNvPr>
          <p:cNvSpPr/>
          <p:nvPr/>
        </p:nvSpPr>
        <p:spPr>
          <a:xfrm>
            <a:off x="5724056" y="2220676"/>
            <a:ext cx="2046083" cy="908522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rtlCol="0" anchor="ctr"/>
          <a:lstStyle/>
          <a:p>
            <a:pPr algn="ctr"/>
            <a:r>
              <a:rPr lang="en-CA" sz="1600">
                <a:solidFill>
                  <a:sysClr val="windowText" lastClr="000000"/>
                </a:solidFill>
              </a:rPr>
              <a:t>Residents, Commuters, Visitors</a:t>
            </a:r>
            <a:endParaRPr lang="en-US" sz="1600">
              <a:solidFill>
                <a:sysClr val="windowText" lastClr="000000"/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ED8EC554-FD50-628D-1728-3D532ADA0984}"/>
              </a:ext>
            </a:extLst>
          </p:cNvPr>
          <p:cNvSpPr/>
          <p:nvPr/>
        </p:nvSpPr>
        <p:spPr>
          <a:xfrm>
            <a:off x="1095469" y="4045704"/>
            <a:ext cx="1493822" cy="769544"/>
          </a:xfrm>
          <a:prstGeom prst="rect">
            <a:avLst/>
          </a:prstGeom>
          <a:noFill/>
          <a:ln w="28575" cap="flat" cmpd="sng" algn="ctr">
            <a:solidFill>
              <a:schemeClr val="bg1">
                <a:lumMod val="75000"/>
              </a:schemeClr>
            </a:solidFill>
            <a:prstDash val="sysDot"/>
            <a:round/>
            <a:headEnd type="none" w="med" len="med"/>
            <a:tailEnd type="none" w="med" len="med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CA" sz="1400">
                <a:solidFill>
                  <a:schemeClr val="bg1">
                    <a:lumMod val="50000"/>
                  </a:schemeClr>
                </a:solidFill>
              </a:rPr>
              <a:t>Food truck association of Canada</a:t>
            </a:r>
            <a:endParaRPr lang="en-US" sz="1400">
              <a:solidFill>
                <a:schemeClr val="bg1">
                  <a:lumMod val="50000"/>
                </a:schemeClr>
              </a:solidFill>
              <a:ea typeface="Calibri"/>
              <a:cs typeface="Calibri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B6ED720-29CE-5DC4-2068-DC68422675E4}"/>
              </a:ext>
            </a:extLst>
          </p:cNvPr>
          <p:cNvSpPr/>
          <p:nvPr/>
        </p:nvSpPr>
        <p:spPr>
          <a:xfrm>
            <a:off x="6276317" y="4045704"/>
            <a:ext cx="1493822" cy="769544"/>
          </a:xfrm>
          <a:prstGeom prst="rect">
            <a:avLst/>
          </a:prstGeom>
          <a:noFill/>
          <a:ln w="28575" cap="flat" cmpd="sng" algn="ctr">
            <a:solidFill>
              <a:schemeClr val="bg1">
                <a:lumMod val="75000"/>
              </a:schemeClr>
            </a:solidFill>
            <a:prstDash val="sysDot"/>
            <a:round/>
            <a:headEnd type="none" w="med" len="med"/>
            <a:tailEnd type="none" w="med" len="med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r>
              <a:rPr lang="en-CA" sz="1400">
                <a:solidFill>
                  <a:schemeClr val="bg1">
                    <a:lumMod val="50000"/>
                  </a:schemeClr>
                </a:solidFill>
              </a:rPr>
              <a:t>Institutions (UofT, MTU)</a:t>
            </a:r>
            <a:endParaRPr lang="en-US" sz="140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F622AF9D-4AA7-BFFC-8987-527AB003223B}"/>
              </a:ext>
            </a:extLst>
          </p:cNvPr>
          <p:cNvSpPr/>
          <p:nvPr/>
        </p:nvSpPr>
        <p:spPr>
          <a:xfrm>
            <a:off x="4530317" y="4045306"/>
            <a:ext cx="1493822" cy="769544"/>
          </a:xfrm>
          <a:prstGeom prst="rect">
            <a:avLst/>
          </a:prstGeom>
          <a:noFill/>
          <a:ln w="28575" cap="flat" cmpd="sng" algn="ctr">
            <a:solidFill>
              <a:schemeClr val="bg1">
                <a:lumMod val="75000"/>
              </a:schemeClr>
            </a:solidFill>
            <a:prstDash val="sysDot"/>
            <a:round/>
            <a:headEnd type="none" w="med" len="med"/>
            <a:tailEnd type="none" w="med" len="med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r>
              <a:rPr lang="en-CA" sz="1400">
                <a:solidFill>
                  <a:schemeClr val="bg1">
                    <a:lumMod val="50000"/>
                  </a:schemeClr>
                </a:solidFill>
              </a:rPr>
              <a:t>Other City of Toronto divisions</a:t>
            </a:r>
            <a:endParaRPr lang="en-US" sz="140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B226FD0C-C5F1-6774-FB55-DFEDDB34DBEA}"/>
              </a:ext>
            </a:extLst>
          </p:cNvPr>
          <p:cNvSpPr/>
          <p:nvPr/>
        </p:nvSpPr>
        <p:spPr>
          <a:xfrm>
            <a:off x="2784318" y="4045306"/>
            <a:ext cx="1493822" cy="769544"/>
          </a:xfrm>
          <a:prstGeom prst="rect">
            <a:avLst/>
          </a:prstGeom>
          <a:noFill/>
          <a:ln w="28575" cap="flat" cmpd="sng" algn="ctr">
            <a:solidFill>
              <a:schemeClr val="bg1">
                <a:lumMod val="75000"/>
              </a:schemeClr>
            </a:solidFill>
            <a:prstDash val="sysDot"/>
            <a:round/>
            <a:headEnd type="none" w="med" len="med"/>
            <a:tailEnd type="none" w="med" len="med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r>
              <a:rPr lang="en-CA" sz="1400">
                <a:solidFill>
                  <a:schemeClr val="bg1">
                    <a:lumMod val="50000"/>
                  </a:schemeClr>
                </a:solidFill>
              </a:rPr>
              <a:t>FIFA</a:t>
            </a:r>
            <a:endParaRPr lang="en-US" sz="140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3B5528FC-FBEC-8C90-6F60-4F28C09F705A}"/>
              </a:ext>
            </a:extLst>
          </p:cNvPr>
          <p:cNvSpPr/>
          <p:nvPr/>
        </p:nvSpPr>
        <p:spPr>
          <a:xfrm>
            <a:off x="1095469" y="4950181"/>
            <a:ext cx="1493822" cy="769544"/>
          </a:xfrm>
          <a:prstGeom prst="rect">
            <a:avLst/>
          </a:prstGeom>
          <a:noFill/>
          <a:ln w="28575" cap="flat" cmpd="sng" algn="ctr">
            <a:solidFill>
              <a:schemeClr val="bg1">
                <a:lumMod val="75000"/>
              </a:schemeClr>
            </a:solidFill>
            <a:prstDash val="sysDot"/>
            <a:round/>
            <a:headEnd type="none" w="med" len="med"/>
            <a:tailEnd type="none" w="med" len="med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r>
              <a:rPr lang="en-CA" sz="1400">
                <a:solidFill>
                  <a:schemeClr val="bg1">
                    <a:lumMod val="50000"/>
                  </a:schemeClr>
                </a:solidFill>
              </a:rPr>
              <a:t>BIAs &amp; businesses</a:t>
            </a:r>
            <a:endParaRPr lang="en-US" sz="140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8570357C-8D23-8397-78DF-7C5BEFF55583}"/>
              </a:ext>
            </a:extLst>
          </p:cNvPr>
          <p:cNvSpPr/>
          <p:nvPr/>
        </p:nvSpPr>
        <p:spPr>
          <a:xfrm>
            <a:off x="1095469" y="1752436"/>
            <a:ext cx="6674670" cy="371481"/>
          </a:xfrm>
          <a:prstGeom prst="rect">
            <a:avLst/>
          </a:prstGeom>
          <a:solidFill>
            <a:schemeClr val="tx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CA" sz="1600"/>
              <a:t>Key Contributors</a:t>
            </a:r>
            <a:endParaRPr lang="en-US" sz="160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F6087458-91A8-4DDB-032E-84023EB3D307}"/>
              </a:ext>
            </a:extLst>
          </p:cNvPr>
          <p:cNvSpPr/>
          <p:nvPr/>
        </p:nvSpPr>
        <p:spPr>
          <a:xfrm>
            <a:off x="1095469" y="3522921"/>
            <a:ext cx="6674670" cy="37148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CA" sz="1600">
                <a:solidFill>
                  <a:schemeClr val="bg1">
                    <a:lumMod val="50000"/>
                  </a:schemeClr>
                </a:solidFill>
              </a:rPr>
              <a:t>Other Contributors and Interested Parties</a:t>
            </a:r>
            <a:endParaRPr lang="en-US" sz="160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24" name="Picture 23" descr="A group of people sitting at tables and chairs&#10;&#10;AI-generated content may be incorrect.">
            <a:extLst>
              <a:ext uri="{FF2B5EF4-FFF2-40B4-BE49-F238E27FC236}">
                <a16:creationId xmlns:a16="http://schemas.microsoft.com/office/drawing/2014/main" id="{6A7BF50F-1F84-8B29-2BA5-177EA5A5905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28" t="29593" r="17701"/>
          <a:stretch/>
        </p:blipFill>
        <p:spPr>
          <a:xfrm>
            <a:off x="8368007" y="1672608"/>
            <a:ext cx="3136638" cy="20346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3374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D0D954-12C3-9D79-A499-A6FD12539C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/>
              <a:t>We want to hear from you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C9D41F-B501-D0B8-6C4B-16D0A810F2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5979696" cy="4351338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lnSpc>
                <a:spcPct val="105000"/>
              </a:lnSpc>
              <a:spcBef>
                <a:spcPts val="0"/>
              </a:spcBef>
              <a:buNone/>
            </a:pPr>
            <a:r>
              <a:rPr lang="en-CA" sz="1600" b="1">
                <a:effectLst/>
                <a:latin typeface="Arial"/>
                <a:ea typeface="Calibri"/>
                <a:cs typeface="Arial"/>
              </a:rPr>
              <a:t>Tell us about your experience </a:t>
            </a:r>
          </a:p>
          <a:p>
            <a:pPr marL="0" indent="0">
              <a:lnSpc>
                <a:spcPct val="105000"/>
              </a:lnSpc>
              <a:spcBef>
                <a:spcPts val="0"/>
              </a:spcBef>
              <a:buNone/>
            </a:pPr>
            <a:endParaRPr lang="en-CA" sz="1600" b="1">
              <a:latin typeface="Arial"/>
              <a:ea typeface="Calibri"/>
              <a:cs typeface="Arial"/>
            </a:endParaRPr>
          </a:p>
          <a:p>
            <a:pPr marL="170815" indent="-170815">
              <a:lnSpc>
                <a:spcPct val="105000"/>
              </a:lnSpc>
              <a:spcBef>
                <a:spcPts val="0"/>
              </a:spcBef>
            </a:pPr>
            <a:r>
              <a:rPr lang="en-CA" sz="1600">
                <a:effectLst/>
                <a:latin typeface="Arial"/>
                <a:ea typeface="Calibri"/>
                <a:cs typeface="Arial"/>
              </a:rPr>
              <a:t>As we review the City of Toronto’s street vending </a:t>
            </a:r>
            <a:r>
              <a:rPr lang="en-CA" sz="1600">
                <a:latin typeface="Arial"/>
                <a:ea typeface="Calibri"/>
                <a:cs typeface="Arial"/>
              </a:rPr>
              <a:t>and performing bylaws, we want to hear from the people who it affects most</a:t>
            </a:r>
          </a:p>
          <a:p>
            <a:pPr marL="170815" indent="-170815">
              <a:lnSpc>
                <a:spcPct val="105000"/>
              </a:lnSpc>
              <a:spcBef>
                <a:spcPts val="0"/>
              </a:spcBef>
            </a:pPr>
            <a:r>
              <a:rPr lang="en-CA" sz="1600">
                <a:latin typeface="Arial"/>
                <a:ea typeface="Calibri"/>
                <a:cs typeface="Arial"/>
              </a:rPr>
              <a:t>Through these discussion groups and our online survey, we want to understand concerns, issues, feedback and suggestions. </a:t>
            </a:r>
          </a:p>
          <a:p>
            <a:pPr marL="170815" indent="-170815">
              <a:lnSpc>
                <a:spcPct val="105000"/>
              </a:lnSpc>
              <a:spcBef>
                <a:spcPts val="0"/>
              </a:spcBef>
            </a:pPr>
            <a:r>
              <a:rPr lang="en-CA" sz="1600">
                <a:latin typeface="Arial"/>
                <a:ea typeface="Calibri"/>
                <a:cs typeface="Arial"/>
              </a:rPr>
              <a:t>We want to know what’s working, what isn’t working, and how we can improve vending and busking in Toronto</a:t>
            </a:r>
          </a:p>
          <a:p>
            <a:pPr marL="0" indent="0">
              <a:lnSpc>
                <a:spcPct val="105000"/>
              </a:lnSpc>
              <a:spcBef>
                <a:spcPts val="0"/>
              </a:spcBef>
              <a:buNone/>
            </a:pPr>
            <a:endParaRPr lang="en-CA" sz="1500">
              <a:latin typeface="Arial"/>
              <a:ea typeface="Calibri"/>
              <a:cs typeface="Arial"/>
            </a:endParaRPr>
          </a:p>
          <a:p>
            <a:pPr marL="0" indent="0">
              <a:lnSpc>
                <a:spcPct val="105000"/>
              </a:lnSpc>
              <a:spcBef>
                <a:spcPts val="0"/>
              </a:spcBef>
              <a:buNone/>
            </a:pPr>
            <a:endParaRPr lang="en-CA" sz="1500">
              <a:latin typeface="Arial"/>
              <a:ea typeface="Calibri"/>
              <a:cs typeface="Arial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563D018-D61F-CA81-358E-0D7E078317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CAD700-9C4E-E347-8D73-D2DE38161AC0}" type="slidenum">
              <a:rPr lang="en-US" smtClean="0"/>
              <a:pPr/>
              <a:t>6</a:t>
            </a:fld>
            <a:endParaRPr lang="en-US"/>
          </a:p>
        </p:txBody>
      </p:sp>
      <p:pic>
        <p:nvPicPr>
          <p:cNvPr id="11" name="Picture 10" descr="A group of people playing instruments on a sidewalk&#10;&#10;AI-generated content may be incorrect.">
            <a:extLst>
              <a:ext uri="{FF2B5EF4-FFF2-40B4-BE49-F238E27FC236}">
                <a16:creationId xmlns:a16="http://schemas.microsoft.com/office/drawing/2014/main" id="{87224FC5-9419-FF43-0FCC-0AE7606E570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6893" y="1825625"/>
            <a:ext cx="4984499" cy="34522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63035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D0D954-12C3-9D79-A499-A6FD12539C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/>
              <a:t>Engagement Opportunities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C9D41F-B501-D0B8-6C4B-16D0A810F2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5450306" cy="4351338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114300" indent="0">
              <a:lnSpc>
                <a:spcPct val="105000"/>
              </a:lnSpc>
              <a:spcBef>
                <a:spcPts val="0"/>
              </a:spcBef>
              <a:buNone/>
            </a:pPr>
            <a:r>
              <a:rPr lang="en-CA" sz="1800">
                <a:latin typeface="Arial"/>
                <a:ea typeface="Calibri"/>
                <a:cs typeface="Arial"/>
              </a:rPr>
              <a:t>Check out </a:t>
            </a:r>
            <a:r>
              <a:rPr lang="en-CA" sz="1800">
                <a:latin typeface="Arial"/>
                <a:ea typeface="Calibri"/>
                <a:cs typeface="Arial"/>
                <a:hlinkClick r:id="rId2"/>
              </a:rPr>
              <a:t>www.Toronto.ca/StreetVending</a:t>
            </a:r>
            <a:endParaRPr lang="en-CA" sz="1800">
              <a:ea typeface="Calibri"/>
            </a:endParaRPr>
          </a:p>
          <a:p>
            <a:pPr marL="170815" indent="-170815">
              <a:lnSpc>
                <a:spcPct val="105000"/>
              </a:lnSpc>
              <a:spcBef>
                <a:spcPts val="0"/>
              </a:spcBef>
            </a:pPr>
            <a:endParaRPr lang="en-CA" sz="1800">
              <a:latin typeface="Arial"/>
              <a:ea typeface="Calibri"/>
              <a:cs typeface="Arial"/>
            </a:endParaRPr>
          </a:p>
          <a:p>
            <a:pPr marL="170815" indent="-170815">
              <a:lnSpc>
                <a:spcPct val="105000"/>
              </a:lnSpc>
              <a:spcBef>
                <a:spcPts val="0"/>
              </a:spcBef>
            </a:pPr>
            <a:r>
              <a:rPr lang="en-CA" sz="1800">
                <a:latin typeface="Arial"/>
                <a:ea typeface="Calibri"/>
                <a:cs typeface="Arial"/>
              </a:rPr>
              <a:t>BIA Focus Groups on September 3rd and 4th:</a:t>
            </a:r>
          </a:p>
          <a:p>
            <a:pPr marL="513715" lvl="1" indent="-170815">
              <a:lnSpc>
                <a:spcPct val="105000"/>
              </a:lnSpc>
              <a:spcBef>
                <a:spcPts val="0"/>
              </a:spcBef>
              <a:buFont typeface="Courier New"/>
              <a:buChar char="o"/>
            </a:pPr>
            <a:r>
              <a:rPr lang="en-CA">
                <a:latin typeface="Arial"/>
                <a:ea typeface="Calibri"/>
                <a:cs typeface="Arial"/>
              </a:rPr>
              <a:t>Sep 3rd: 6:00PM on Zoom</a:t>
            </a:r>
          </a:p>
          <a:p>
            <a:pPr marL="513715" lvl="1" indent="-170815">
              <a:lnSpc>
                <a:spcPct val="105000"/>
              </a:lnSpc>
              <a:spcBef>
                <a:spcPts val="0"/>
              </a:spcBef>
              <a:buFont typeface="Courier New"/>
              <a:buChar char="o"/>
            </a:pPr>
            <a:r>
              <a:rPr lang="en-CA">
                <a:latin typeface="Arial"/>
                <a:ea typeface="Calibri"/>
                <a:cs typeface="Arial"/>
              </a:rPr>
              <a:t>Sep 4th: 10:00AM on Zoom</a:t>
            </a:r>
          </a:p>
          <a:p>
            <a:pPr marL="170815" indent="-170815">
              <a:lnSpc>
                <a:spcPct val="105000"/>
              </a:lnSpc>
              <a:spcBef>
                <a:spcPts val="0"/>
              </a:spcBef>
            </a:pPr>
            <a:endParaRPr lang="en-CA" sz="1800">
              <a:latin typeface="Arial"/>
              <a:ea typeface="Calibri"/>
              <a:cs typeface="Arial"/>
            </a:endParaRPr>
          </a:p>
          <a:p>
            <a:pPr marL="170815" indent="-170815">
              <a:lnSpc>
                <a:spcPct val="105000"/>
              </a:lnSpc>
              <a:spcBef>
                <a:spcPts val="0"/>
              </a:spcBef>
            </a:pPr>
            <a:r>
              <a:rPr lang="en-CA" sz="1800">
                <a:latin typeface="Arial"/>
                <a:ea typeface="Calibri"/>
                <a:cs typeface="Arial"/>
              </a:rPr>
              <a:t>We have a live survey open till September 30</a:t>
            </a:r>
            <a:r>
              <a:rPr lang="en-CA" sz="1800" baseline="30000">
                <a:latin typeface="Arial"/>
                <a:ea typeface="Calibri"/>
                <a:cs typeface="Arial"/>
              </a:rPr>
              <a:t>th</a:t>
            </a:r>
            <a:r>
              <a:rPr lang="en-CA" sz="1800">
                <a:latin typeface="Arial"/>
                <a:ea typeface="Calibri"/>
                <a:cs typeface="Arial"/>
              </a:rPr>
              <a:t>, 2025</a:t>
            </a:r>
            <a:endParaRPr lang="en-CA" sz="1800">
              <a:latin typeface="Arial"/>
              <a:cs typeface="Arial"/>
            </a:endParaRPr>
          </a:p>
          <a:p>
            <a:pPr marL="170815" indent="-170815">
              <a:lnSpc>
                <a:spcPct val="105000"/>
              </a:lnSpc>
              <a:spcBef>
                <a:spcPts val="0"/>
              </a:spcBef>
            </a:pPr>
            <a:endParaRPr lang="en-CA" sz="1800">
              <a:latin typeface="Arial"/>
              <a:ea typeface="Calibri"/>
              <a:cs typeface="Arial"/>
            </a:endParaRPr>
          </a:p>
          <a:p>
            <a:pPr marL="170815" indent="-170815">
              <a:lnSpc>
                <a:spcPct val="105000"/>
              </a:lnSpc>
              <a:spcBef>
                <a:spcPts val="0"/>
              </a:spcBef>
            </a:pPr>
            <a:r>
              <a:rPr lang="en-CA" sz="1800">
                <a:latin typeface="Arial"/>
                <a:ea typeface="Calibri"/>
                <a:cs typeface="Arial"/>
              </a:rPr>
              <a:t>You can always e-mail us at </a:t>
            </a:r>
            <a:r>
              <a:rPr lang="en-CA" sz="1800">
                <a:latin typeface="Arial"/>
                <a:ea typeface="Calibri"/>
                <a:cs typeface="Arial"/>
                <a:hlinkClick r:id="rId3"/>
              </a:rPr>
              <a:t>streetvendingreview@toronto.ca</a:t>
            </a:r>
            <a:r>
              <a:rPr lang="en-CA" sz="1800">
                <a:latin typeface="Arial"/>
                <a:ea typeface="Calibri"/>
                <a:cs typeface="Arial"/>
              </a:rPr>
              <a:t>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563D018-D61F-CA81-358E-0D7E078317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CAD700-9C4E-E347-8D73-D2DE38161AC0}" type="slidenum">
              <a:rPr lang="en-US" smtClean="0"/>
              <a:pPr/>
              <a:t>7</a:t>
            </a:fld>
            <a:endParaRPr lang="en-US"/>
          </a:p>
        </p:txBody>
      </p:sp>
      <p:pic>
        <p:nvPicPr>
          <p:cNvPr id="7" name="Picture 6" descr="A person and person drawing on a canvas&#10;&#10;AI-generated content may be incorrect.">
            <a:extLst>
              <a:ext uri="{FF2B5EF4-FFF2-40B4-BE49-F238E27FC236}">
                <a16:creationId xmlns:a16="http://schemas.microsoft.com/office/drawing/2014/main" id="{08714CF9-E065-BACD-5858-B79E39210C2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71796" y="2066257"/>
            <a:ext cx="5033963" cy="3355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260236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g371d809b51b_0_142"/>
          <p:cNvSpPr txBox="1">
            <a:spLocks noGrp="1"/>
          </p:cNvSpPr>
          <p:nvPr>
            <p:ph type="title"/>
          </p:nvPr>
        </p:nvSpPr>
        <p:spPr>
          <a:xfrm>
            <a:off x="838200" y="365129"/>
            <a:ext cx="10515600" cy="13257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CA"/>
              <a:t>Next Steps</a:t>
            </a:r>
            <a:endParaRPr/>
          </a:p>
        </p:txBody>
      </p:sp>
      <p:sp>
        <p:nvSpPr>
          <p:cNvPr id="165" name="Google Shape;165;g371d809b51b_0_142"/>
          <p:cNvSpPr txBox="1">
            <a:spLocks noGrp="1"/>
          </p:cNvSpPr>
          <p:nvPr>
            <p:ph type="sldNum" idx="12"/>
          </p:nvPr>
        </p:nvSpPr>
        <p:spPr>
          <a:xfrm>
            <a:off x="8610600" y="6356356"/>
            <a:ext cx="2743200" cy="3651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CA"/>
              <a:t>8</a:t>
            </a:fld>
            <a:endParaRPr/>
          </a:p>
        </p:txBody>
      </p:sp>
      <p:sp>
        <p:nvSpPr>
          <p:cNvPr id="5" name="Arrow: Pentagon 4">
            <a:extLst>
              <a:ext uri="{FF2B5EF4-FFF2-40B4-BE49-F238E27FC236}">
                <a16:creationId xmlns:a16="http://schemas.microsoft.com/office/drawing/2014/main" id="{49E13799-7C13-04E1-C548-07D6AFB6FD1C}"/>
              </a:ext>
            </a:extLst>
          </p:cNvPr>
          <p:cNvSpPr/>
          <p:nvPr/>
        </p:nvSpPr>
        <p:spPr>
          <a:xfrm>
            <a:off x="875423" y="2384046"/>
            <a:ext cx="3960000" cy="2089912"/>
          </a:xfrm>
          <a:prstGeom prst="homePlate">
            <a:avLst>
              <a:gd name="adj" fmla="val 33206"/>
            </a:avLst>
          </a:prstGeom>
          <a:solidFill>
            <a:schemeClr val="accent1">
              <a:lumMod val="40000"/>
              <a:lumOff val="60000"/>
            </a:schemeClr>
          </a:solidFill>
          <a:ln w="9525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0" rIns="36000" bIns="0"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b="1">
                <a:solidFill>
                  <a:schemeClr val="tx1">
                    <a:lumMod val="75000"/>
                    <a:lumOff val="25000"/>
                  </a:schemeClr>
                </a:solidFill>
              </a:rPr>
              <a:t>Discussion &amp; Focus Groups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b="1">
                <a:solidFill>
                  <a:schemeClr val="tx1">
                    <a:lumMod val="75000"/>
                    <a:lumOff val="25000"/>
                  </a:schemeClr>
                </a:solidFill>
              </a:rPr>
              <a:t>Consultation with interested parties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b="1">
                <a:solidFill>
                  <a:schemeClr val="tx1">
                    <a:lumMod val="75000"/>
                    <a:lumOff val="25000"/>
                  </a:schemeClr>
                </a:solidFill>
              </a:rPr>
              <a:t>Survey Open till September 30</a:t>
            </a:r>
            <a:r>
              <a:rPr lang="en-CA" b="1" baseline="30000">
                <a:solidFill>
                  <a:schemeClr val="tx1">
                    <a:lumMod val="75000"/>
                    <a:lumOff val="25000"/>
                  </a:schemeClr>
                </a:solidFill>
              </a:rPr>
              <a:t>th</a:t>
            </a:r>
            <a:endParaRPr lang="en-CA" b="1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6" name="Arrow: Chevron 5">
            <a:extLst>
              <a:ext uri="{FF2B5EF4-FFF2-40B4-BE49-F238E27FC236}">
                <a16:creationId xmlns:a16="http://schemas.microsoft.com/office/drawing/2014/main" id="{0992B0F6-0DED-9969-3187-CC1D075F7907}"/>
              </a:ext>
            </a:extLst>
          </p:cNvPr>
          <p:cNvSpPr/>
          <p:nvPr/>
        </p:nvSpPr>
        <p:spPr>
          <a:xfrm>
            <a:off x="4238854" y="2382520"/>
            <a:ext cx="3960000" cy="2092960"/>
          </a:xfrm>
          <a:prstGeom prst="chevron">
            <a:avLst>
              <a:gd name="adj" fmla="val 32789"/>
            </a:avLst>
          </a:prstGeom>
          <a:solidFill>
            <a:schemeClr val="accent2">
              <a:lumMod val="40000"/>
              <a:lumOff val="60000"/>
            </a:schemeClr>
          </a:solidFill>
          <a:ln w="9525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0" rIns="36000" bIns="0"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b="1">
                <a:solidFill>
                  <a:schemeClr val="tx1">
                    <a:lumMod val="75000"/>
                    <a:lumOff val="25000"/>
                  </a:schemeClr>
                </a:solidFill>
                <a:ea typeface="Calibri"/>
                <a:cs typeface="Calibri"/>
              </a:rPr>
              <a:t>BIA Focus Groups</a:t>
            </a:r>
            <a:endParaRPr lang="en-CA" b="1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b="1">
                <a:solidFill>
                  <a:schemeClr val="tx1">
                    <a:lumMod val="75000"/>
                    <a:lumOff val="25000"/>
                  </a:schemeClr>
                </a:solidFill>
              </a:rPr>
              <a:t>Public Meetings:</a:t>
            </a:r>
            <a:endParaRPr lang="en-CA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lvl="2"/>
            <a:r>
              <a:rPr lang="en-CA" b="1">
                <a:solidFill>
                  <a:schemeClr val="tx1">
                    <a:lumMod val="75000"/>
                    <a:lumOff val="25000"/>
                  </a:schemeClr>
                </a:solidFill>
              </a:rPr>
              <a:t>      September 10</a:t>
            </a:r>
            <a:r>
              <a:rPr lang="en-CA" b="1" baseline="30000">
                <a:solidFill>
                  <a:schemeClr val="tx1">
                    <a:lumMod val="75000"/>
                    <a:lumOff val="25000"/>
                  </a:schemeClr>
                </a:solidFill>
              </a:rPr>
              <a:t>th</a:t>
            </a:r>
            <a:r>
              <a:rPr lang="en-CA" b="1">
                <a:solidFill>
                  <a:schemeClr val="tx1">
                    <a:lumMod val="75000"/>
                    <a:lumOff val="25000"/>
                  </a:schemeClr>
                </a:solidFill>
              </a:rPr>
              <a:t> &amp; 22</a:t>
            </a:r>
            <a:r>
              <a:rPr lang="en-CA" b="1" baseline="30000">
                <a:solidFill>
                  <a:schemeClr val="tx1">
                    <a:lumMod val="75000"/>
                    <a:lumOff val="25000"/>
                  </a:schemeClr>
                </a:solidFill>
              </a:rPr>
              <a:t>nd</a:t>
            </a:r>
            <a:endParaRPr lang="en-CA" b="1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b="1">
                <a:solidFill>
                  <a:schemeClr val="tx1">
                    <a:lumMod val="75000"/>
                    <a:lumOff val="25000"/>
                  </a:schemeClr>
                </a:solidFill>
              </a:rPr>
              <a:t>Survey close Sept. 30</a:t>
            </a:r>
            <a:r>
              <a:rPr lang="en-CA" b="1" baseline="30000">
                <a:solidFill>
                  <a:schemeClr val="tx1">
                    <a:lumMod val="75000"/>
                    <a:lumOff val="25000"/>
                  </a:schemeClr>
                </a:solidFill>
              </a:rPr>
              <a:t>th</a:t>
            </a:r>
            <a:endParaRPr lang="en-US" b="1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7" name="Arrow: Chevron 6">
            <a:extLst>
              <a:ext uri="{FF2B5EF4-FFF2-40B4-BE49-F238E27FC236}">
                <a16:creationId xmlns:a16="http://schemas.microsoft.com/office/drawing/2014/main" id="{A6A132A7-4D0B-1747-C63F-A74FCFAA9558}"/>
              </a:ext>
            </a:extLst>
          </p:cNvPr>
          <p:cNvSpPr/>
          <p:nvPr/>
        </p:nvSpPr>
        <p:spPr>
          <a:xfrm>
            <a:off x="7611513" y="2382521"/>
            <a:ext cx="3960000" cy="2092960"/>
          </a:xfrm>
          <a:prstGeom prst="chevron">
            <a:avLst>
              <a:gd name="adj" fmla="val 33230"/>
            </a:avLst>
          </a:prstGeom>
          <a:solidFill>
            <a:schemeClr val="accent4">
              <a:lumMod val="40000"/>
              <a:lumOff val="60000"/>
            </a:schemeClr>
          </a:solidFill>
          <a:ln w="9525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0" rIns="36000" bIns="0" rtlCol="0" anchor="ctr"/>
          <a:lstStyle/>
          <a:p>
            <a:r>
              <a:rPr lang="en-CA" b="1">
                <a:solidFill>
                  <a:schemeClr val="tx1">
                    <a:lumMod val="75000"/>
                    <a:lumOff val="25000"/>
                  </a:schemeClr>
                </a:solidFill>
              </a:rPr>
              <a:t>Street Vending Report presented at Committee and Council</a:t>
            </a:r>
            <a:endParaRPr lang="en-US" b="1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11CB304-894F-D0A7-64B9-9F51F95CEFB2}"/>
              </a:ext>
            </a:extLst>
          </p:cNvPr>
          <p:cNvSpPr/>
          <p:nvPr/>
        </p:nvSpPr>
        <p:spPr>
          <a:xfrm>
            <a:off x="875424" y="1811090"/>
            <a:ext cx="3338396" cy="424873"/>
          </a:xfrm>
          <a:prstGeom prst="rect">
            <a:avLst/>
          </a:prstGeom>
          <a:ln w="9525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CA" b="1"/>
              <a:t>Jul – Aug 2025</a:t>
            </a:r>
            <a:endParaRPr lang="en-US" b="1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91E613F1-29F6-28AE-798F-D5E4DEFFAE1D}"/>
              </a:ext>
            </a:extLst>
          </p:cNvPr>
          <p:cNvSpPr/>
          <p:nvPr/>
        </p:nvSpPr>
        <p:spPr>
          <a:xfrm>
            <a:off x="4397154" y="1811090"/>
            <a:ext cx="3214359" cy="424873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b="1"/>
              <a:t>Sep 2025</a:t>
            </a:r>
            <a:endParaRPr lang="en-US" b="1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F36D5B69-6D66-63B4-606F-7353678D81E2}"/>
              </a:ext>
            </a:extLst>
          </p:cNvPr>
          <p:cNvSpPr/>
          <p:nvPr/>
        </p:nvSpPr>
        <p:spPr>
          <a:xfrm>
            <a:off x="7794848" y="1811090"/>
            <a:ext cx="3113298" cy="424873"/>
          </a:xfrm>
          <a:prstGeom prst="rect">
            <a:avLst/>
          </a:prstGeom>
          <a:solidFill>
            <a:schemeClr val="accent4"/>
          </a:solidFill>
          <a:ln w="9525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CA" b="1"/>
              <a:t>Dec 2025</a:t>
            </a:r>
            <a:endParaRPr lang="en-US" b="1"/>
          </a:p>
        </p:txBody>
      </p:sp>
    </p:spTree>
    <p:extLst>
      <p:ext uri="{BB962C8B-B14F-4D97-AF65-F5344CB8AC3E}">
        <p14:creationId xmlns:p14="http://schemas.microsoft.com/office/powerpoint/2010/main" val="422228370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78AD7845-5A14-1DC8-FF9B-4F461BF5DA1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l"/>
            <a:r>
              <a:rPr lang="en-CA">
                <a:solidFill>
                  <a:schemeClr val="bg1">
                    <a:lumMod val="95000"/>
                  </a:schemeClr>
                </a:solidFill>
              </a:rPr>
              <a:t>StreetVendingReview@toronto.ca</a:t>
            </a:r>
          </a:p>
          <a:p>
            <a:pPr algn="l"/>
            <a:r>
              <a:rPr lang="en-CA">
                <a:solidFill>
                  <a:schemeClr val="bg1">
                    <a:lumMod val="95000"/>
                  </a:schemeClr>
                </a:solidFill>
              </a:rPr>
              <a:t>Toronto.ca/</a:t>
            </a:r>
            <a:r>
              <a:rPr lang="en-CA" err="1">
                <a:solidFill>
                  <a:schemeClr val="bg1">
                    <a:lumMod val="95000"/>
                  </a:schemeClr>
                </a:solidFill>
              </a:rPr>
              <a:t>streetvending</a:t>
            </a:r>
            <a:endParaRPr lang="en-CA">
              <a:solidFill>
                <a:schemeClr val="bg1">
                  <a:lumMod val="9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3025949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OT_City_Skyline.potx [Read-Only]" id="{96220B9D-F445-4251-A68E-4B744763041E}" vid="{B898B1C3-3831-44A8-AD54-A6604C02EBF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2094BC99311C64C8C7AFB51968AB8D1" ma:contentTypeVersion="8" ma:contentTypeDescription="Create a new document." ma:contentTypeScope="" ma:versionID="b0dfdd64628dcb990e7efd6b199244cc">
  <xsd:schema xmlns:xsd="http://www.w3.org/2001/XMLSchema" xmlns:xs="http://www.w3.org/2001/XMLSchema" xmlns:p="http://schemas.microsoft.com/office/2006/metadata/properties" xmlns:ns3="cd6bc4ef-8be4-410c-9482-f7dbdddfca9a" xmlns:ns4="b5c0b8d4-db8a-4722-a461-344304799832" targetNamespace="http://schemas.microsoft.com/office/2006/metadata/properties" ma:root="true" ma:fieldsID="e20e4deb6ce9d3baee833bf31017a074" ns3:_="" ns4:_="">
    <xsd:import namespace="cd6bc4ef-8be4-410c-9482-f7dbdddfca9a"/>
    <xsd:import namespace="b5c0b8d4-db8a-4722-a461-344304799832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ObjectDetectorVersions" minOccurs="0"/>
                <xsd:element ref="ns4:SharedWithUsers" minOccurs="0"/>
                <xsd:element ref="ns4:SharedWithDetails" minOccurs="0"/>
                <xsd:element ref="ns4:SharingHintHash" minOccurs="0"/>
                <xsd:element ref="ns3:_activity" minOccurs="0"/>
                <xsd:element ref="ns3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d6bc4ef-8be4-410c-9482-f7dbdddfca9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_activity" ma:index="14" nillable="true" ma:displayName="_activity" ma:hidden="true" ma:internalName="_activity">
      <xsd:simpleType>
        <xsd:restriction base="dms:Note"/>
      </xsd:simpleType>
    </xsd:element>
    <xsd:element name="MediaServiceSearchProperties" ma:index="1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5c0b8d4-db8a-4722-a461-344304799832" elementFormDefault="qualified">
    <xsd:import namespace="http://schemas.microsoft.com/office/2006/documentManagement/types"/>
    <xsd:import namespace="http://schemas.microsoft.com/office/infopath/2007/PartnerControls"/>
    <xsd:element name="SharedWithUsers" ma:index="11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2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3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cd6bc4ef-8be4-410c-9482-f7dbdddfca9a" xsi:nil="true"/>
  </documentManagement>
</p:properties>
</file>

<file path=customXml/itemProps1.xml><?xml version="1.0" encoding="utf-8"?>
<ds:datastoreItem xmlns:ds="http://schemas.openxmlformats.org/officeDocument/2006/customXml" ds:itemID="{CF71DD95-BA5A-4C10-8556-8F8C95259901}">
  <ds:schemaRefs>
    <ds:schemaRef ds:uri="b5c0b8d4-db8a-4722-a461-344304799832"/>
    <ds:schemaRef ds:uri="cd6bc4ef-8be4-410c-9482-f7dbdddfca9a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A7A66F86-07A4-4F70-BED0-082967E8A9A1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584B4D60-3201-4F07-B265-1C20AF022C32}">
  <ds:schemaRefs>
    <ds:schemaRef ds:uri="b5c0b8d4-db8a-4722-a461-344304799832"/>
    <ds:schemaRef ds:uri="cd6bc4ef-8be4-410c-9482-f7dbdddfca9a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docMetadata/LabelInfo.xml><?xml version="1.0" encoding="utf-8"?>
<clbl:labelList xmlns:clbl="http://schemas.microsoft.com/office/2020/mipLabelMetadata">
  <clbl:label id="{f0bc8ec6-9ed8-4d0c-9189-411ad949cc65}" enabled="0" method="" siteId="{f0bc8ec6-9ed8-4d0c-9189-411ad949cc65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Application>Microsoft Office PowerPoint</Application>
  <PresentationFormat>Widescreen</PresentationFormat>
  <Slides>9</Slides>
  <Notes>1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1_Office Theme</vt:lpstr>
      <vt:lpstr>Street Vending &amp; Busking Overview</vt:lpstr>
      <vt:lpstr>Background </vt:lpstr>
      <vt:lpstr>Background </vt:lpstr>
      <vt:lpstr>Bylaws under this review cover...</vt:lpstr>
      <vt:lpstr>Who are we consulting?</vt:lpstr>
      <vt:lpstr>We want to hear from you</vt:lpstr>
      <vt:lpstr>Engagement Opportunities</vt:lpstr>
      <vt:lpstr>Next Steps</vt:lpstr>
      <vt:lpstr>PowerPoint Presentation</vt:lpstr>
    </vt:vector>
  </TitlesOfParts>
  <Company>City of Toronto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Noise Bylaw: Waste Collection</dc:title>
  <dc:creator>Diana Tsui</dc:creator>
  <cp:revision>2</cp:revision>
  <dcterms:created xsi:type="dcterms:W3CDTF">2024-06-17T13:55:25Z</dcterms:created>
  <dcterms:modified xsi:type="dcterms:W3CDTF">2025-09-02T17:47:40Z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0x010100B2094BC99311C64C8C7AFB51968AB8D1</vt:lpwstr>
  </property>
</Properties>
</file>