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8" r:id="rId4"/>
    <p:sldId id="259" r:id="rId5"/>
    <p:sldId id="260" r:id="rId6"/>
    <p:sldId id="261" r:id="rId7"/>
    <p:sldId id="266"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85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38A46-DBE4-389D-28D8-BBB97B0D82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5105A11-4BF4-3353-F122-957411D741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D8B3D3-F28F-4CD0-6D2C-BA6293CF3C1E}"/>
              </a:ext>
            </a:extLst>
          </p:cNvPr>
          <p:cNvSpPr>
            <a:spLocks noGrp="1"/>
          </p:cNvSpPr>
          <p:nvPr>
            <p:ph type="dt" sz="half" idx="10"/>
          </p:nvPr>
        </p:nvSpPr>
        <p:spPr/>
        <p:txBody>
          <a:bodyPr/>
          <a:lstStyle/>
          <a:p>
            <a:fld id="{69E66361-625B-41E4-B475-4EA60FAC09B7}" type="datetimeFigureOut">
              <a:rPr lang="en-US" smtClean="0"/>
              <a:t>8/5/2025</a:t>
            </a:fld>
            <a:endParaRPr lang="en-US"/>
          </a:p>
        </p:txBody>
      </p:sp>
      <p:sp>
        <p:nvSpPr>
          <p:cNvPr id="5" name="Footer Placeholder 4">
            <a:extLst>
              <a:ext uri="{FF2B5EF4-FFF2-40B4-BE49-F238E27FC236}">
                <a16:creationId xmlns:a16="http://schemas.microsoft.com/office/drawing/2014/main" id="{7C724E14-CEFF-FCD3-3854-FDFDBCF16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828056-B3E8-8F55-32BE-030E51520125}"/>
              </a:ext>
            </a:extLst>
          </p:cNvPr>
          <p:cNvSpPr>
            <a:spLocks noGrp="1"/>
          </p:cNvSpPr>
          <p:nvPr>
            <p:ph type="sldNum" sz="quarter" idx="12"/>
          </p:nvPr>
        </p:nvSpPr>
        <p:spPr/>
        <p:txBody>
          <a:bodyPr/>
          <a:lstStyle/>
          <a:p>
            <a:fld id="{24081246-9B33-47BD-B9E4-760861D72D35}" type="slidenum">
              <a:rPr lang="en-US" smtClean="0"/>
              <a:t>‹#›</a:t>
            </a:fld>
            <a:endParaRPr lang="en-US"/>
          </a:p>
        </p:txBody>
      </p:sp>
    </p:spTree>
    <p:extLst>
      <p:ext uri="{BB962C8B-B14F-4D97-AF65-F5344CB8AC3E}">
        <p14:creationId xmlns:p14="http://schemas.microsoft.com/office/powerpoint/2010/main" val="1259856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98CC6-DD19-CEF8-42C2-CFC7260056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47091E-4AAC-077B-96C1-085DCD45F8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CC44FD-7DF4-D374-33DF-0B158F574BA5}"/>
              </a:ext>
            </a:extLst>
          </p:cNvPr>
          <p:cNvSpPr>
            <a:spLocks noGrp="1"/>
          </p:cNvSpPr>
          <p:nvPr>
            <p:ph type="dt" sz="half" idx="10"/>
          </p:nvPr>
        </p:nvSpPr>
        <p:spPr/>
        <p:txBody>
          <a:bodyPr/>
          <a:lstStyle/>
          <a:p>
            <a:fld id="{69E66361-625B-41E4-B475-4EA60FAC09B7}" type="datetimeFigureOut">
              <a:rPr lang="en-US" smtClean="0"/>
              <a:t>8/5/2025</a:t>
            </a:fld>
            <a:endParaRPr lang="en-US"/>
          </a:p>
        </p:txBody>
      </p:sp>
      <p:sp>
        <p:nvSpPr>
          <p:cNvPr id="5" name="Footer Placeholder 4">
            <a:extLst>
              <a:ext uri="{FF2B5EF4-FFF2-40B4-BE49-F238E27FC236}">
                <a16:creationId xmlns:a16="http://schemas.microsoft.com/office/drawing/2014/main" id="{A7D2C36E-FD82-9221-8724-0D16038674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84B07C-8AB9-4382-44AE-BD6AE1633E99}"/>
              </a:ext>
            </a:extLst>
          </p:cNvPr>
          <p:cNvSpPr>
            <a:spLocks noGrp="1"/>
          </p:cNvSpPr>
          <p:nvPr>
            <p:ph type="sldNum" sz="quarter" idx="12"/>
          </p:nvPr>
        </p:nvSpPr>
        <p:spPr/>
        <p:txBody>
          <a:bodyPr/>
          <a:lstStyle/>
          <a:p>
            <a:fld id="{24081246-9B33-47BD-B9E4-760861D72D35}" type="slidenum">
              <a:rPr lang="en-US" smtClean="0"/>
              <a:t>‹#›</a:t>
            </a:fld>
            <a:endParaRPr lang="en-US"/>
          </a:p>
        </p:txBody>
      </p:sp>
    </p:spTree>
    <p:extLst>
      <p:ext uri="{BB962C8B-B14F-4D97-AF65-F5344CB8AC3E}">
        <p14:creationId xmlns:p14="http://schemas.microsoft.com/office/powerpoint/2010/main" val="2974188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B931A0-7025-9585-29BA-52F6316023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1F3AC9-1266-CA1D-ECD5-F5D98F62E3E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60C12D-DE04-0006-D4D5-467206360B2A}"/>
              </a:ext>
            </a:extLst>
          </p:cNvPr>
          <p:cNvSpPr>
            <a:spLocks noGrp="1"/>
          </p:cNvSpPr>
          <p:nvPr>
            <p:ph type="dt" sz="half" idx="10"/>
          </p:nvPr>
        </p:nvSpPr>
        <p:spPr/>
        <p:txBody>
          <a:bodyPr/>
          <a:lstStyle/>
          <a:p>
            <a:fld id="{69E66361-625B-41E4-B475-4EA60FAC09B7}" type="datetimeFigureOut">
              <a:rPr lang="en-US" smtClean="0"/>
              <a:t>8/5/2025</a:t>
            </a:fld>
            <a:endParaRPr lang="en-US"/>
          </a:p>
        </p:txBody>
      </p:sp>
      <p:sp>
        <p:nvSpPr>
          <p:cNvPr id="5" name="Footer Placeholder 4">
            <a:extLst>
              <a:ext uri="{FF2B5EF4-FFF2-40B4-BE49-F238E27FC236}">
                <a16:creationId xmlns:a16="http://schemas.microsoft.com/office/drawing/2014/main" id="{7DCABEDE-149D-1B60-C5E9-AD76E970CB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004DB6-DB11-895D-B9E0-FE0CA8B24709}"/>
              </a:ext>
            </a:extLst>
          </p:cNvPr>
          <p:cNvSpPr>
            <a:spLocks noGrp="1"/>
          </p:cNvSpPr>
          <p:nvPr>
            <p:ph type="sldNum" sz="quarter" idx="12"/>
          </p:nvPr>
        </p:nvSpPr>
        <p:spPr/>
        <p:txBody>
          <a:bodyPr/>
          <a:lstStyle/>
          <a:p>
            <a:fld id="{24081246-9B33-47BD-B9E4-760861D72D35}" type="slidenum">
              <a:rPr lang="en-US" smtClean="0"/>
              <a:t>‹#›</a:t>
            </a:fld>
            <a:endParaRPr lang="en-US"/>
          </a:p>
        </p:txBody>
      </p:sp>
    </p:spTree>
    <p:extLst>
      <p:ext uri="{BB962C8B-B14F-4D97-AF65-F5344CB8AC3E}">
        <p14:creationId xmlns:p14="http://schemas.microsoft.com/office/powerpoint/2010/main" val="3580881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1702-369E-7236-59FA-12E2D9F014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A3B98-178D-BD69-755C-0208DF8D99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B346D0-EF28-B2F1-6D33-1D6F97B8A3D8}"/>
              </a:ext>
            </a:extLst>
          </p:cNvPr>
          <p:cNvSpPr>
            <a:spLocks noGrp="1"/>
          </p:cNvSpPr>
          <p:nvPr>
            <p:ph type="dt" sz="half" idx="10"/>
          </p:nvPr>
        </p:nvSpPr>
        <p:spPr/>
        <p:txBody>
          <a:bodyPr/>
          <a:lstStyle/>
          <a:p>
            <a:fld id="{69E66361-625B-41E4-B475-4EA60FAC09B7}" type="datetimeFigureOut">
              <a:rPr lang="en-US" smtClean="0"/>
              <a:t>8/5/2025</a:t>
            </a:fld>
            <a:endParaRPr lang="en-US"/>
          </a:p>
        </p:txBody>
      </p:sp>
      <p:sp>
        <p:nvSpPr>
          <p:cNvPr id="5" name="Footer Placeholder 4">
            <a:extLst>
              <a:ext uri="{FF2B5EF4-FFF2-40B4-BE49-F238E27FC236}">
                <a16:creationId xmlns:a16="http://schemas.microsoft.com/office/drawing/2014/main" id="{B9B8841C-441D-8CE5-712E-BA66D7019D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69FE1C-5E5C-79D0-22B8-2AA8976BC5D7}"/>
              </a:ext>
            </a:extLst>
          </p:cNvPr>
          <p:cNvSpPr>
            <a:spLocks noGrp="1"/>
          </p:cNvSpPr>
          <p:nvPr>
            <p:ph type="sldNum" sz="quarter" idx="12"/>
          </p:nvPr>
        </p:nvSpPr>
        <p:spPr/>
        <p:txBody>
          <a:bodyPr/>
          <a:lstStyle/>
          <a:p>
            <a:fld id="{24081246-9B33-47BD-B9E4-760861D72D35}" type="slidenum">
              <a:rPr lang="en-US" smtClean="0"/>
              <a:t>‹#›</a:t>
            </a:fld>
            <a:endParaRPr lang="en-US"/>
          </a:p>
        </p:txBody>
      </p:sp>
    </p:spTree>
    <p:extLst>
      <p:ext uri="{BB962C8B-B14F-4D97-AF65-F5344CB8AC3E}">
        <p14:creationId xmlns:p14="http://schemas.microsoft.com/office/powerpoint/2010/main" val="74370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9723A-E86D-59A5-8B9F-FBFD186EFB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4BBD04-16A0-F82B-2F25-BABC25D5BAF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267D5B-4996-9F81-5841-6EC23B35E5CC}"/>
              </a:ext>
            </a:extLst>
          </p:cNvPr>
          <p:cNvSpPr>
            <a:spLocks noGrp="1"/>
          </p:cNvSpPr>
          <p:nvPr>
            <p:ph type="dt" sz="half" idx="10"/>
          </p:nvPr>
        </p:nvSpPr>
        <p:spPr/>
        <p:txBody>
          <a:bodyPr/>
          <a:lstStyle/>
          <a:p>
            <a:fld id="{69E66361-625B-41E4-B475-4EA60FAC09B7}" type="datetimeFigureOut">
              <a:rPr lang="en-US" smtClean="0"/>
              <a:t>8/5/2025</a:t>
            </a:fld>
            <a:endParaRPr lang="en-US"/>
          </a:p>
        </p:txBody>
      </p:sp>
      <p:sp>
        <p:nvSpPr>
          <p:cNvPr id="5" name="Footer Placeholder 4">
            <a:extLst>
              <a:ext uri="{FF2B5EF4-FFF2-40B4-BE49-F238E27FC236}">
                <a16:creationId xmlns:a16="http://schemas.microsoft.com/office/drawing/2014/main" id="{7B3374D7-0944-9EFB-6BD1-68B63C0F80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3FB3A1-1B2D-573C-91F5-B784CD16E3F4}"/>
              </a:ext>
            </a:extLst>
          </p:cNvPr>
          <p:cNvSpPr>
            <a:spLocks noGrp="1"/>
          </p:cNvSpPr>
          <p:nvPr>
            <p:ph type="sldNum" sz="quarter" idx="12"/>
          </p:nvPr>
        </p:nvSpPr>
        <p:spPr/>
        <p:txBody>
          <a:bodyPr/>
          <a:lstStyle/>
          <a:p>
            <a:fld id="{24081246-9B33-47BD-B9E4-760861D72D35}" type="slidenum">
              <a:rPr lang="en-US" smtClean="0"/>
              <a:t>‹#›</a:t>
            </a:fld>
            <a:endParaRPr lang="en-US"/>
          </a:p>
        </p:txBody>
      </p:sp>
    </p:spTree>
    <p:extLst>
      <p:ext uri="{BB962C8B-B14F-4D97-AF65-F5344CB8AC3E}">
        <p14:creationId xmlns:p14="http://schemas.microsoft.com/office/powerpoint/2010/main" val="4227280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7F2D2-BB7F-842E-F381-98E78ACDFB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6DBE32-4A4A-AF88-361E-21C0C01C8C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65C514-7F59-C235-78BA-6B2F84F432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22FA8A-C8CD-BEE6-5306-083A5C2701C3}"/>
              </a:ext>
            </a:extLst>
          </p:cNvPr>
          <p:cNvSpPr>
            <a:spLocks noGrp="1"/>
          </p:cNvSpPr>
          <p:nvPr>
            <p:ph type="dt" sz="half" idx="10"/>
          </p:nvPr>
        </p:nvSpPr>
        <p:spPr/>
        <p:txBody>
          <a:bodyPr/>
          <a:lstStyle/>
          <a:p>
            <a:fld id="{69E66361-625B-41E4-B475-4EA60FAC09B7}" type="datetimeFigureOut">
              <a:rPr lang="en-US" smtClean="0"/>
              <a:t>8/5/2025</a:t>
            </a:fld>
            <a:endParaRPr lang="en-US"/>
          </a:p>
        </p:txBody>
      </p:sp>
      <p:sp>
        <p:nvSpPr>
          <p:cNvPr id="6" name="Footer Placeholder 5">
            <a:extLst>
              <a:ext uri="{FF2B5EF4-FFF2-40B4-BE49-F238E27FC236}">
                <a16:creationId xmlns:a16="http://schemas.microsoft.com/office/drawing/2014/main" id="{C541E854-C9E9-1BFB-9128-22A4954722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4648A7-6994-CB38-148E-9A4D31900EB4}"/>
              </a:ext>
            </a:extLst>
          </p:cNvPr>
          <p:cNvSpPr>
            <a:spLocks noGrp="1"/>
          </p:cNvSpPr>
          <p:nvPr>
            <p:ph type="sldNum" sz="quarter" idx="12"/>
          </p:nvPr>
        </p:nvSpPr>
        <p:spPr/>
        <p:txBody>
          <a:bodyPr/>
          <a:lstStyle/>
          <a:p>
            <a:fld id="{24081246-9B33-47BD-B9E4-760861D72D35}" type="slidenum">
              <a:rPr lang="en-US" smtClean="0"/>
              <a:t>‹#›</a:t>
            </a:fld>
            <a:endParaRPr lang="en-US"/>
          </a:p>
        </p:txBody>
      </p:sp>
    </p:spTree>
    <p:extLst>
      <p:ext uri="{BB962C8B-B14F-4D97-AF65-F5344CB8AC3E}">
        <p14:creationId xmlns:p14="http://schemas.microsoft.com/office/powerpoint/2010/main" val="437806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743-1A3A-D70B-5BDB-683038C33E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FD10DD-5276-1FFF-FD62-3D9261E533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9A014C-405B-EAED-894C-CCB52930BB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1D81DC-7EAB-DEFF-9861-AFDA3BADF9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081E04-E491-E64F-CB4E-A013FDA291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A7A9BB-BC1D-4AE3-2833-6975B2EF6666}"/>
              </a:ext>
            </a:extLst>
          </p:cNvPr>
          <p:cNvSpPr>
            <a:spLocks noGrp="1"/>
          </p:cNvSpPr>
          <p:nvPr>
            <p:ph type="dt" sz="half" idx="10"/>
          </p:nvPr>
        </p:nvSpPr>
        <p:spPr/>
        <p:txBody>
          <a:bodyPr/>
          <a:lstStyle/>
          <a:p>
            <a:fld id="{69E66361-625B-41E4-B475-4EA60FAC09B7}" type="datetimeFigureOut">
              <a:rPr lang="en-US" smtClean="0"/>
              <a:t>8/5/2025</a:t>
            </a:fld>
            <a:endParaRPr lang="en-US"/>
          </a:p>
        </p:txBody>
      </p:sp>
      <p:sp>
        <p:nvSpPr>
          <p:cNvPr id="8" name="Footer Placeholder 7">
            <a:extLst>
              <a:ext uri="{FF2B5EF4-FFF2-40B4-BE49-F238E27FC236}">
                <a16:creationId xmlns:a16="http://schemas.microsoft.com/office/drawing/2014/main" id="{1C9D921A-4DE9-F2B4-CF88-CDD58CAEE9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EB3591-1863-C2E2-879F-2C09636440C0}"/>
              </a:ext>
            </a:extLst>
          </p:cNvPr>
          <p:cNvSpPr>
            <a:spLocks noGrp="1"/>
          </p:cNvSpPr>
          <p:nvPr>
            <p:ph type="sldNum" sz="quarter" idx="12"/>
          </p:nvPr>
        </p:nvSpPr>
        <p:spPr/>
        <p:txBody>
          <a:bodyPr/>
          <a:lstStyle/>
          <a:p>
            <a:fld id="{24081246-9B33-47BD-B9E4-760861D72D35}" type="slidenum">
              <a:rPr lang="en-US" smtClean="0"/>
              <a:t>‹#›</a:t>
            </a:fld>
            <a:endParaRPr lang="en-US"/>
          </a:p>
        </p:txBody>
      </p:sp>
    </p:spTree>
    <p:extLst>
      <p:ext uri="{BB962C8B-B14F-4D97-AF65-F5344CB8AC3E}">
        <p14:creationId xmlns:p14="http://schemas.microsoft.com/office/powerpoint/2010/main" val="26354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EFBCB-E5CB-13B3-9035-9095C7E06B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D17A83-C425-8DE4-9485-64A02FE8C422}"/>
              </a:ext>
            </a:extLst>
          </p:cNvPr>
          <p:cNvSpPr>
            <a:spLocks noGrp="1"/>
          </p:cNvSpPr>
          <p:nvPr>
            <p:ph type="dt" sz="half" idx="10"/>
          </p:nvPr>
        </p:nvSpPr>
        <p:spPr/>
        <p:txBody>
          <a:bodyPr/>
          <a:lstStyle/>
          <a:p>
            <a:fld id="{69E66361-625B-41E4-B475-4EA60FAC09B7}" type="datetimeFigureOut">
              <a:rPr lang="en-US" smtClean="0"/>
              <a:t>8/5/2025</a:t>
            </a:fld>
            <a:endParaRPr lang="en-US"/>
          </a:p>
        </p:txBody>
      </p:sp>
      <p:sp>
        <p:nvSpPr>
          <p:cNvPr id="4" name="Footer Placeholder 3">
            <a:extLst>
              <a:ext uri="{FF2B5EF4-FFF2-40B4-BE49-F238E27FC236}">
                <a16:creationId xmlns:a16="http://schemas.microsoft.com/office/drawing/2014/main" id="{D94CE6C1-5318-6694-36DD-E7CCE098C4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23FA61D-8B47-A21F-85F1-672A39AC402B}"/>
              </a:ext>
            </a:extLst>
          </p:cNvPr>
          <p:cNvSpPr>
            <a:spLocks noGrp="1"/>
          </p:cNvSpPr>
          <p:nvPr>
            <p:ph type="sldNum" sz="quarter" idx="12"/>
          </p:nvPr>
        </p:nvSpPr>
        <p:spPr/>
        <p:txBody>
          <a:bodyPr/>
          <a:lstStyle/>
          <a:p>
            <a:fld id="{24081246-9B33-47BD-B9E4-760861D72D35}" type="slidenum">
              <a:rPr lang="en-US" smtClean="0"/>
              <a:t>‹#›</a:t>
            </a:fld>
            <a:endParaRPr lang="en-US"/>
          </a:p>
        </p:txBody>
      </p:sp>
    </p:spTree>
    <p:extLst>
      <p:ext uri="{BB962C8B-B14F-4D97-AF65-F5344CB8AC3E}">
        <p14:creationId xmlns:p14="http://schemas.microsoft.com/office/powerpoint/2010/main" val="214898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E644AB-E8E3-BC35-AF73-E092AED0610E}"/>
              </a:ext>
            </a:extLst>
          </p:cNvPr>
          <p:cNvSpPr>
            <a:spLocks noGrp="1"/>
          </p:cNvSpPr>
          <p:nvPr>
            <p:ph type="dt" sz="half" idx="10"/>
          </p:nvPr>
        </p:nvSpPr>
        <p:spPr/>
        <p:txBody>
          <a:bodyPr/>
          <a:lstStyle/>
          <a:p>
            <a:fld id="{69E66361-625B-41E4-B475-4EA60FAC09B7}" type="datetimeFigureOut">
              <a:rPr lang="en-US" smtClean="0"/>
              <a:t>8/5/2025</a:t>
            </a:fld>
            <a:endParaRPr lang="en-US"/>
          </a:p>
        </p:txBody>
      </p:sp>
      <p:sp>
        <p:nvSpPr>
          <p:cNvPr id="3" name="Footer Placeholder 2">
            <a:extLst>
              <a:ext uri="{FF2B5EF4-FFF2-40B4-BE49-F238E27FC236}">
                <a16:creationId xmlns:a16="http://schemas.microsoft.com/office/drawing/2014/main" id="{E2A8CEDF-6F86-2885-C12F-D769CD84C2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3EB3BD9-748C-C616-4D50-20329829F1F4}"/>
              </a:ext>
            </a:extLst>
          </p:cNvPr>
          <p:cNvSpPr>
            <a:spLocks noGrp="1"/>
          </p:cNvSpPr>
          <p:nvPr>
            <p:ph type="sldNum" sz="quarter" idx="12"/>
          </p:nvPr>
        </p:nvSpPr>
        <p:spPr/>
        <p:txBody>
          <a:bodyPr/>
          <a:lstStyle/>
          <a:p>
            <a:fld id="{24081246-9B33-47BD-B9E4-760861D72D35}" type="slidenum">
              <a:rPr lang="en-US" smtClean="0"/>
              <a:t>‹#›</a:t>
            </a:fld>
            <a:endParaRPr lang="en-US"/>
          </a:p>
        </p:txBody>
      </p:sp>
    </p:spTree>
    <p:extLst>
      <p:ext uri="{BB962C8B-B14F-4D97-AF65-F5344CB8AC3E}">
        <p14:creationId xmlns:p14="http://schemas.microsoft.com/office/powerpoint/2010/main" val="3127101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3B276-433A-BD2E-16C3-CCA5E34A9C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1764AD-64CD-7AC4-5CD4-2E4DED343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DDB270-5EFD-2299-DA6E-4C8D172D9C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23CBBA-A8CB-89DD-E699-DC140FAC7588}"/>
              </a:ext>
            </a:extLst>
          </p:cNvPr>
          <p:cNvSpPr>
            <a:spLocks noGrp="1"/>
          </p:cNvSpPr>
          <p:nvPr>
            <p:ph type="dt" sz="half" idx="10"/>
          </p:nvPr>
        </p:nvSpPr>
        <p:spPr/>
        <p:txBody>
          <a:bodyPr/>
          <a:lstStyle/>
          <a:p>
            <a:fld id="{69E66361-625B-41E4-B475-4EA60FAC09B7}" type="datetimeFigureOut">
              <a:rPr lang="en-US" smtClean="0"/>
              <a:t>8/5/2025</a:t>
            </a:fld>
            <a:endParaRPr lang="en-US"/>
          </a:p>
        </p:txBody>
      </p:sp>
      <p:sp>
        <p:nvSpPr>
          <p:cNvPr id="6" name="Footer Placeholder 5">
            <a:extLst>
              <a:ext uri="{FF2B5EF4-FFF2-40B4-BE49-F238E27FC236}">
                <a16:creationId xmlns:a16="http://schemas.microsoft.com/office/drawing/2014/main" id="{98F91641-BB6A-6E82-DA5D-EFD4FDFEEB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FBE5EF-7B73-DDA6-E00E-0808C57C1ECD}"/>
              </a:ext>
            </a:extLst>
          </p:cNvPr>
          <p:cNvSpPr>
            <a:spLocks noGrp="1"/>
          </p:cNvSpPr>
          <p:nvPr>
            <p:ph type="sldNum" sz="quarter" idx="12"/>
          </p:nvPr>
        </p:nvSpPr>
        <p:spPr/>
        <p:txBody>
          <a:bodyPr/>
          <a:lstStyle/>
          <a:p>
            <a:fld id="{24081246-9B33-47BD-B9E4-760861D72D35}" type="slidenum">
              <a:rPr lang="en-US" smtClean="0"/>
              <a:t>‹#›</a:t>
            </a:fld>
            <a:endParaRPr lang="en-US"/>
          </a:p>
        </p:txBody>
      </p:sp>
    </p:spTree>
    <p:extLst>
      <p:ext uri="{BB962C8B-B14F-4D97-AF65-F5344CB8AC3E}">
        <p14:creationId xmlns:p14="http://schemas.microsoft.com/office/powerpoint/2010/main" val="3917900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73EF0-21A1-DA3B-B572-8972A8BE20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BCA1003-678A-BCE6-3303-3F912D5F9C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9C4FCD-D679-44F4-8332-2FDD50E128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2A795A-B3CC-16B4-AD01-EB894AEDF2BE}"/>
              </a:ext>
            </a:extLst>
          </p:cNvPr>
          <p:cNvSpPr>
            <a:spLocks noGrp="1"/>
          </p:cNvSpPr>
          <p:nvPr>
            <p:ph type="dt" sz="half" idx="10"/>
          </p:nvPr>
        </p:nvSpPr>
        <p:spPr/>
        <p:txBody>
          <a:bodyPr/>
          <a:lstStyle/>
          <a:p>
            <a:fld id="{69E66361-625B-41E4-B475-4EA60FAC09B7}" type="datetimeFigureOut">
              <a:rPr lang="en-US" smtClean="0"/>
              <a:t>8/5/2025</a:t>
            </a:fld>
            <a:endParaRPr lang="en-US"/>
          </a:p>
        </p:txBody>
      </p:sp>
      <p:sp>
        <p:nvSpPr>
          <p:cNvPr id="6" name="Footer Placeholder 5">
            <a:extLst>
              <a:ext uri="{FF2B5EF4-FFF2-40B4-BE49-F238E27FC236}">
                <a16:creationId xmlns:a16="http://schemas.microsoft.com/office/drawing/2014/main" id="{47A1F481-F367-46F8-804B-DF8E6CB72D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3C3A7B-505A-4814-1D99-1A0A67DE0DF7}"/>
              </a:ext>
            </a:extLst>
          </p:cNvPr>
          <p:cNvSpPr>
            <a:spLocks noGrp="1"/>
          </p:cNvSpPr>
          <p:nvPr>
            <p:ph type="sldNum" sz="quarter" idx="12"/>
          </p:nvPr>
        </p:nvSpPr>
        <p:spPr/>
        <p:txBody>
          <a:bodyPr/>
          <a:lstStyle/>
          <a:p>
            <a:fld id="{24081246-9B33-47BD-B9E4-760861D72D35}" type="slidenum">
              <a:rPr lang="en-US" smtClean="0"/>
              <a:t>‹#›</a:t>
            </a:fld>
            <a:endParaRPr lang="en-US"/>
          </a:p>
        </p:txBody>
      </p:sp>
    </p:spTree>
    <p:extLst>
      <p:ext uri="{BB962C8B-B14F-4D97-AF65-F5344CB8AC3E}">
        <p14:creationId xmlns:p14="http://schemas.microsoft.com/office/powerpoint/2010/main" val="2105700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F6AA33-32CC-F006-9321-D96BDDFDDB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D8E862-DD8A-AF19-D2B6-A139809D43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BA5A7E-DCC8-0E7F-1ED8-DD31C09776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9E66361-625B-41E4-B475-4EA60FAC09B7}" type="datetimeFigureOut">
              <a:rPr lang="en-US" smtClean="0"/>
              <a:t>8/5/2025</a:t>
            </a:fld>
            <a:endParaRPr lang="en-US"/>
          </a:p>
        </p:txBody>
      </p:sp>
      <p:sp>
        <p:nvSpPr>
          <p:cNvPr id="5" name="Footer Placeholder 4">
            <a:extLst>
              <a:ext uri="{FF2B5EF4-FFF2-40B4-BE49-F238E27FC236}">
                <a16:creationId xmlns:a16="http://schemas.microsoft.com/office/drawing/2014/main" id="{0462F62A-8311-F797-0274-0BC500B46D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19CC018-D1BC-BA78-3FD3-7E46D34570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4081246-9B33-47BD-B9E4-760861D72D35}" type="slidenum">
              <a:rPr lang="en-US" smtClean="0"/>
              <a:t>‹#›</a:t>
            </a:fld>
            <a:endParaRPr lang="en-US"/>
          </a:p>
        </p:txBody>
      </p:sp>
    </p:spTree>
    <p:extLst>
      <p:ext uri="{BB962C8B-B14F-4D97-AF65-F5344CB8AC3E}">
        <p14:creationId xmlns:p14="http://schemas.microsoft.com/office/powerpoint/2010/main" val="4199473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arian.ebrahimi@kaseinsurance.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9FDA3-F998-4499-C816-F3B7C80C073F}"/>
              </a:ext>
            </a:extLst>
          </p:cNvPr>
          <p:cNvSpPr>
            <a:spLocks noGrp="1"/>
          </p:cNvSpPr>
          <p:nvPr>
            <p:ph type="ctrTitle"/>
          </p:nvPr>
        </p:nvSpPr>
        <p:spPr/>
        <p:txBody>
          <a:bodyPr/>
          <a:lstStyle/>
          <a:p>
            <a:r>
              <a:rPr lang="en-US" dirty="0"/>
              <a:t>2025 TABIA Insurance Program</a:t>
            </a:r>
          </a:p>
        </p:txBody>
      </p:sp>
      <p:pic>
        <p:nvPicPr>
          <p:cNvPr id="1026" name="Picture 2" descr="tabia-toronto-association-of-business ...">
            <a:extLst>
              <a:ext uri="{FF2B5EF4-FFF2-40B4-BE49-F238E27FC236}">
                <a16:creationId xmlns:a16="http://schemas.microsoft.com/office/drawing/2014/main" id="{DC6730B8-77E4-ECB2-48CE-F7E7772302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8451" y="3509963"/>
            <a:ext cx="2933700"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134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626-6DB9-4632-E834-04B6F89DEB0E}"/>
              </a:ext>
            </a:extLst>
          </p:cNvPr>
          <p:cNvSpPr>
            <a:spLocks noGrp="1"/>
          </p:cNvSpPr>
          <p:nvPr>
            <p:ph type="title"/>
          </p:nvPr>
        </p:nvSpPr>
        <p:spPr/>
        <p:txBody>
          <a:bodyPr/>
          <a:lstStyle/>
          <a:p>
            <a:pPr algn="ctr"/>
            <a:r>
              <a:rPr lang="en-US" dirty="0"/>
              <a:t>DISCLAIMER</a:t>
            </a:r>
          </a:p>
        </p:txBody>
      </p:sp>
      <p:sp>
        <p:nvSpPr>
          <p:cNvPr id="3" name="Content Placeholder 2">
            <a:extLst>
              <a:ext uri="{FF2B5EF4-FFF2-40B4-BE49-F238E27FC236}">
                <a16:creationId xmlns:a16="http://schemas.microsoft.com/office/drawing/2014/main" id="{78D7D254-4765-B95F-100A-95E8ADD0D0A2}"/>
              </a:ext>
            </a:extLst>
          </p:cNvPr>
          <p:cNvSpPr>
            <a:spLocks noGrp="1"/>
          </p:cNvSpPr>
          <p:nvPr>
            <p:ph idx="1"/>
          </p:nvPr>
        </p:nvSpPr>
        <p:spPr/>
        <p:txBody>
          <a:bodyPr/>
          <a:lstStyle/>
          <a:p>
            <a:pPr marL="0" indent="0">
              <a:buNone/>
            </a:pPr>
            <a:r>
              <a:rPr lang="en-US" i="1" dirty="0"/>
              <a:t>The following presentation is only intended as a brief and non-binding summary of the policy. It does not outline all of the conditions and exclusions in your policy. Your actual insurance policy is more detailed and should be reviewed to better understand the coverages in place. If you have any specific questions about a potential or ongoing claim, please contact me at </a:t>
            </a:r>
            <a:r>
              <a:rPr lang="en-US" i="1" dirty="0">
                <a:hlinkClick r:id="rId2"/>
              </a:rPr>
              <a:t>arian.ebrahimi@kaseinsurance.com</a:t>
            </a:r>
            <a:r>
              <a:rPr lang="en-US" i="1" dirty="0"/>
              <a:t> </a:t>
            </a:r>
          </a:p>
        </p:txBody>
      </p:sp>
    </p:spTree>
    <p:extLst>
      <p:ext uri="{BB962C8B-B14F-4D97-AF65-F5344CB8AC3E}">
        <p14:creationId xmlns:p14="http://schemas.microsoft.com/office/powerpoint/2010/main" val="3651273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5B860-F146-61A1-A821-9126FF92BD99}"/>
              </a:ext>
            </a:extLst>
          </p:cNvPr>
          <p:cNvSpPr>
            <a:spLocks noGrp="1"/>
          </p:cNvSpPr>
          <p:nvPr>
            <p:ph type="title"/>
          </p:nvPr>
        </p:nvSpPr>
        <p:spPr/>
        <p:txBody>
          <a:bodyPr/>
          <a:lstStyle/>
          <a:p>
            <a:pPr algn="ctr"/>
            <a:r>
              <a:rPr lang="en-US" dirty="0"/>
              <a:t>Coverage Summary</a:t>
            </a:r>
          </a:p>
        </p:txBody>
      </p:sp>
      <p:sp>
        <p:nvSpPr>
          <p:cNvPr id="3" name="Content Placeholder 2">
            <a:extLst>
              <a:ext uri="{FF2B5EF4-FFF2-40B4-BE49-F238E27FC236}">
                <a16:creationId xmlns:a16="http://schemas.microsoft.com/office/drawing/2014/main" id="{EF4F984F-E6D5-ED72-C08C-5B1993D5DDCB}"/>
              </a:ext>
            </a:extLst>
          </p:cNvPr>
          <p:cNvSpPr>
            <a:spLocks noGrp="1"/>
          </p:cNvSpPr>
          <p:nvPr>
            <p:ph idx="1"/>
          </p:nvPr>
        </p:nvSpPr>
        <p:spPr/>
        <p:txBody>
          <a:bodyPr/>
          <a:lstStyle/>
          <a:p>
            <a:r>
              <a:rPr lang="en-US" dirty="0"/>
              <a:t>A - Insured Person Non-Indemnifiable Liability – Aggregate Limit of Liability</a:t>
            </a:r>
          </a:p>
          <a:p>
            <a:r>
              <a:rPr lang="en-US" dirty="0"/>
              <a:t>B – Insured Person Indemnifiable Liability: Aggregate Limit of Liability</a:t>
            </a:r>
          </a:p>
          <a:p>
            <a:r>
              <a:rPr lang="en-US" dirty="0"/>
              <a:t>C – Insured Organization Liability: Aggregate Limit of Liability</a:t>
            </a:r>
          </a:p>
          <a:p>
            <a:r>
              <a:rPr lang="en-US" dirty="0"/>
              <a:t>Employment Practices Wrongful Act: Aggregate Limit of Liability</a:t>
            </a:r>
          </a:p>
          <a:p>
            <a:r>
              <a:rPr lang="en-US" dirty="0"/>
              <a:t>Fiduciary Wrongful Act: Aggregate Limit of Liability</a:t>
            </a:r>
          </a:p>
          <a:p>
            <a:r>
              <a:rPr lang="en-US" dirty="0"/>
              <a:t>$10M Aggregate limit for entire policy</a:t>
            </a:r>
          </a:p>
        </p:txBody>
      </p:sp>
    </p:spTree>
    <p:extLst>
      <p:ext uri="{BB962C8B-B14F-4D97-AF65-F5344CB8AC3E}">
        <p14:creationId xmlns:p14="http://schemas.microsoft.com/office/powerpoint/2010/main" val="2179618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C1FE22-E472-A9C1-A27E-22B55781FB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41A024-65B6-D742-E484-0AB30749E1BC}"/>
              </a:ext>
            </a:extLst>
          </p:cNvPr>
          <p:cNvSpPr>
            <a:spLocks noGrp="1"/>
          </p:cNvSpPr>
          <p:nvPr>
            <p:ph type="title"/>
          </p:nvPr>
        </p:nvSpPr>
        <p:spPr/>
        <p:txBody>
          <a:bodyPr/>
          <a:lstStyle/>
          <a:p>
            <a:pPr algn="ctr"/>
            <a:r>
              <a:rPr lang="en-US" dirty="0"/>
              <a:t>A - Insured Person Non-Indemnifiable Liability – Aggregate Limit of Liability</a:t>
            </a:r>
          </a:p>
        </p:txBody>
      </p:sp>
      <p:sp>
        <p:nvSpPr>
          <p:cNvPr id="3" name="Content Placeholder 2">
            <a:extLst>
              <a:ext uri="{FF2B5EF4-FFF2-40B4-BE49-F238E27FC236}">
                <a16:creationId xmlns:a16="http://schemas.microsoft.com/office/drawing/2014/main" id="{3D6FE6DA-5DD3-0792-90D7-1A1D7BCE48D2}"/>
              </a:ext>
            </a:extLst>
          </p:cNvPr>
          <p:cNvSpPr>
            <a:spLocks noGrp="1"/>
          </p:cNvSpPr>
          <p:nvPr>
            <p:ph idx="1"/>
          </p:nvPr>
        </p:nvSpPr>
        <p:spPr/>
        <p:txBody>
          <a:bodyPr/>
          <a:lstStyle/>
          <a:p>
            <a:r>
              <a:rPr lang="en-US" dirty="0"/>
              <a:t>The Insurer agrees to pay on behalf of the insured person all Loss for which the insured person are not indemnified by the insured organization and shall become legally obligated to pay on account of a claim first made against them during the policy period because of the wrongful act.</a:t>
            </a:r>
          </a:p>
          <a:p>
            <a:endParaRPr lang="en-US" dirty="0"/>
          </a:p>
          <a:p>
            <a:r>
              <a:rPr lang="en-US" i="1" dirty="0"/>
              <a:t>“The company can’t help me, so the insurance pays me directly”</a:t>
            </a:r>
          </a:p>
        </p:txBody>
      </p:sp>
    </p:spTree>
    <p:extLst>
      <p:ext uri="{BB962C8B-B14F-4D97-AF65-F5344CB8AC3E}">
        <p14:creationId xmlns:p14="http://schemas.microsoft.com/office/powerpoint/2010/main" val="2568682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58BAC-72D3-963D-C538-C5EA76CA20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CD6424-13E1-E64B-CEDC-44731906607A}"/>
              </a:ext>
            </a:extLst>
          </p:cNvPr>
          <p:cNvSpPr>
            <a:spLocks noGrp="1"/>
          </p:cNvSpPr>
          <p:nvPr>
            <p:ph type="title"/>
          </p:nvPr>
        </p:nvSpPr>
        <p:spPr/>
        <p:txBody>
          <a:bodyPr/>
          <a:lstStyle/>
          <a:p>
            <a:pPr algn="ctr"/>
            <a:r>
              <a:rPr lang="en-US" dirty="0"/>
              <a:t>B – Insured Person Indemnifiable Liability: Aggregate Limit of Liability</a:t>
            </a:r>
          </a:p>
        </p:txBody>
      </p:sp>
      <p:sp>
        <p:nvSpPr>
          <p:cNvPr id="3" name="Content Placeholder 2">
            <a:extLst>
              <a:ext uri="{FF2B5EF4-FFF2-40B4-BE49-F238E27FC236}">
                <a16:creationId xmlns:a16="http://schemas.microsoft.com/office/drawing/2014/main" id="{27ED3E0B-5668-D03A-E1FE-349DF34F2963}"/>
              </a:ext>
            </a:extLst>
          </p:cNvPr>
          <p:cNvSpPr>
            <a:spLocks noGrp="1"/>
          </p:cNvSpPr>
          <p:nvPr>
            <p:ph idx="1"/>
          </p:nvPr>
        </p:nvSpPr>
        <p:spPr/>
        <p:txBody>
          <a:bodyPr/>
          <a:lstStyle/>
          <a:p>
            <a:pPr marL="0" indent="0">
              <a:buNone/>
            </a:pPr>
            <a:r>
              <a:rPr lang="en-US" dirty="0"/>
              <a:t>The Insurer agrees to pay on behalf of the insured organization all loss which the insured person shall become legally obligated to pay on account of a claim first made against them during the policy period because of a wrongful act and for which the insured organization provided indemnification.</a:t>
            </a:r>
          </a:p>
          <a:p>
            <a:pPr marL="0" indent="0">
              <a:buNone/>
            </a:pPr>
            <a:endParaRPr lang="en-US" dirty="0"/>
          </a:p>
          <a:p>
            <a:pPr marL="0" indent="0">
              <a:buNone/>
            </a:pPr>
            <a:r>
              <a:rPr lang="en-US" i="1" dirty="0"/>
              <a:t>“The company helped me, now insured pays the company back”</a:t>
            </a:r>
          </a:p>
        </p:txBody>
      </p:sp>
    </p:spTree>
    <p:extLst>
      <p:ext uri="{BB962C8B-B14F-4D97-AF65-F5344CB8AC3E}">
        <p14:creationId xmlns:p14="http://schemas.microsoft.com/office/powerpoint/2010/main" val="2629715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3FC3BA-B694-2B72-FC15-6DF9D0EF17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809A86-ED4C-2F7F-CECE-E8D32EE4309A}"/>
              </a:ext>
            </a:extLst>
          </p:cNvPr>
          <p:cNvSpPr>
            <a:spLocks noGrp="1"/>
          </p:cNvSpPr>
          <p:nvPr>
            <p:ph type="title"/>
          </p:nvPr>
        </p:nvSpPr>
        <p:spPr/>
        <p:txBody>
          <a:bodyPr/>
          <a:lstStyle/>
          <a:p>
            <a:pPr algn="ctr"/>
            <a:r>
              <a:rPr lang="en-US" dirty="0"/>
              <a:t>C – Insured Organization Liability: Aggregate Limit of Liability</a:t>
            </a:r>
          </a:p>
        </p:txBody>
      </p:sp>
      <p:sp>
        <p:nvSpPr>
          <p:cNvPr id="3" name="Content Placeholder 2">
            <a:extLst>
              <a:ext uri="{FF2B5EF4-FFF2-40B4-BE49-F238E27FC236}">
                <a16:creationId xmlns:a16="http://schemas.microsoft.com/office/drawing/2014/main" id="{EC5043B4-9A4C-8A1E-52BC-D9E852181190}"/>
              </a:ext>
            </a:extLst>
          </p:cNvPr>
          <p:cNvSpPr>
            <a:spLocks noGrp="1"/>
          </p:cNvSpPr>
          <p:nvPr>
            <p:ph idx="1"/>
          </p:nvPr>
        </p:nvSpPr>
        <p:spPr/>
        <p:txBody>
          <a:bodyPr/>
          <a:lstStyle/>
          <a:p>
            <a:r>
              <a:rPr lang="en-US" dirty="0"/>
              <a:t>The insurer agrees to pay on behalf of the insured organization all loss for which the insured organization shall become legally obligated to pay on account of a claim first made against them during the policy period because of a wrongful act.</a:t>
            </a:r>
          </a:p>
          <a:p>
            <a:endParaRPr lang="en-US" dirty="0"/>
          </a:p>
          <a:p>
            <a:pPr marL="0" indent="0">
              <a:buNone/>
            </a:pPr>
            <a:r>
              <a:rPr lang="en-US" i="1" dirty="0"/>
              <a:t>“The Company is being sued, and insurance covers it directly”</a:t>
            </a:r>
          </a:p>
        </p:txBody>
      </p:sp>
    </p:spTree>
    <p:extLst>
      <p:ext uri="{BB962C8B-B14F-4D97-AF65-F5344CB8AC3E}">
        <p14:creationId xmlns:p14="http://schemas.microsoft.com/office/powerpoint/2010/main" val="2633529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E02C03-B3C8-7CF7-F0FD-34FB30B1BDFE}"/>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9808BD7-2859-7D80-AE62-17A98D74D713}"/>
              </a:ext>
            </a:extLst>
          </p:cNvPr>
          <p:cNvGraphicFramePr>
            <a:graphicFrameLocks noGrp="1"/>
          </p:cNvGraphicFramePr>
          <p:nvPr>
            <p:extLst>
              <p:ext uri="{D42A27DB-BD31-4B8C-83A1-F6EECF244321}">
                <p14:modId xmlns:p14="http://schemas.microsoft.com/office/powerpoint/2010/main" val="2252527314"/>
              </p:ext>
            </p:extLst>
          </p:nvPr>
        </p:nvGraphicFramePr>
        <p:xfrm>
          <a:off x="838200" y="1824840"/>
          <a:ext cx="10515600" cy="2560320"/>
        </p:xfrm>
        <a:graphic>
          <a:graphicData uri="http://schemas.openxmlformats.org/drawingml/2006/table">
            <a:tbl>
              <a:tblPr/>
              <a:tblGrid>
                <a:gridCol w="2103120">
                  <a:extLst>
                    <a:ext uri="{9D8B030D-6E8A-4147-A177-3AD203B41FA5}">
                      <a16:colId xmlns:a16="http://schemas.microsoft.com/office/drawing/2014/main" val="323522004"/>
                    </a:ext>
                  </a:extLst>
                </a:gridCol>
                <a:gridCol w="2103120">
                  <a:extLst>
                    <a:ext uri="{9D8B030D-6E8A-4147-A177-3AD203B41FA5}">
                      <a16:colId xmlns:a16="http://schemas.microsoft.com/office/drawing/2014/main" val="2646415860"/>
                    </a:ext>
                  </a:extLst>
                </a:gridCol>
                <a:gridCol w="2103120">
                  <a:extLst>
                    <a:ext uri="{9D8B030D-6E8A-4147-A177-3AD203B41FA5}">
                      <a16:colId xmlns:a16="http://schemas.microsoft.com/office/drawing/2014/main" val="753095431"/>
                    </a:ext>
                  </a:extLst>
                </a:gridCol>
                <a:gridCol w="2103120">
                  <a:extLst>
                    <a:ext uri="{9D8B030D-6E8A-4147-A177-3AD203B41FA5}">
                      <a16:colId xmlns:a16="http://schemas.microsoft.com/office/drawing/2014/main" val="3043394365"/>
                    </a:ext>
                  </a:extLst>
                </a:gridCol>
                <a:gridCol w="2103120">
                  <a:extLst>
                    <a:ext uri="{9D8B030D-6E8A-4147-A177-3AD203B41FA5}">
                      <a16:colId xmlns:a16="http://schemas.microsoft.com/office/drawing/2014/main" val="986821453"/>
                    </a:ext>
                  </a:extLst>
                </a:gridCol>
              </a:tblGrid>
              <a:tr h="0">
                <a:tc>
                  <a:txBody>
                    <a:bodyPr/>
                    <a:lstStyle/>
                    <a:p>
                      <a:pPr>
                        <a:buNone/>
                      </a:pPr>
                      <a:r>
                        <a:rPr lang="en-US"/>
                        <a:t>Coverage</a:t>
                      </a:r>
                    </a:p>
                  </a:txBody>
                  <a:tcPr anchor="ctr">
                    <a:lnL>
                      <a:noFill/>
                    </a:lnL>
                    <a:lnR>
                      <a:noFill/>
                    </a:lnR>
                    <a:lnT>
                      <a:noFill/>
                    </a:lnT>
                    <a:lnB>
                      <a:noFill/>
                    </a:lnB>
                    <a:noFill/>
                  </a:tcPr>
                </a:tc>
                <a:tc>
                  <a:txBody>
                    <a:bodyPr/>
                    <a:lstStyle/>
                    <a:p>
                      <a:pPr>
                        <a:buNone/>
                      </a:pPr>
                      <a:r>
                        <a:rPr lang="en-US"/>
                        <a:t>Who's Sued</a:t>
                      </a:r>
                    </a:p>
                  </a:txBody>
                  <a:tcPr anchor="ctr">
                    <a:lnL>
                      <a:noFill/>
                    </a:lnL>
                    <a:lnR>
                      <a:noFill/>
                    </a:lnR>
                    <a:lnT>
                      <a:noFill/>
                    </a:lnT>
                    <a:lnB>
                      <a:noFill/>
                    </a:lnB>
                    <a:noFill/>
                  </a:tcPr>
                </a:tc>
                <a:tc>
                  <a:txBody>
                    <a:bodyPr/>
                    <a:lstStyle/>
                    <a:p>
                      <a:pPr>
                        <a:buNone/>
                      </a:pPr>
                      <a:r>
                        <a:rPr lang="en-US"/>
                        <a:t>Who Pays Initially</a:t>
                      </a:r>
                    </a:p>
                  </a:txBody>
                  <a:tcPr anchor="ctr">
                    <a:lnL>
                      <a:noFill/>
                    </a:lnL>
                    <a:lnR>
                      <a:noFill/>
                    </a:lnR>
                    <a:lnT>
                      <a:noFill/>
                    </a:lnT>
                    <a:lnB>
                      <a:noFill/>
                    </a:lnB>
                    <a:noFill/>
                  </a:tcPr>
                </a:tc>
                <a:tc>
                  <a:txBody>
                    <a:bodyPr/>
                    <a:lstStyle/>
                    <a:p>
                      <a:pPr>
                        <a:buNone/>
                      </a:pPr>
                      <a:r>
                        <a:rPr lang="en-CA"/>
                        <a:t>Who Gets Paid by Insurance</a:t>
                      </a:r>
                    </a:p>
                  </a:txBody>
                  <a:tcPr anchor="ctr">
                    <a:lnL>
                      <a:noFill/>
                    </a:lnL>
                    <a:lnR>
                      <a:noFill/>
                    </a:lnR>
                    <a:lnT>
                      <a:noFill/>
                    </a:lnT>
                    <a:lnB>
                      <a:noFill/>
                    </a:lnB>
                    <a:noFill/>
                  </a:tcPr>
                </a:tc>
                <a:tc>
                  <a:txBody>
                    <a:bodyPr/>
                    <a:lstStyle/>
                    <a:p>
                      <a:pPr>
                        <a:buNone/>
                      </a:pPr>
                      <a:r>
                        <a:rPr lang="en-US"/>
                        <a:t>When Used</a:t>
                      </a:r>
                    </a:p>
                  </a:txBody>
                  <a:tcPr anchor="ctr">
                    <a:lnL>
                      <a:noFill/>
                    </a:lnL>
                    <a:lnR>
                      <a:noFill/>
                    </a:lnR>
                    <a:lnT>
                      <a:noFill/>
                    </a:lnT>
                    <a:lnB>
                      <a:noFill/>
                    </a:lnB>
                    <a:noFill/>
                  </a:tcPr>
                </a:tc>
                <a:extLst>
                  <a:ext uri="{0D108BD9-81ED-4DB2-BD59-A6C34878D82A}">
                    <a16:rowId xmlns:a16="http://schemas.microsoft.com/office/drawing/2014/main" val="275269484"/>
                  </a:ext>
                </a:extLst>
              </a:tr>
              <a:tr h="0">
                <a:tc>
                  <a:txBody>
                    <a:bodyPr/>
                    <a:lstStyle/>
                    <a:p>
                      <a:pPr>
                        <a:buNone/>
                      </a:pPr>
                      <a:r>
                        <a:rPr lang="en-US" b="1"/>
                        <a:t>A</a:t>
                      </a:r>
                      <a:endParaRPr lang="en-US"/>
                    </a:p>
                  </a:txBody>
                  <a:tcPr anchor="ctr">
                    <a:lnL>
                      <a:noFill/>
                    </a:lnL>
                    <a:lnR>
                      <a:noFill/>
                    </a:lnR>
                    <a:lnT>
                      <a:noFill/>
                    </a:lnT>
                    <a:lnB>
                      <a:noFill/>
                    </a:lnB>
                    <a:noFill/>
                  </a:tcPr>
                </a:tc>
                <a:tc>
                  <a:txBody>
                    <a:bodyPr/>
                    <a:lstStyle/>
                    <a:p>
                      <a:pPr>
                        <a:buNone/>
                      </a:pPr>
                      <a:r>
                        <a:rPr lang="en-US" dirty="0"/>
                        <a:t>Individual</a:t>
                      </a:r>
                    </a:p>
                  </a:txBody>
                  <a:tcPr anchor="ctr">
                    <a:lnL>
                      <a:noFill/>
                    </a:lnL>
                    <a:lnR>
                      <a:noFill/>
                    </a:lnR>
                    <a:lnT>
                      <a:noFill/>
                    </a:lnT>
                    <a:lnB>
                      <a:noFill/>
                    </a:lnB>
                    <a:noFill/>
                  </a:tcPr>
                </a:tc>
                <a:tc>
                  <a:txBody>
                    <a:bodyPr/>
                    <a:lstStyle/>
                    <a:p>
                      <a:pPr>
                        <a:buNone/>
                      </a:pPr>
                      <a:r>
                        <a:rPr lang="en-CA"/>
                        <a:t>No one (company can’t help)</a:t>
                      </a:r>
                    </a:p>
                  </a:txBody>
                  <a:tcPr anchor="ctr">
                    <a:lnL>
                      <a:noFill/>
                    </a:lnL>
                    <a:lnR>
                      <a:noFill/>
                    </a:lnR>
                    <a:lnT>
                      <a:noFill/>
                    </a:lnT>
                    <a:lnB>
                      <a:noFill/>
                    </a:lnB>
                    <a:noFill/>
                  </a:tcPr>
                </a:tc>
                <a:tc>
                  <a:txBody>
                    <a:bodyPr/>
                    <a:lstStyle/>
                    <a:p>
                      <a:pPr>
                        <a:buNone/>
                      </a:pPr>
                      <a:r>
                        <a:rPr lang="en-US"/>
                        <a:t>The </a:t>
                      </a:r>
                      <a:r>
                        <a:rPr lang="en-US" b="1"/>
                        <a:t>individual</a:t>
                      </a:r>
                      <a:endParaRPr lang="en-US"/>
                    </a:p>
                  </a:txBody>
                  <a:tcPr anchor="ctr">
                    <a:lnL>
                      <a:noFill/>
                    </a:lnL>
                    <a:lnR>
                      <a:noFill/>
                    </a:lnR>
                    <a:lnT>
                      <a:noFill/>
                    </a:lnT>
                    <a:lnB>
                      <a:noFill/>
                    </a:lnB>
                    <a:noFill/>
                  </a:tcPr>
                </a:tc>
                <a:tc>
                  <a:txBody>
                    <a:bodyPr/>
                    <a:lstStyle/>
                    <a:p>
                      <a:pPr>
                        <a:buNone/>
                      </a:pPr>
                      <a:r>
                        <a:rPr lang="en-US"/>
                        <a:t>Company </a:t>
                      </a:r>
                      <a:r>
                        <a:rPr lang="en-US" b="1"/>
                        <a:t>can’t</a:t>
                      </a:r>
                      <a:r>
                        <a:rPr lang="en-US"/>
                        <a:t> indemnify</a:t>
                      </a:r>
                    </a:p>
                  </a:txBody>
                  <a:tcPr anchor="ctr">
                    <a:lnL>
                      <a:noFill/>
                    </a:lnL>
                    <a:lnR>
                      <a:noFill/>
                    </a:lnR>
                    <a:lnT>
                      <a:noFill/>
                    </a:lnT>
                    <a:lnB>
                      <a:noFill/>
                    </a:lnB>
                    <a:noFill/>
                  </a:tcPr>
                </a:tc>
                <a:extLst>
                  <a:ext uri="{0D108BD9-81ED-4DB2-BD59-A6C34878D82A}">
                    <a16:rowId xmlns:a16="http://schemas.microsoft.com/office/drawing/2014/main" val="2269126354"/>
                  </a:ext>
                </a:extLst>
              </a:tr>
              <a:tr h="0">
                <a:tc>
                  <a:txBody>
                    <a:bodyPr/>
                    <a:lstStyle/>
                    <a:p>
                      <a:pPr>
                        <a:buNone/>
                      </a:pPr>
                      <a:r>
                        <a:rPr lang="en-US" b="1"/>
                        <a:t>B</a:t>
                      </a:r>
                      <a:endParaRPr lang="en-US"/>
                    </a:p>
                  </a:txBody>
                  <a:tcPr anchor="ctr">
                    <a:lnL>
                      <a:noFill/>
                    </a:lnL>
                    <a:lnR>
                      <a:noFill/>
                    </a:lnR>
                    <a:lnT>
                      <a:noFill/>
                    </a:lnT>
                    <a:lnB>
                      <a:noFill/>
                    </a:lnB>
                    <a:noFill/>
                  </a:tcPr>
                </a:tc>
                <a:tc>
                  <a:txBody>
                    <a:bodyPr/>
                    <a:lstStyle/>
                    <a:p>
                      <a:pPr>
                        <a:buNone/>
                      </a:pPr>
                      <a:r>
                        <a:rPr lang="en-US"/>
                        <a:t>Individual</a:t>
                      </a:r>
                    </a:p>
                  </a:txBody>
                  <a:tcPr anchor="ctr">
                    <a:lnL>
                      <a:noFill/>
                    </a:lnL>
                    <a:lnR>
                      <a:noFill/>
                    </a:lnR>
                    <a:lnT>
                      <a:noFill/>
                    </a:lnT>
                    <a:lnB>
                      <a:noFill/>
                    </a:lnB>
                    <a:noFill/>
                  </a:tcPr>
                </a:tc>
                <a:tc>
                  <a:txBody>
                    <a:bodyPr/>
                    <a:lstStyle/>
                    <a:p>
                      <a:pPr>
                        <a:buNone/>
                      </a:pPr>
                      <a:r>
                        <a:rPr lang="en-US"/>
                        <a:t>The </a:t>
                      </a:r>
                      <a:r>
                        <a:rPr lang="en-US" b="1"/>
                        <a:t>company</a:t>
                      </a:r>
                      <a:endParaRPr lang="en-US"/>
                    </a:p>
                  </a:txBody>
                  <a:tcPr anchor="ctr">
                    <a:lnL>
                      <a:noFill/>
                    </a:lnL>
                    <a:lnR>
                      <a:noFill/>
                    </a:lnR>
                    <a:lnT>
                      <a:noFill/>
                    </a:lnT>
                    <a:lnB>
                      <a:noFill/>
                    </a:lnB>
                    <a:noFill/>
                  </a:tcPr>
                </a:tc>
                <a:tc>
                  <a:txBody>
                    <a:bodyPr/>
                    <a:lstStyle/>
                    <a:p>
                      <a:pPr>
                        <a:buNone/>
                      </a:pPr>
                      <a:r>
                        <a:rPr lang="en-US"/>
                        <a:t>The </a:t>
                      </a:r>
                      <a:r>
                        <a:rPr lang="en-US" b="1"/>
                        <a:t>company</a:t>
                      </a:r>
                      <a:endParaRPr lang="en-US"/>
                    </a:p>
                  </a:txBody>
                  <a:tcPr anchor="ctr">
                    <a:lnL>
                      <a:noFill/>
                    </a:lnL>
                    <a:lnR>
                      <a:noFill/>
                    </a:lnR>
                    <a:lnT>
                      <a:noFill/>
                    </a:lnT>
                    <a:lnB>
                      <a:noFill/>
                    </a:lnB>
                    <a:noFill/>
                  </a:tcPr>
                </a:tc>
                <a:tc>
                  <a:txBody>
                    <a:bodyPr/>
                    <a:lstStyle/>
                    <a:p>
                      <a:pPr>
                        <a:buNone/>
                      </a:pPr>
                      <a:r>
                        <a:rPr lang="en-US"/>
                        <a:t>Company </a:t>
                      </a:r>
                      <a:r>
                        <a:rPr lang="en-US" b="1"/>
                        <a:t>does</a:t>
                      </a:r>
                      <a:r>
                        <a:rPr lang="en-US"/>
                        <a:t> indemnify</a:t>
                      </a:r>
                    </a:p>
                  </a:txBody>
                  <a:tcPr anchor="ctr">
                    <a:lnL>
                      <a:noFill/>
                    </a:lnL>
                    <a:lnR>
                      <a:noFill/>
                    </a:lnR>
                    <a:lnT>
                      <a:noFill/>
                    </a:lnT>
                    <a:lnB>
                      <a:noFill/>
                    </a:lnB>
                    <a:noFill/>
                  </a:tcPr>
                </a:tc>
                <a:extLst>
                  <a:ext uri="{0D108BD9-81ED-4DB2-BD59-A6C34878D82A}">
                    <a16:rowId xmlns:a16="http://schemas.microsoft.com/office/drawing/2014/main" val="30571250"/>
                  </a:ext>
                </a:extLst>
              </a:tr>
              <a:tr h="0">
                <a:tc>
                  <a:txBody>
                    <a:bodyPr/>
                    <a:lstStyle/>
                    <a:p>
                      <a:pPr>
                        <a:buNone/>
                      </a:pPr>
                      <a:r>
                        <a:rPr lang="en-US" b="1"/>
                        <a:t>C</a:t>
                      </a:r>
                      <a:endParaRPr lang="en-US"/>
                    </a:p>
                  </a:txBody>
                  <a:tcPr anchor="ctr">
                    <a:lnL>
                      <a:noFill/>
                    </a:lnL>
                    <a:lnR>
                      <a:noFill/>
                    </a:lnR>
                    <a:lnT>
                      <a:noFill/>
                    </a:lnT>
                    <a:lnB>
                      <a:noFill/>
                    </a:lnB>
                    <a:noFill/>
                  </a:tcPr>
                </a:tc>
                <a:tc>
                  <a:txBody>
                    <a:bodyPr/>
                    <a:lstStyle/>
                    <a:p>
                      <a:pPr>
                        <a:buNone/>
                      </a:pPr>
                      <a:r>
                        <a:rPr lang="en-US"/>
                        <a:t>Company</a:t>
                      </a:r>
                    </a:p>
                  </a:txBody>
                  <a:tcPr anchor="ctr">
                    <a:lnL>
                      <a:noFill/>
                    </a:lnL>
                    <a:lnR>
                      <a:noFill/>
                    </a:lnR>
                    <a:lnT>
                      <a:noFill/>
                    </a:lnT>
                    <a:lnB>
                      <a:noFill/>
                    </a:lnB>
                    <a:noFill/>
                  </a:tcPr>
                </a:tc>
                <a:tc>
                  <a:txBody>
                    <a:bodyPr/>
                    <a:lstStyle/>
                    <a:p>
                      <a:pPr>
                        <a:buNone/>
                      </a:pPr>
                      <a:r>
                        <a:rPr lang="en-US"/>
                        <a:t>The </a:t>
                      </a:r>
                      <a:r>
                        <a:rPr lang="en-US" b="1"/>
                        <a:t>company</a:t>
                      </a:r>
                      <a:endParaRPr lang="en-US"/>
                    </a:p>
                  </a:txBody>
                  <a:tcPr anchor="ctr">
                    <a:lnL>
                      <a:noFill/>
                    </a:lnL>
                    <a:lnR>
                      <a:noFill/>
                    </a:lnR>
                    <a:lnT>
                      <a:noFill/>
                    </a:lnT>
                    <a:lnB>
                      <a:noFill/>
                    </a:lnB>
                    <a:noFill/>
                  </a:tcPr>
                </a:tc>
                <a:tc>
                  <a:txBody>
                    <a:bodyPr/>
                    <a:lstStyle/>
                    <a:p>
                      <a:pPr>
                        <a:buNone/>
                      </a:pPr>
                      <a:r>
                        <a:rPr lang="en-US"/>
                        <a:t>The </a:t>
                      </a:r>
                      <a:r>
                        <a:rPr lang="en-US" b="1"/>
                        <a:t>company</a:t>
                      </a:r>
                      <a:endParaRPr lang="en-US"/>
                    </a:p>
                  </a:txBody>
                  <a:tcPr anchor="ctr">
                    <a:lnL>
                      <a:noFill/>
                    </a:lnL>
                    <a:lnR>
                      <a:noFill/>
                    </a:lnR>
                    <a:lnT>
                      <a:noFill/>
                    </a:lnT>
                    <a:lnB>
                      <a:noFill/>
                    </a:lnB>
                    <a:noFill/>
                  </a:tcPr>
                </a:tc>
                <a:tc>
                  <a:txBody>
                    <a:bodyPr/>
                    <a:lstStyle/>
                    <a:p>
                      <a:pPr>
                        <a:buNone/>
                      </a:pPr>
                      <a:r>
                        <a:rPr lang="en-US" b="1" dirty="0"/>
                        <a:t>Company itself</a:t>
                      </a:r>
                      <a:r>
                        <a:rPr lang="en-US" dirty="0"/>
                        <a:t> is sued</a:t>
                      </a:r>
                    </a:p>
                  </a:txBody>
                  <a:tcPr anchor="ctr">
                    <a:lnL>
                      <a:noFill/>
                    </a:lnL>
                    <a:lnR>
                      <a:noFill/>
                    </a:lnR>
                    <a:lnT>
                      <a:noFill/>
                    </a:lnT>
                    <a:lnB>
                      <a:noFill/>
                    </a:lnB>
                    <a:noFill/>
                  </a:tcPr>
                </a:tc>
                <a:extLst>
                  <a:ext uri="{0D108BD9-81ED-4DB2-BD59-A6C34878D82A}">
                    <a16:rowId xmlns:a16="http://schemas.microsoft.com/office/drawing/2014/main" val="1791653950"/>
                  </a:ext>
                </a:extLst>
              </a:tr>
            </a:tbl>
          </a:graphicData>
        </a:graphic>
      </p:graphicFrame>
    </p:spTree>
    <p:extLst>
      <p:ext uri="{BB962C8B-B14F-4D97-AF65-F5344CB8AC3E}">
        <p14:creationId xmlns:p14="http://schemas.microsoft.com/office/powerpoint/2010/main" val="2309846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BE729B-0381-19F0-1737-BC2D5130F4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25A3CE-D9F5-3414-99C7-87543627F97E}"/>
              </a:ext>
            </a:extLst>
          </p:cNvPr>
          <p:cNvSpPr>
            <a:spLocks noGrp="1"/>
          </p:cNvSpPr>
          <p:nvPr>
            <p:ph type="title"/>
          </p:nvPr>
        </p:nvSpPr>
        <p:spPr/>
        <p:txBody>
          <a:bodyPr/>
          <a:lstStyle/>
          <a:p>
            <a:pPr algn="ctr"/>
            <a:r>
              <a:rPr lang="en-US" dirty="0"/>
              <a:t>Employment Practices Wrongful Act: Aggregate Limit of Liability</a:t>
            </a:r>
          </a:p>
        </p:txBody>
      </p:sp>
      <p:sp>
        <p:nvSpPr>
          <p:cNvPr id="3" name="Content Placeholder 2">
            <a:extLst>
              <a:ext uri="{FF2B5EF4-FFF2-40B4-BE49-F238E27FC236}">
                <a16:creationId xmlns:a16="http://schemas.microsoft.com/office/drawing/2014/main" id="{6F17BD5D-4105-A9D7-804C-4E3584E4996B}"/>
              </a:ext>
            </a:extLst>
          </p:cNvPr>
          <p:cNvSpPr>
            <a:spLocks noGrp="1"/>
          </p:cNvSpPr>
          <p:nvPr>
            <p:ph idx="1"/>
          </p:nvPr>
        </p:nvSpPr>
        <p:spPr/>
        <p:txBody>
          <a:bodyPr/>
          <a:lstStyle/>
          <a:p>
            <a:pPr marL="0" indent="0">
              <a:buNone/>
            </a:pPr>
            <a:r>
              <a:rPr lang="en-US" dirty="0"/>
              <a:t>Means any of the following acts related to employment or the application of employment:</a:t>
            </a:r>
          </a:p>
          <a:p>
            <a:pPr marL="0" indent="0">
              <a:buNone/>
            </a:pPr>
            <a:endParaRPr lang="en-US" dirty="0"/>
          </a:p>
        </p:txBody>
      </p:sp>
      <p:pic>
        <p:nvPicPr>
          <p:cNvPr id="5" name="Picture 4">
            <a:extLst>
              <a:ext uri="{FF2B5EF4-FFF2-40B4-BE49-F238E27FC236}">
                <a16:creationId xmlns:a16="http://schemas.microsoft.com/office/drawing/2014/main" id="{6614BFFC-BDB9-CAC8-2727-A5D39F45231E}"/>
              </a:ext>
            </a:extLst>
          </p:cNvPr>
          <p:cNvPicPr>
            <a:picLocks noChangeAspect="1"/>
          </p:cNvPicPr>
          <p:nvPr/>
        </p:nvPicPr>
        <p:blipFill>
          <a:blip r:embed="rId2"/>
          <a:stretch>
            <a:fillRect/>
          </a:stretch>
        </p:blipFill>
        <p:spPr>
          <a:xfrm>
            <a:off x="1633537" y="2906713"/>
            <a:ext cx="8353425" cy="3333750"/>
          </a:xfrm>
          <a:prstGeom prst="rect">
            <a:avLst/>
          </a:prstGeom>
        </p:spPr>
      </p:pic>
    </p:spTree>
    <p:extLst>
      <p:ext uri="{BB962C8B-B14F-4D97-AF65-F5344CB8AC3E}">
        <p14:creationId xmlns:p14="http://schemas.microsoft.com/office/powerpoint/2010/main" val="2187551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2627E0-E18C-2514-8E93-DB105DF167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13F99A-C586-1D5E-83C3-569DF7C1677E}"/>
              </a:ext>
            </a:extLst>
          </p:cNvPr>
          <p:cNvSpPr>
            <a:spLocks noGrp="1"/>
          </p:cNvSpPr>
          <p:nvPr>
            <p:ph type="title"/>
          </p:nvPr>
        </p:nvSpPr>
        <p:spPr/>
        <p:txBody>
          <a:bodyPr/>
          <a:lstStyle/>
          <a:p>
            <a:pPr algn="ctr"/>
            <a:r>
              <a:rPr lang="en-US" dirty="0"/>
              <a:t>Fiduciary Wrongful Act: Aggregate Limit of Liability</a:t>
            </a:r>
          </a:p>
        </p:txBody>
      </p:sp>
      <p:sp>
        <p:nvSpPr>
          <p:cNvPr id="3" name="Content Placeholder 2">
            <a:extLst>
              <a:ext uri="{FF2B5EF4-FFF2-40B4-BE49-F238E27FC236}">
                <a16:creationId xmlns:a16="http://schemas.microsoft.com/office/drawing/2014/main" id="{94754693-44BB-8773-D2E6-68FD5BAB4145}"/>
              </a:ext>
            </a:extLst>
          </p:cNvPr>
          <p:cNvSpPr>
            <a:spLocks noGrp="1"/>
          </p:cNvSpPr>
          <p:nvPr>
            <p:ph idx="1"/>
          </p:nvPr>
        </p:nvSpPr>
        <p:spPr/>
        <p:txBody>
          <a:bodyPr/>
          <a:lstStyle/>
          <a:p>
            <a:pPr marL="0" indent="0">
              <a:buNone/>
            </a:pPr>
            <a:r>
              <a:rPr lang="en-US" dirty="0"/>
              <a:t>Means any error, omission, negligence or misleading statement actually or allegedly committed by the insured while engaged in the discharge of his duties:</a:t>
            </a:r>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id="{412E8791-BCC6-7EF9-E095-10ED86DEB71B}"/>
              </a:ext>
            </a:extLst>
          </p:cNvPr>
          <p:cNvPicPr>
            <a:picLocks noChangeAspect="1"/>
          </p:cNvPicPr>
          <p:nvPr/>
        </p:nvPicPr>
        <p:blipFill>
          <a:blip r:embed="rId2"/>
          <a:stretch>
            <a:fillRect/>
          </a:stretch>
        </p:blipFill>
        <p:spPr>
          <a:xfrm>
            <a:off x="904875" y="3464300"/>
            <a:ext cx="10953028" cy="1073987"/>
          </a:xfrm>
          <a:prstGeom prst="rect">
            <a:avLst/>
          </a:prstGeom>
        </p:spPr>
      </p:pic>
    </p:spTree>
    <p:extLst>
      <p:ext uri="{BB962C8B-B14F-4D97-AF65-F5344CB8AC3E}">
        <p14:creationId xmlns:p14="http://schemas.microsoft.com/office/powerpoint/2010/main" val="1742773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312</TotalTime>
  <Words>456</Words>
  <Application>Microsoft Office PowerPoint</Application>
  <PresentationFormat>Widescreen</PresentationFormat>
  <Paragraphs>46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2025 TABIA Insurance Program</vt:lpstr>
      <vt:lpstr>DISCLAIMER</vt:lpstr>
      <vt:lpstr>Coverage Summary</vt:lpstr>
      <vt:lpstr>A - Insured Person Non-Indemnifiable Liability – Aggregate Limit of Liability</vt:lpstr>
      <vt:lpstr>B – Insured Person Indemnifiable Liability: Aggregate Limit of Liability</vt:lpstr>
      <vt:lpstr>C – Insured Organization Liability: Aggregate Limit of Liability</vt:lpstr>
      <vt:lpstr>PowerPoint Presentation</vt:lpstr>
      <vt:lpstr>Employment Practices Wrongful Act: Aggregate Limit of Liability</vt:lpstr>
      <vt:lpstr>Fiduciary Wrongful Act: Aggregate Limit of Liability</vt:lpstr>
    </vt:vector>
  </TitlesOfParts>
  <Company>KASE Insurance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Arian Ebrahimi</dc:creator>
  <cp:lastModifiedBy>Arian Ebrahimi</cp:lastModifiedBy>
  <cp:revision>1</cp:revision>
  <dcterms:created xsi:type="dcterms:W3CDTF">2025-08-05T15:22:22Z</dcterms:created>
  <dcterms:modified xsi:type="dcterms:W3CDTF">2025-08-05T20:34:38Z</dcterms:modified>
</cp:coreProperties>
</file>