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 id="2147483675" r:id="rId5"/>
    <p:sldMasterId id="2147483690" r:id="rId6"/>
  </p:sldMasterIdLst>
  <p:notesMasterIdLst>
    <p:notesMasterId r:id="rId51"/>
  </p:notesMasterIdLst>
  <p:sldIdLst>
    <p:sldId id="258" r:id="rId7"/>
    <p:sldId id="391" r:id="rId8"/>
    <p:sldId id="256" r:id="rId9"/>
    <p:sldId id="259" r:id="rId10"/>
    <p:sldId id="262" r:id="rId11"/>
    <p:sldId id="418" r:id="rId12"/>
    <p:sldId id="257" r:id="rId13"/>
    <p:sldId id="414" r:id="rId14"/>
    <p:sldId id="323" r:id="rId15"/>
    <p:sldId id="316" r:id="rId16"/>
    <p:sldId id="317" r:id="rId17"/>
    <p:sldId id="298" r:id="rId18"/>
    <p:sldId id="419" r:id="rId19"/>
    <p:sldId id="421" r:id="rId20"/>
    <p:sldId id="422" r:id="rId21"/>
    <p:sldId id="423" r:id="rId22"/>
    <p:sldId id="424" r:id="rId23"/>
    <p:sldId id="276" r:id="rId24"/>
    <p:sldId id="881" r:id="rId25"/>
    <p:sldId id="393" r:id="rId26"/>
    <p:sldId id="882" r:id="rId27"/>
    <p:sldId id="880" r:id="rId28"/>
    <p:sldId id="430" r:id="rId29"/>
    <p:sldId id="432" r:id="rId30"/>
    <p:sldId id="879" r:id="rId31"/>
    <p:sldId id="875" r:id="rId32"/>
    <p:sldId id="877" r:id="rId33"/>
    <p:sldId id="878" r:id="rId34"/>
    <p:sldId id="295" r:id="rId35"/>
    <p:sldId id="300" r:id="rId36"/>
    <p:sldId id="302" r:id="rId37"/>
    <p:sldId id="310" r:id="rId38"/>
    <p:sldId id="309" r:id="rId39"/>
    <p:sldId id="306" r:id="rId40"/>
    <p:sldId id="313" r:id="rId41"/>
    <p:sldId id="311" r:id="rId42"/>
    <p:sldId id="318" r:id="rId43"/>
    <p:sldId id="883" r:id="rId44"/>
    <p:sldId id="315" r:id="rId45"/>
    <p:sldId id="314" r:id="rId46"/>
    <p:sldId id="322" r:id="rId47"/>
    <p:sldId id="319" r:id="rId48"/>
    <p:sldId id="324" r:id="rId49"/>
    <p:sldId id="36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47" userDrawn="1">
          <p15:clr>
            <a:srgbClr val="A4A3A4"/>
          </p15:clr>
        </p15:guide>
        <p15:guide id="4" pos="7378" userDrawn="1">
          <p15:clr>
            <a:srgbClr val="A4A3A4"/>
          </p15:clr>
        </p15:guide>
        <p15:guide id="5" pos="3840" userDrawn="1">
          <p15:clr>
            <a:srgbClr val="A4A3A4"/>
          </p15:clr>
        </p15:guide>
        <p15:guide id="6" orient="horz" pos="2296" userDrawn="1">
          <p15:clr>
            <a:srgbClr val="A4A3A4"/>
          </p15:clr>
        </p15:guide>
        <p15:guide id="7" orient="horz" pos="709" userDrawn="1">
          <p15:clr>
            <a:srgbClr val="A4A3A4"/>
          </p15:clr>
        </p15:guide>
        <p15:guide id="8" orient="horz" pos="1094" userDrawn="1">
          <p15:clr>
            <a:srgbClr val="A4A3A4"/>
          </p15:clr>
        </p15:guide>
        <p15:guide id="9" pos="279" userDrawn="1">
          <p15:clr>
            <a:srgbClr val="A4A3A4"/>
          </p15:clr>
        </p15:guide>
        <p15:guide id="10" orient="horz" pos="14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852"/>
    <a:srgbClr val="FFFFFF"/>
    <a:srgbClr val="4E8F00"/>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F2FCA-ECAA-447F-8AE2-58D644ED71BC}" v="678" dt="2025-06-06T13:28:21.819"/>
    <p1510:client id="{C61AC39D-0F4A-8E02-F414-EC17C1E051CE}" v="14" dt="2025-06-05T19:58:16.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47"/>
        <p:guide pos="7378"/>
        <p:guide pos="3840"/>
        <p:guide orient="horz" pos="2296"/>
        <p:guide orient="horz" pos="709"/>
        <p:guide orient="horz" pos="1094"/>
        <p:guide pos="279"/>
        <p:guide orient="horz" pos="1457"/>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Nienhuis" userId="S::anienhu2@toronto.ca::0fb23b72-771a-4cfd-b4e3-c97b28d7724c" providerId="AD" clId="Web-{C61AC39D-0F4A-8E02-F414-EC17C1E051CE}"/>
    <pc:docChg chg="addSld delSld modSld addMainMaster modMainMaster">
      <pc:chgData name="Alyssa Nienhuis" userId="S::anienhu2@toronto.ca::0fb23b72-771a-4cfd-b4e3-c97b28d7724c" providerId="AD" clId="Web-{C61AC39D-0F4A-8E02-F414-EC17C1E051CE}" dt="2025-06-05T19:58:16.341" v="13"/>
      <pc:docMkLst>
        <pc:docMk/>
      </pc:docMkLst>
      <pc:sldChg chg="modSp add del">
        <pc:chgData name="Alyssa Nienhuis" userId="S::anienhu2@toronto.ca::0fb23b72-771a-4cfd-b4e3-c97b28d7724c" providerId="AD" clId="Web-{C61AC39D-0F4A-8E02-F414-EC17C1E051CE}" dt="2025-06-05T19:57:55.872" v="12"/>
        <pc:sldMkLst>
          <pc:docMk/>
          <pc:sldMk cId="4166072420" sldId="282"/>
        </pc:sldMkLst>
        <pc:spChg chg="mod">
          <ac:chgData name="Alyssa Nienhuis" userId="S::anienhu2@toronto.ca::0fb23b72-771a-4cfd-b4e3-c97b28d7724c" providerId="AD" clId="Web-{C61AC39D-0F4A-8E02-F414-EC17C1E051CE}" dt="2025-06-05T19:57:33.699" v="10" actId="1076"/>
          <ac:spMkLst>
            <pc:docMk/>
            <pc:sldMk cId="4166072420" sldId="282"/>
            <ac:spMk id="2" creationId="{1E8CD44A-0BF2-65E5-477C-69C7D60D1B52}"/>
          </ac:spMkLst>
        </pc:spChg>
      </pc:sldChg>
      <pc:sldChg chg="add">
        <pc:chgData name="Alyssa Nienhuis" userId="S::anienhu2@toronto.ca::0fb23b72-771a-4cfd-b4e3-c97b28d7724c" providerId="AD" clId="Web-{C61AC39D-0F4A-8E02-F414-EC17C1E051CE}" dt="2025-06-05T19:57:50.465" v="11"/>
        <pc:sldMkLst>
          <pc:docMk/>
          <pc:sldMk cId="2191477849" sldId="884"/>
        </pc:sldMkLst>
      </pc:sldChg>
      <pc:sldChg chg="add">
        <pc:chgData name="Alyssa Nienhuis" userId="S::anienhu2@toronto.ca::0fb23b72-771a-4cfd-b4e3-c97b28d7724c" providerId="AD" clId="Web-{C61AC39D-0F4A-8E02-F414-EC17C1E051CE}" dt="2025-06-05T19:58:16.341" v="13"/>
        <pc:sldMkLst>
          <pc:docMk/>
          <pc:sldMk cId="1243559578" sldId="885"/>
        </pc:sldMkLst>
      </pc:sldChg>
      <pc:sldMasterChg chg="add addSldLayout">
        <pc:chgData name="Alyssa Nienhuis" userId="S::anienhu2@toronto.ca::0fb23b72-771a-4cfd-b4e3-c97b28d7724c" providerId="AD" clId="Web-{C61AC39D-0F4A-8E02-F414-EC17C1E051CE}" dt="2025-06-05T19:57:50.465" v="11"/>
        <pc:sldMasterMkLst>
          <pc:docMk/>
          <pc:sldMasterMk cId="3151042196" sldId="2147483659"/>
        </pc:sldMasterMkLst>
        <pc:sldLayoutChg chg="add">
          <pc:chgData name="Alyssa Nienhuis" userId="S::anienhu2@toronto.ca::0fb23b72-771a-4cfd-b4e3-c97b28d7724c" providerId="AD" clId="Web-{C61AC39D-0F4A-8E02-F414-EC17C1E051CE}" dt="2025-06-05T19:57:50.465" v="11"/>
          <pc:sldLayoutMkLst>
            <pc:docMk/>
            <pc:sldMasterMk cId="3151042196" sldId="2147483659"/>
            <pc:sldLayoutMk cId="2244964765" sldId="2147483660"/>
          </pc:sldLayoutMkLst>
        </pc:sldLayoutChg>
        <pc:sldLayoutChg chg="add">
          <pc:chgData name="Alyssa Nienhuis" userId="S::anienhu2@toronto.ca::0fb23b72-771a-4cfd-b4e3-c97b28d7724c" providerId="AD" clId="Web-{C61AC39D-0F4A-8E02-F414-EC17C1E051CE}" dt="2025-06-05T19:57:50.465" v="11"/>
          <pc:sldLayoutMkLst>
            <pc:docMk/>
            <pc:sldMasterMk cId="3151042196" sldId="2147483659"/>
            <pc:sldLayoutMk cId="120317005" sldId="2147483661"/>
          </pc:sldLayoutMkLst>
        </pc:sldLayoutChg>
        <pc:sldLayoutChg chg="add">
          <pc:chgData name="Alyssa Nienhuis" userId="S::anienhu2@toronto.ca::0fb23b72-771a-4cfd-b4e3-c97b28d7724c" providerId="AD" clId="Web-{C61AC39D-0F4A-8E02-F414-EC17C1E051CE}" dt="2025-06-05T19:57:50.465" v="11"/>
          <pc:sldLayoutMkLst>
            <pc:docMk/>
            <pc:sldMasterMk cId="3151042196" sldId="2147483659"/>
            <pc:sldLayoutMk cId="2465430814" sldId="2147483662"/>
          </pc:sldLayoutMkLst>
        </pc:sldLayoutChg>
        <pc:sldLayoutChg chg="add">
          <pc:chgData name="Alyssa Nienhuis" userId="S::anienhu2@toronto.ca::0fb23b72-771a-4cfd-b4e3-c97b28d7724c" providerId="AD" clId="Web-{C61AC39D-0F4A-8E02-F414-EC17C1E051CE}" dt="2025-06-05T19:57:50.465" v="11"/>
          <pc:sldLayoutMkLst>
            <pc:docMk/>
            <pc:sldMasterMk cId="3151042196" sldId="2147483659"/>
            <pc:sldLayoutMk cId="1091831729" sldId="2147483663"/>
          </pc:sldLayoutMkLst>
        </pc:sldLayoutChg>
        <pc:sldLayoutChg chg="add">
          <pc:chgData name="Alyssa Nienhuis" userId="S::anienhu2@toronto.ca::0fb23b72-771a-4cfd-b4e3-c97b28d7724c" providerId="AD" clId="Web-{C61AC39D-0F4A-8E02-F414-EC17C1E051CE}" dt="2025-06-05T19:57:50.465" v="11"/>
          <pc:sldLayoutMkLst>
            <pc:docMk/>
            <pc:sldMasterMk cId="3151042196" sldId="2147483659"/>
            <pc:sldLayoutMk cId="3175048030" sldId="2147483664"/>
          </pc:sldLayoutMkLst>
        </pc:sldLayoutChg>
        <pc:sldLayoutChg chg="add">
          <pc:chgData name="Alyssa Nienhuis" userId="S::anienhu2@toronto.ca::0fb23b72-771a-4cfd-b4e3-c97b28d7724c" providerId="AD" clId="Web-{C61AC39D-0F4A-8E02-F414-EC17C1E051CE}" dt="2025-06-05T19:57:50.465" v="11"/>
          <pc:sldLayoutMkLst>
            <pc:docMk/>
            <pc:sldMasterMk cId="3151042196" sldId="2147483659"/>
            <pc:sldLayoutMk cId="2395572974" sldId="2147483665"/>
          </pc:sldLayoutMkLst>
        </pc:sldLayoutChg>
        <pc:sldLayoutChg chg="add">
          <pc:chgData name="Alyssa Nienhuis" userId="S::anienhu2@toronto.ca::0fb23b72-771a-4cfd-b4e3-c97b28d7724c" providerId="AD" clId="Web-{C61AC39D-0F4A-8E02-F414-EC17C1E051CE}" dt="2025-06-05T19:57:50.465" v="11"/>
          <pc:sldLayoutMkLst>
            <pc:docMk/>
            <pc:sldMasterMk cId="3151042196" sldId="2147483659"/>
            <pc:sldLayoutMk cId="534138197" sldId="2147483666"/>
          </pc:sldLayoutMkLst>
        </pc:sldLayoutChg>
        <pc:sldLayoutChg chg="add">
          <pc:chgData name="Alyssa Nienhuis" userId="S::anienhu2@toronto.ca::0fb23b72-771a-4cfd-b4e3-c97b28d7724c" providerId="AD" clId="Web-{C61AC39D-0F4A-8E02-F414-EC17C1E051CE}" dt="2025-06-05T19:57:50.465" v="11"/>
          <pc:sldLayoutMkLst>
            <pc:docMk/>
            <pc:sldMasterMk cId="3151042196" sldId="2147483659"/>
            <pc:sldLayoutMk cId="2797200182" sldId="2147483667"/>
          </pc:sldLayoutMkLst>
        </pc:sldLayoutChg>
        <pc:sldLayoutChg chg="add">
          <pc:chgData name="Alyssa Nienhuis" userId="S::anienhu2@toronto.ca::0fb23b72-771a-4cfd-b4e3-c97b28d7724c" providerId="AD" clId="Web-{C61AC39D-0F4A-8E02-F414-EC17C1E051CE}" dt="2025-06-05T19:57:50.465" v="11"/>
          <pc:sldLayoutMkLst>
            <pc:docMk/>
            <pc:sldMasterMk cId="3151042196" sldId="2147483659"/>
            <pc:sldLayoutMk cId="3396560416" sldId="2147483668"/>
          </pc:sldLayoutMkLst>
        </pc:sldLayoutChg>
      </pc:sldMasterChg>
      <pc:sldMasterChg chg="replId addSldLayout modSldLayout">
        <pc:chgData name="Alyssa Nienhuis" userId="S::anienhu2@toronto.ca::0fb23b72-771a-4cfd-b4e3-c97b28d7724c" providerId="AD" clId="Web-{C61AC39D-0F4A-8E02-F414-EC17C1E051CE}" dt="2025-06-05T19:57:50.465" v="11"/>
        <pc:sldMasterMkLst>
          <pc:docMk/>
          <pc:sldMasterMk cId="1535489475" sldId="2147483702"/>
        </pc:sldMasterMkLst>
        <pc:sldLayoutChg chg="add">
          <pc:chgData name="Alyssa Nienhuis" userId="S::anienhu2@toronto.ca::0fb23b72-771a-4cfd-b4e3-c97b28d7724c" providerId="AD" clId="Web-{C61AC39D-0F4A-8E02-F414-EC17C1E051CE}" dt="2025-06-05T19:56:34.683" v="0"/>
          <pc:sldLayoutMkLst>
            <pc:docMk/>
            <pc:sldMasterMk cId="1535489475" sldId="2147483702"/>
            <pc:sldLayoutMk cId="2178050827" sldId="2147483674"/>
          </pc:sldLayoutMkLst>
        </pc:sldLayoutChg>
        <pc:sldLayoutChg chg="replId">
          <pc:chgData name="Alyssa Nienhuis" userId="S::anienhu2@toronto.ca::0fb23b72-771a-4cfd-b4e3-c97b28d7724c" providerId="AD" clId="Web-{C61AC39D-0F4A-8E02-F414-EC17C1E051CE}" dt="2025-06-05T19:57:50.465" v="11"/>
          <pc:sldLayoutMkLst>
            <pc:docMk/>
            <pc:sldMasterMk cId="1535489475" sldId="2147483702"/>
            <pc:sldLayoutMk cId="2721224655" sldId="2147483703"/>
          </pc:sldLayoutMkLst>
        </pc:sldLayoutChg>
        <pc:sldLayoutChg chg="replId">
          <pc:chgData name="Alyssa Nienhuis" userId="S::anienhu2@toronto.ca::0fb23b72-771a-4cfd-b4e3-c97b28d7724c" providerId="AD" clId="Web-{C61AC39D-0F4A-8E02-F414-EC17C1E051CE}" dt="2025-06-05T19:57:50.465" v="11"/>
          <pc:sldLayoutMkLst>
            <pc:docMk/>
            <pc:sldMasterMk cId="1535489475" sldId="2147483702"/>
            <pc:sldLayoutMk cId="2152940005" sldId="2147483704"/>
          </pc:sldLayoutMkLst>
        </pc:sldLayoutChg>
        <pc:sldLayoutChg chg="replId">
          <pc:chgData name="Alyssa Nienhuis" userId="S::anienhu2@toronto.ca::0fb23b72-771a-4cfd-b4e3-c97b28d7724c" providerId="AD" clId="Web-{C61AC39D-0F4A-8E02-F414-EC17C1E051CE}" dt="2025-06-05T19:57:50.465" v="11"/>
          <pc:sldLayoutMkLst>
            <pc:docMk/>
            <pc:sldMasterMk cId="1535489475" sldId="2147483702"/>
            <pc:sldLayoutMk cId="3596275105" sldId="2147483705"/>
          </pc:sldLayoutMkLst>
        </pc:sldLayoutChg>
        <pc:sldLayoutChg chg="replId">
          <pc:chgData name="Alyssa Nienhuis" userId="S::anienhu2@toronto.ca::0fb23b72-771a-4cfd-b4e3-c97b28d7724c" providerId="AD" clId="Web-{C61AC39D-0F4A-8E02-F414-EC17C1E051CE}" dt="2025-06-05T19:57:50.465" v="11"/>
          <pc:sldLayoutMkLst>
            <pc:docMk/>
            <pc:sldMasterMk cId="1535489475" sldId="2147483702"/>
            <pc:sldLayoutMk cId="4096057519" sldId="2147483706"/>
          </pc:sldLayoutMkLst>
        </pc:sldLayoutChg>
        <pc:sldLayoutChg chg="replId">
          <pc:chgData name="Alyssa Nienhuis" userId="S::anienhu2@toronto.ca::0fb23b72-771a-4cfd-b4e3-c97b28d7724c" providerId="AD" clId="Web-{C61AC39D-0F4A-8E02-F414-EC17C1E051CE}" dt="2025-06-05T19:57:50.465" v="11"/>
          <pc:sldLayoutMkLst>
            <pc:docMk/>
            <pc:sldMasterMk cId="1535489475" sldId="2147483702"/>
            <pc:sldLayoutMk cId="2684019146" sldId="2147483707"/>
          </pc:sldLayoutMkLst>
        </pc:sldLayoutChg>
        <pc:sldLayoutChg chg="replId">
          <pc:chgData name="Alyssa Nienhuis" userId="S::anienhu2@toronto.ca::0fb23b72-771a-4cfd-b4e3-c97b28d7724c" providerId="AD" clId="Web-{C61AC39D-0F4A-8E02-F414-EC17C1E051CE}" dt="2025-06-05T19:57:50.465" v="11"/>
          <pc:sldLayoutMkLst>
            <pc:docMk/>
            <pc:sldMasterMk cId="1535489475" sldId="2147483702"/>
            <pc:sldLayoutMk cId="1325705957" sldId="2147483708"/>
          </pc:sldLayoutMkLst>
        </pc:sldLayoutChg>
        <pc:sldLayoutChg chg="replId">
          <pc:chgData name="Alyssa Nienhuis" userId="S::anienhu2@toronto.ca::0fb23b72-771a-4cfd-b4e3-c97b28d7724c" providerId="AD" clId="Web-{C61AC39D-0F4A-8E02-F414-EC17C1E051CE}" dt="2025-06-05T19:57:50.465" v="11"/>
          <pc:sldLayoutMkLst>
            <pc:docMk/>
            <pc:sldMasterMk cId="1535489475" sldId="2147483702"/>
            <pc:sldLayoutMk cId="4069398961" sldId="2147483709"/>
          </pc:sldLayoutMkLst>
        </pc:sldLayoutChg>
        <pc:sldLayoutChg chg="replId">
          <pc:chgData name="Alyssa Nienhuis" userId="S::anienhu2@toronto.ca::0fb23b72-771a-4cfd-b4e3-c97b28d7724c" providerId="AD" clId="Web-{C61AC39D-0F4A-8E02-F414-EC17C1E051CE}" dt="2025-06-05T19:57:50.465" v="11"/>
          <pc:sldLayoutMkLst>
            <pc:docMk/>
            <pc:sldMasterMk cId="1535489475" sldId="2147483702"/>
            <pc:sldLayoutMk cId="3466605308" sldId="2147483710"/>
          </pc:sldLayoutMkLst>
        </pc:sldLayoutChg>
      </pc:sldMasterChg>
    </pc:docChg>
  </pc:docChgLst>
  <pc:docChgLst>
    <pc:chgData name="Alyssa Nienhuis" userId="0fb23b72-771a-4cfd-b4e3-c97b28d7724c" providerId="ADAL" clId="{4D6F2FCA-ECAA-447F-8AE2-58D644ED71BC}"/>
    <pc:docChg chg="undo custSel addSld delSld modSld addMainMaster delMainMaster">
      <pc:chgData name="Alyssa Nienhuis" userId="0fb23b72-771a-4cfd-b4e3-c97b28d7724c" providerId="ADAL" clId="{4D6F2FCA-ECAA-447F-8AE2-58D644ED71BC}" dt="2025-06-06T13:28:21.819" v="676" actId="47"/>
      <pc:docMkLst>
        <pc:docMk/>
      </pc:docMkLst>
      <pc:sldChg chg="modNotesTx">
        <pc:chgData name="Alyssa Nienhuis" userId="0fb23b72-771a-4cfd-b4e3-c97b28d7724c" providerId="ADAL" clId="{4D6F2FCA-ECAA-447F-8AE2-58D644ED71BC}" dt="2025-06-06T13:21:42.736" v="153" actId="20577"/>
        <pc:sldMkLst>
          <pc:docMk/>
          <pc:sldMk cId="1643379825" sldId="257"/>
        </pc:sldMkLst>
      </pc:sldChg>
      <pc:sldChg chg="modNotesTx">
        <pc:chgData name="Alyssa Nienhuis" userId="0fb23b72-771a-4cfd-b4e3-c97b28d7724c" providerId="ADAL" clId="{4D6F2FCA-ECAA-447F-8AE2-58D644ED71BC}" dt="2025-06-06T13:24:12.712" v="332" actId="20577"/>
        <pc:sldMkLst>
          <pc:docMk/>
          <pc:sldMk cId="2719401865" sldId="317"/>
        </pc:sldMkLst>
      </pc:sldChg>
      <pc:sldChg chg="del">
        <pc:chgData name="Alyssa Nienhuis" userId="0fb23b72-771a-4cfd-b4e3-c97b28d7724c" providerId="ADAL" clId="{4D6F2FCA-ECAA-447F-8AE2-58D644ED71BC}" dt="2025-06-06T13:28:03.590" v="674" actId="47"/>
        <pc:sldMkLst>
          <pc:docMk/>
          <pc:sldMk cId="3963883605" sldId="320"/>
        </pc:sldMkLst>
      </pc:sldChg>
      <pc:sldChg chg="modNotesTx">
        <pc:chgData name="Alyssa Nienhuis" userId="0fb23b72-771a-4cfd-b4e3-c97b28d7724c" providerId="ADAL" clId="{4D6F2FCA-ECAA-447F-8AE2-58D644ED71BC}" dt="2025-06-06T13:22:17.282" v="155"/>
        <pc:sldMkLst>
          <pc:docMk/>
          <pc:sldMk cId="2576383582" sldId="323"/>
        </pc:sldMkLst>
      </pc:sldChg>
      <pc:sldChg chg="modNotesTx">
        <pc:chgData name="Alyssa Nienhuis" userId="0fb23b72-771a-4cfd-b4e3-c97b28d7724c" providerId="ADAL" clId="{4D6F2FCA-ECAA-447F-8AE2-58D644ED71BC}" dt="2025-06-06T13:22:00.076" v="154"/>
        <pc:sldMkLst>
          <pc:docMk/>
          <pc:sldMk cId="2362633190" sldId="414"/>
        </pc:sldMkLst>
      </pc:sldChg>
      <pc:sldChg chg="modNotesTx">
        <pc:chgData name="Alyssa Nienhuis" userId="0fb23b72-771a-4cfd-b4e3-c97b28d7724c" providerId="ADAL" clId="{4D6F2FCA-ECAA-447F-8AE2-58D644ED71BC}" dt="2025-06-06T13:20:07.731" v="14" actId="20577"/>
        <pc:sldMkLst>
          <pc:docMk/>
          <pc:sldMk cId="2532001138" sldId="418"/>
        </pc:sldMkLst>
      </pc:sldChg>
      <pc:sldChg chg="modNotesTx">
        <pc:chgData name="Alyssa Nienhuis" userId="0fb23b72-771a-4cfd-b4e3-c97b28d7724c" providerId="ADAL" clId="{4D6F2FCA-ECAA-447F-8AE2-58D644ED71BC}" dt="2025-06-06T13:27:57.729" v="673" actId="20577"/>
        <pc:sldMkLst>
          <pc:docMk/>
          <pc:sldMk cId="447342459" sldId="419"/>
        </pc:sldMkLst>
      </pc:sldChg>
      <pc:sldChg chg="add del">
        <pc:chgData name="Alyssa Nienhuis" userId="0fb23b72-771a-4cfd-b4e3-c97b28d7724c" providerId="ADAL" clId="{4D6F2FCA-ECAA-447F-8AE2-58D644ED71BC}" dt="2025-06-06T13:27:55.077" v="672" actId="47"/>
        <pc:sldMkLst>
          <pc:docMk/>
          <pc:sldMk cId="1285723995" sldId="424"/>
        </pc:sldMkLst>
      </pc:sldChg>
      <pc:sldChg chg="add del">
        <pc:chgData name="Alyssa Nienhuis" userId="0fb23b72-771a-4cfd-b4e3-c97b28d7724c" providerId="ADAL" clId="{4D6F2FCA-ECAA-447F-8AE2-58D644ED71BC}" dt="2025-06-06T13:28:21.819" v="676" actId="47"/>
        <pc:sldMkLst>
          <pc:docMk/>
          <pc:sldMk cId="2191477849" sldId="884"/>
        </pc:sldMkLst>
      </pc:sldChg>
      <pc:sldChg chg="add del">
        <pc:chgData name="Alyssa Nienhuis" userId="0fb23b72-771a-4cfd-b4e3-c97b28d7724c" providerId="ADAL" clId="{4D6F2FCA-ECAA-447F-8AE2-58D644ED71BC}" dt="2025-06-06T13:28:18.613" v="675" actId="47"/>
        <pc:sldMkLst>
          <pc:docMk/>
          <pc:sldMk cId="1243559578" sldId="885"/>
        </pc:sldMkLst>
      </pc:sldChg>
      <pc:sldMasterChg chg="add del addSldLayout delSldLayout">
        <pc:chgData name="Alyssa Nienhuis" userId="0fb23b72-771a-4cfd-b4e3-c97b28d7724c" providerId="ADAL" clId="{4D6F2FCA-ECAA-447F-8AE2-58D644ED71BC}" dt="2025-06-06T13:28:21.819" v="676" actId="47"/>
        <pc:sldMasterMkLst>
          <pc:docMk/>
          <pc:sldMasterMk cId="3151042196" sldId="2147483659"/>
        </pc:sldMasterMkLst>
        <pc:sldLayoutChg chg="add del">
          <pc:chgData name="Alyssa Nienhuis" userId="0fb23b72-771a-4cfd-b4e3-c97b28d7724c" providerId="ADAL" clId="{4D6F2FCA-ECAA-447F-8AE2-58D644ED71BC}" dt="2025-06-06T13:28:21.819" v="676" actId="47"/>
          <pc:sldLayoutMkLst>
            <pc:docMk/>
            <pc:sldMasterMk cId="3151042196" sldId="2147483659"/>
            <pc:sldLayoutMk cId="2244964765" sldId="2147483660"/>
          </pc:sldLayoutMkLst>
        </pc:sldLayoutChg>
        <pc:sldLayoutChg chg="add del">
          <pc:chgData name="Alyssa Nienhuis" userId="0fb23b72-771a-4cfd-b4e3-c97b28d7724c" providerId="ADAL" clId="{4D6F2FCA-ECAA-447F-8AE2-58D644ED71BC}" dt="2025-06-06T13:28:21.819" v="676" actId="47"/>
          <pc:sldLayoutMkLst>
            <pc:docMk/>
            <pc:sldMasterMk cId="3151042196" sldId="2147483659"/>
            <pc:sldLayoutMk cId="120317005" sldId="2147483661"/>
          </pc:sldLayoutMkLst>
        </pc:sldLayoutChg>
        <pc:sldLayoutChg chg="add del">
          <pc:chgData name="Alyssa Nienhuis" userId="0fb23b72-771a-4cfd-b4e3-c97b28d7724c" providerId="ADAL" clId="{4D6F2FCA-ECAA-447F-8AE2-58D644ED71BC}" dt="2025-06-06T13:28:21.819" v="676" actId="47"/>
          <pc:sldLayoutMkLst>
            <pc:docMk/>
            <pc:sldMasterMk cId="3151042196" sldId="2147483659"/>
            <pc:sldLayoutMk cId="2465430814" sldId="2147483662"/>
          </pc:sldLayoutMkLst>
        </pc:sldLayoutChg>
        <pc:sldLayoutChg chg="add del">
          <pc:chgData name="Alyssa Nienhuis" userId="0fb23b72-771a-4cfd-b4e3-c97b28d7724c" providerId="ADAL" clId="{4D6F2FCA-ECAA-447F-8AE2-58D644ED71BC}" dt="2025-06-06T13:28:21.819" v="676" actId="47"/>
          <pc:sldLayoutMkLst>
            <pc:docMk/>
            <pc:sldMasterMk cId="3151042196" sldId="2147483659"/>
            <pc:sldLayoutMk cId="1091831729" sldId="2147483663"/>
          </pc:sldLayoutMkLst>
        </pc:sldLayoutChg>
        <pc:sldLayoutChg chg="add del">
          <pc:chgData name="Alyssa Nienhuis" userId="0fb23b72-771a-4cfd-b4e3-c97b28d7724c" providerId="ADAL" clId="{4D6F2FCA-ECAA-447F-8AE2-58D644ED71BC}" dt="2025-06-06T13:28:21.819" v="676" actId="47"/>
          <pc:sldLayoutMkLst>
            <pc:docMk/>
            <pc:sldMasterMk cId="3151042196" sldId="2147483659"/>
            <pc:sldLayoutMk cId="3175048030" sldId="2147483664"/>
          </pc:sldLayoutMkLst>
        </pc:sldLayoutChg>
        <pc:sldLayoutChg chg="add del">
          <pc:chgData name="Alyssa Nienhuis" userId="0fb23b72-771a-4cfd-b4e3-c97b28d7724c" providerId="ADAL" clId="{4D6F2FCA-ECAA-447F-8AE2-58D644ED71BC}" dt="2025-06-06T13:28:21.819" v="676" actId="47"/>
          <pc:sldLayoutMkLst>
            <pc:docMk/>
            <pc:sldMasterMk cId="3151042196" sldId="2147483659"/>
            <pc:sldLayoutMk cId="2395572974" sldId="2147483665"/>
          </pc:sldLayoutMkLst>
        </pc:sldLayoutChg>
        <pc:sldLayoutChg chg="add del">
          <pc:chgData name="Alyssa Nienhuis" userId="0fb23b72-771a-4cfd-b4e3-c97b28d7724c" providerId="ADAL" clId="{4D6F2FCA-ECAA-447F-8AE2-58D644ED71BC}" dt="2025-06-06T13:28:21.819" v="676" actId="47"/>
          <pc:sldLayoutMkLst>
            <pc:docMk/>
            <pc:sldMasterMk cId="3151042196" sldId="2147483659"/>
            <pc:sldLayoutMk cId="534138197" sldId="2147483666"/>
          </pc:sldLayoutMkLst>
        </pc:sldLayoutChg>
        <pc:sldLayoutChg chg="add del">
          <pc:chgData name="Alyssa Nienhuis" userId="0fb23b72-771a-4cfd-b4e3-c97b28d7724c" providerId="ADAL" clId="{4D6F2FCA-ECAA-447F-8AE2-58D644ED71BC}" dt="2025-06-06T13:28:21.819" v="676" actId="47"/>
          <pc:sldLayoutMkLst>
            <pc:docMk/>
            <pc:sldMasterMk cId="3151042196" sldId="2147483659"/>
            <pc:sldLayoutMk cId="2797200182" sldId="2147483667"/>
          </pc:sldLayoutMkLst>
        </pc:sldLayoutChg>
        <pc:sldLayoutChg chg="add del">
          <pc:chgData name="Alyssa Nienhuis" userId="0fb23b72-771a-4cfd-b4e3-c97b28d7724c" providerId="ADAL" clId="{4D6F2FCA-ECAA-447F-8AE2-58D644ED71BC}" dt="2025-06-06T13:28:21.819" v="676" actId="47"/>
          <pc:sldLayoutMkLst>
            <pc:docMk/>
            <pc:sldMasterMk cId="3151042196" sldId="2147483659"/>
            <pc:sldLayoutMk cId="3396560416"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F01BD-13BE-4B1F-9A74-DE31EDD8741C}" type="datetimeFigureOut">
              <a:rPr lang="en-CA" smtClean="0"/>
              <a:t>2025-06-06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E964E-B41E-43C8-A4F5-4E26E9031D6A}" type="slidenum">
              <a:rPr lang="en-CA" smtClean="0"/>
              <a:t>‹#›</a:t>
            </a:fld>
            <a:endParaRPr lang="en-CA"/>
          </a:p>
        </p:txBody>
      </p:sp>
    </p:spTree>
    <p:extLst>
      <p:ext uri="{BB962C8B-B14F-4D97-AF65-F5344CB8AC3E}">
        <p14:creationId xmlns:p14="http://schemas.microsoft.com/office/powerpoint/2010/main" val="281796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CA" baseline="0"/>
          </a:p>
        </p:txBody>
      </p:sp>
      <p:sp>
        <p:nvSpPr>
          <p:cNvPr id="4" name="Slide Number Placeholder 3"/>
          <p:cNvSpPr>
            <a:spLocks noGrp="1"/>
          </p:cNvSpPr>
          <p:nvPr>
            <p:ph type="sldNum" sz="quarter" idx="10"/>
          </p:nvPr>
        </p:nvSpPr>
        <p:spPr/>
        <p:txBody>
          <a:bodyPr/>
          <a:lstStyle/>
          <a:p>
            <a:fld id="{02EE964E-B41E-43C8-A4F5-4E26E9031D6A}" type="slidenum">
              <a:rPr lang="en-CA" smtClean="0"/>
              <a:t>1</a:t>
            </a:fld>
            <a:endParaRPr lang="en-CA"/>
          </a:p>
        </p:txBody>
      </p:sp>
    </p:spTree>
    <p:extLst>
      <p:ext uri="{BB962C8B-B14F-4D97-AF65-F5344CB8AC3E}">
        <p14:creationId xmlns:p14="http://schemas.microsoft.com/office/powerpoint/2010/main" val="380839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pPr>
            <a:r>
              <a:rPr lang="en-CA" sz="1800" kern="1200">
                <a:solidFill>
                  <a:srgbClr val="000000"/>
                </a:solidFill>
                <a:effectLst/>
                <a:latin typeface="Calibri" panose="020F0502020204030204" pitchFamily="34" charset="0"/>
                <a:ea typeface="Times New Roman" panose="02020603050405020304" pitchFamily="18" charset="0"/>
              </a:rPr>
              <a:t>In the City’s Social Procurement Program, Diverse Suppliers are any business or enterprise that is certified by a Supplier Certification Organization to be:</a:t>
            </a:r>
          </a:p>
          <a:p>
            <a:pPr>
              <a:lnSpc>
                <a:spcPct val="106000"/>
              </a:lnSpc>
            </a:pPr>
            <a:endParaRPr lang="en-CA" sz="1800">
              <a:effectLst/>
              <a:latin typeface="Times New Roman" panose="02020603050405020304" pitchFamily="18" charset="0"/>
              <a:ea typeface="Times New Roman" panose="02020603050405020304" pitchFamily="18" charset="0"/>
            </a:endParaRPr>
          </a:p>
          <a:p>
            <a:pPr marL="342900" lvl="0" indent="-342900">
              <a:lnSpc>
                <a:spcPct val="106000"/>
              </a:lnSpc>
              <a:buFont typeface="Arial" panose="020B0604020202020204" pitchFamily="34" charset="0"/>
              <a:buChar char="•"/>
              <a:tabLst>
                <a:tab pos="457200" algn="l"/>
              </a:tabLst>
            </a:pPr>
            <a:r>
              <a:rPr lang="en-CA"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Majority (that is to say 51% or more) owned, managed, and controlled by persons belonging to an equity-deserving community, or</a:t>
            </a:r>
          </a:p>
          <a:p>
            <a:pPr marL="0" lvl="0" indent="0">
              <a:lnSpc>
                <a:spcPct val="106000"/>
              </a:lnSpc>
              <a:buFont typeface="Arial" panose="020B0604020202020204" pitchFamily="34" charset="0"/>
              <a:buNone/>
              <a:tabLst>
                <a:tab pos="457200" algn="l"/>
              </a:tabLst>
            </a:pPr>
            <a:endParaRPr lang="en-CA" sz="1800" kern="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6000"/>
              </a:lnSpc>
              <a:buFont typeface="Arial" panose="020B0604020202020204" pitchFamily="34" charset="0"/>
              <a:buChar char="•"/>
              <a:tabLst>
                <a:tab pos="457200" algn="l"/>
              </a:tabLst>
            </a:pPr>
            <a:r>
              <a:rPr lang="en-CA" sz="1800" kern="1200">
                <a:solidFill>
                  <a:srgbClr val="000000"/>
                </a:solidFill>
                <a:effectLst/>
                <a:latin typeface="Calibri" panose="020F0502020204030204" pitchFamily="34" charset="0"/>
                <a:ea typeface="Times New Roman" panose="02020603050405020304" pitchFamily="18" charset="0"/>
              </a:rPr>
              <a:t>A “</a:t>
            </a:r>
            <a:r>
              <a:rPr lang="en-CA" sz="1800" b="1" kern="1200">
                <a:solidFill>
                  <a:srgbClr val="000000"/>
                </a:solidFill>
                <a:effectLst/>
                <a:latin typeface="Calibri" panose="020F0502020204030204" pitchFamily="34" charset="0"/>
                <a:ea typeface="Times New Roman" panose="02020603050405020304" pitchFamily="18" charset="0"/>
              </a:rPr>
              <a:t>Social Purpose Enterprise</a:t>
            </a:r>
            <a:r>
              <a:rPr lang="en-CA" sz="1800" kern="1200">
                <a:solidFill>
                  <a:srgbClr val="000000"/>
                </a:solidFill>
                <a:effectLst/>
                <a:latin typeface="Calibri" panose="020F0502020204030204" pitchFamily="34" charset="0"/>
                <a:ea typeface="Times New Roman" panose="02020603050405020304" pitchFamily="18" charset="0"/>
              </a:rPr>
              <a:t>” which is an enterprise whose primary purpose is to create social, environmental, or cultural value and impact, and where 51% or more of the full-time equivalent employees are participating in, or have completed transitional employment training, and experience economic disadvantage.</a:t>
            </a:r>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8D1B3-3CC1-4767-B102-20235652B44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818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200">
                <a:solidFill>
                  <a:srgbClr val="000000"/>
                </a:solidFill>
                <a:effectLst/>
                <a:latin typeface="Calibri" panose="020F0502020204030204" pitchFamily="34" charset="0"/>
                <a:ea typeface="Times New Roman" panose="02020603050405020304" pitchFamily="18" charset="0"/>
              </a:rPr>
              <a:t>These definitions are available for you on our website.</a:t>
            </a:r>
            <a:endParaRPr lang="en-CA" sz="1800">
              <a:effectLst/>
              <a:latin typeface="Times New Roman" panose="02020603050405020304" pitchFamily="18" charset="0"/>
              <a:ea typeface="Times New Roman" panose="02020603050405020304" pitchFamily="18" charset="0"/>
            </a:endParaRPr>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8D1B3-3CC1-4767-B102-20235652B44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743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We will go over how the Social Procurement Policy which aims to achieve diversity in the City’s supply chain by: </a:t>
            </a:r>
            <a:endParaRPr lang="en-CA" sz="1800">
              <a:effectLst/>
              <a:latin typeface="Times New Roman" panose="02020603050405020304" pitchFamily="18" charset="0"/>
              <a:ea typeface="Times New Roman" panose="02020603050405020304" pitchFamily="18" charset="0"/>
            </a:endParaRPr>
          </a:p>
          <a:p>
            <a:r>
              <a:rPr lang="en-CA" sz="1800">
                <a:effectLst/>
                <a:latin typeface="Times New Roman" panose="02020603050405020304" pitchFamily="18" charset="0"/>
                <a:ea typeface="Times New Roman" panose="02020603050405020304" pitchFamily="18" charset="0"/>
              </a:rPr>
              <a:t> </a:t>
            </a:r>
          </a:p>
          <a:p>
            <a:r>
              <a:rPr lang="en-CA"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Requiring, where feasible, a minimum of one black, one indigenous and one certified diverse supplier/social purpose enterprise to bid on Divisional Purchase Orders and invitational solicitations valued between $3,000 and $133,800 </a:t>
            </a:r>
            <a:r>
              <a:rPr lang="en-CA"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as part of the City’s three quote process.</a:t>
            </a:r>
            <a:endParaRPr lang="en-CA" sz="1800">
              <a:effectLst/>
              <a:latin typeface="Times New Roman" panose="02020603050405020304" pitchFamily="18" charset="0"/>
              <a:ea typeface="Times New Roman" panose="02020603050405020304" pitchFamily="18" charset="0"/>
            </a:endParaRPr>
          </a:p>
          <a:p>
            <a:br>
              <a:rPr lang="en-CA"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en-CA"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 For Requests for Proposals over $133,800 in value, </a:t>
            </a:r>
            <a:r>
              <a:rPr lang="en-US"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points will be given to proponents that are a certified diverse supplier or demonstrate a commitment to a supply chain or employee diversity policy within their organization.</a:t>
            </a:r>
            <a:br>
              <a:rPr lang="en-CA"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br>
              <a:rPr lang="en-CA"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br>
            <a:r>
              <a:rPr lang="en-CA" sz="1800"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 For RFQ’s and Tenders, in the case of a tied bid, being a certified diverse supplier will be the tie breaker. </a:t>
            </a:r>
            <a:r>
              <a:rPr lang="en-CA" sz="1800" kern="1200">
                <a:solidFill>
                  <a:srgbClr val="000000"/>
                </a:solidFill>
                <a:effectLst/>
                <a:latin typeface="Calibri" panose="020F0502020204030204" pitchFamily="34" charset="0"/>
                <a:ea typeface="Calibri" panose="020F0502020204030204" pitchFamily="34" charset="0"/>
              </a:rPr>
              <a:t>If both suppliers are certified diverse suppliers, then a coin toss or lottery shall be used to break the tie.</a:t>
            </a:r>
            <a:endParaRPr lang="en-CA" sz="180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1200"/>
              </a:spcBef>
              <a:spcAft>
                <a:spcPts val="0"/>
              </a:spcAft>
              <a:buClrTx/>
              <a:buSzTx/>
              <a:buFontTx/>
              <a:buNone/>
              <a:tabLst/>
              <a:defRPr/>
            </a:pPr>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8D1B3-3CC1-4767-B102-20235652B44B}"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44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30716"/>
          </a:xfrm>
        </p:spPr>
        <p:txBody>
          <a:bodyPr/>
          <a:lstStyle/>
          <a:p>
            <a:pPr>
              <a:lnSpc>
                <a:spcPct val="106000"/>
              </a:lnSpc>
              <a:spcAft>
                <a:spcPts val="800"/>
              </a:spcAft>
            </a:pPr>
            <a:r>
              <a:rPr lang="en-CA" sz="1800" b="1"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You may be wondering “How does the City validate that a company is a Diverse Supplier?”</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CA" sz="18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The answer is that The City of Toronto is a corporate member with supplier certification organizations and identity-based businesses organizations which aim to identify 51% or more owned, managed, and controlled businesses by Indigenous, Black and Diverse Suppliers. These supplier certification organizations are listed on the slide, and also available on our website in greater detail. </a:t>
            </a:r>
          </a:p>
          <a:p>
            <a:pPr>
              <a:lnSpc>
                <a:spcPct val="106000"/>
              </a:lnSpc>
              <a:spcAft>
                <a:spcPts val="800"/>
              </a:spcAft>
            </a:pPr>
            <a:r>
              <a:rPr lang="en-CA" sz="18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CA" sz="1800" kern="1200">
                <a:solidFill>
                  <a:srgbClr val="000000"/>
                </a:solidFill>
                <a:effectLst/>
                <a:latin typeface="Calibri" panose="020F0502020204030204" pitchFamily="34" charset="0"/>
                <a:ea typeface="Calibri" panose="020F0502020204030204" pitchFamily="34" charset="0"/>
                <a:cs typeface="Calibri" panose="020F0502020204030204" pitchFamily="34" charset="0"/>
              </a:rPr>
              <a:t>To be recognized by the City of Toronto as a Diverse Supplier, eligible businesses could obtain certification through one of these five certifying organizations. </a:t>
            </a:r>
          </a:p>
          <a:p>
            <a:pPr>
              <a:lnSpc>
                <a:spcPct val="106000"/>
              </a:lnSpc>
              <a:spcAft>
                <a:spcPts val="800"/>
              </a:spcAft>
            </a:pP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is important to note that this is not about preferential treatment. It is about removing inequitable barriers to access and supporting a truly competitive climate.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E964E-B41E-43C8-A4F5-4E26E9031D6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817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r>
              <a:rPr lang="en-CA" sz="1600">
                <a:latin typeface="Calibri" panose="020F0502020204030204" pitchFamily="34" charset="0"/>
                <a:cs typeface="Calibri" panose="020F0502020204030204" pitchFamily="34" charset="0"/>
              </a:rPr>
              <a:t>The second component of social procurement is workforce development</a:t>
            </a:r>
            <a:r>
              <a:rPr lang="en-CA" sz="1600" b="1">
                <a:latin typeface="Calibri" panose="020F0502020204030204" pitchFamily="34" charset="0"/>
                <a:cs typeface="Calibri" panose="020F0502020204030204" pitchFamily="34" charset="0"/>
              </a:rPr>
              <a:t>.</a:t>
            </a:r>
          </a:p>
          <a:p>
            <a:pPr defTabSz="931774">
              <a:defRPr/>
            </a:pPr>
            <a:endParaRPr lang="en-CA" sz="1600" b="1">
              <a:latin typeface="Calibri" panose="020F0502020204030204" pitchFamily="34" charset="0"/>
              <a:cs typeface="Calibri" panose="020F0502020204030204" pitchFamily="34" charset="0"/>
            </a:endParaRPr>
          </a:p>
          <a:p>
            <a:pPr defTabSz="931774">
              <a:defRPr/>
            </a:pPr>
            <a:r>
              <a:rPr lang="en-CA" sz="1600" b="1">
                <a:solidFill>
                  <a:srgbClr val="000000"/>
                </a:solidFill>
                <a:latin typeface="Calibri" panose="020F0502020204030204" pitchFamily="34" charset="0"/>
                <a:cs typeface="Calibri" panose="020F0502020204030204" pitchFamily="34" charset="0"/>
              </a:rPr>
              <a:t>Workforce development </a:t>
            </a:r>
            <a:r>
              <a:rPr lang="en-CA" sz="1600">
                <a:latin typeface="Calibri" panose="020F0502020204030204" pitchFamily="34" charset="0"/>
                <a:cs typeface="Calibri" panose="020F0502020204030204" pitchFamily="34" charset="0"/>
              </a:rPr>
              <a:t>leverages City contracts to create training, apprenticeship, and employment opportunities for Toronto residents experiencing economic disadvantage due to discrimination and barriers. </a:t>
            </a:r>
          </a:p>
          <a:p>
            <a:pPr defTabSz="931774">
              <a:defRPr/>
            </a:pPr>
            <a:endParaRPr lang="en-CA" sz="1100" b="1"/>
          </a:p>
        </p:txBody>
      </p:sp>
      <p:sp>
        <p:nvSpPr>
          <p:cNvPr id="4" name="Slide Number Placeholder 3"/>
          <p:cNvSpPr>
            <a:spLocks noGrp="1"/>
          </p:cNvSpPr>
          <p:nvPr>
            <p:ph type="sldNum" sz="quarter" idx="10"/>
          </p:nvPr>
        </p:nvSpPr>
        <p:spPr>
          <a:xfrm>
            <a:off x="4066535" y="8989399"/>
            <a:ext cx="3110974" cy="47485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C76169-477A-4F8B-989F-0CB8EF7F62E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204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600"/>
              <a:t>Not all City projects include workforce development.</a:t>
            </a:r>
          </a:p>
          <a:p>
            <a:r>
              <a:rPr lang="en-CA" sz="1600"/>
              <a:t>We only select projects which are valued over $5M (including option years) which are more than two years in duration, and have the potential to create meaningful training and employment opportunities for Indigenous People or people belonging to Equity-deserving communities.</a:t>
            </a:r>
          </a:p>
          <a:p>
            <a:endParaRPr lang="en-CA" baseline="0"/>
          </a:p>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E964E-B41E-43C8-A4F5-4E26E9031D6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281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atin typeface="Calibri" panose="020F0502020204030204" pitchFamily="34" charset="0"/>
                <a:cs typeface="Calibri" panose="020F0502020204030204" pitchFamily="34" charset="0"/>
              </a:rPr>
              <a:t> Workforce Development activities include:</a:t>
            </a:r>
          </a:p>
          <a:p>
            <a:endParaRPr lang="en-CA">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a:t>Matching </a:t>
            </a:r>
            <a:r>
              <a:rPr lang="en-CA"/>
              <a:t>qualified candidates from equity-deserving communities with new jobs and apprenticeship opportunities created through City contracts</a:t>
            </a:r>
          </a:p>
          <a:p>
            <a:pPr marL="174708" indent="-174708">
              <a:buFont typeface="Arial" panose="020B0604020202020204" pitchFamily="34" charset="0"/>
              <a:buChar char="•"/>
            </a:pPr>
            <a:r>
              <a:rPr lang="en-CA">
                <a:latin typeface="Calibri" panose="020F0502020204030204" pitchFamily="34" charset="0"/>
                <a:cs typeface="Calibri" panose="020F0502020204030204" pitchFamily="34" charset="0"/>
              </a:rPr>
              <a:t>Training, Work-based Learning and Skills Development</a:t>
            </a:r>
          </a:p>
          <a:p>
            <a:pPr marL="174708" indent="-174708">
              <a:buFont typeface="Arial" panose="020B0604020202020204" pitchFamily="34" charset="0"/>
              <a:buChar char="•"/>
            </a:pPr>
            <a:r>
              <a:rPr lang="en-CA">
                <a:latin typeface="Calibri" panose="020F0502020204030204" pitchFamily="34" charset="0"/>
                <a:cs typeface="Calibri" panose="020F0502020204030204" pitchFamily="34" charset="0"/>
              </a:rPr>
              <a:t>Use of Diverse Suppliers in the Supply Chain</a:t>
            </a:r>
          </a:p>
          <a:p>
            <a:pPr marL="174708" indent="-174708">
              <a:buFont typeface="Arial" panose="020B0604020202020204" pitchFamily="34" charset="0"/>
              <a:buChar char="•"/>
            </a:pPr>
            <a:r>
              <a:rPr lang="en-CA">
                <a:latin typeface="Calibri" panose="020F0502020204030204" pitchFamily="34" charset="0"/>
                <a:cs typeface="Calibri" panose="020F0502020204030204" pitchFamily="34" charset="0"/>
              </a:rPr>
              <a:t>Other Employment-Related Activities (job fairs, mentorship and other workshops)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E964E-B41E-43C8-A4F5-4E26E9031D6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471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Once again, if you’re interested in doing business with the City of Toronto, I encourage you to register for one of our 3-hour sessions. You can also contact us with questions.</a:t>
            </a:r>
          </a:p>
          <a:p>
            <a:endParaRPr lang="en-CA"/>
          </a:p>
          <a:p>
            <a:r>
              <a:rPr lang="en-CA"/>
              <a:t>Thank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E964E-B41E-43C8-A4F5-4E26E9031D6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578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E964E-B41E-43C8-A4F5-4E26E9031D6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932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Sep 2019 city moved to online procurement to ariba</a:t>
            </a:r>
          </a:p>
          <a:p>
            <a:pPr marL="171450" indent="-171450">
              <a:buFont typeface="Arial" panose="020B0604020202020204" pitchFamily="34" charset="0"/>
              <a:buChar char="•"/>
            </a:pPr>
            <a:r>
              <a:rPr lang="en-CA"/>
              <a:t>Moved from accepting hard copy paper based</a:t>
            </a:r>
          </a:p>
          <a:p>
            <a:pPr marL="171450" indent="-171450">
              <a:buFont typeface="Arial" panose="020B0604020202020204" pitchFamily="34" charset="0"/>
              <a:buChar char="•"/>
            </a:pPr>
            <a:r>
              <a:rPr lang="en-CA"/>
              <a:t>Bid submissions and solicitation documents are available 24/7 and are free of charge</a:t>
            </a:r>
          </a:p>
          <a:p>
            <a:pPr marL="171450" indent="-171450">
              <a:buFont typeface="Arial" panose="020B0604020202020204" pitchFamily="34" charset="0"/>
              <a:buChar char="•"/>
            </a:pPr>
            <a:r>
              <a:rPr lang="en-CA"/>
              <a:t>October 2021 we introduced Supplier Lifecycle Performance module which is used to onboard and register Suppliers</a:t>
            </a:r>
          </a:p>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E964E-B41E-43C8-A4F5-4E26E9031D6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499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2EE964E-B41E-43C8-A4F5-4E26E9031D6A}" type="slidenum">
              <a:rPr lang="en-CA" smtClean="0"/>
              <a:t>2</a:t>
            </a:fld>
            <a:endParaRPr lang="en-CA"/>
          </a:p>
        </p:txBody>
      </p:sp>
    </p:spTree>
    <p:extLst>
      <p:ext uri="{BB962C8B-B14F-4D97-AF65-F5344CB8AC3E}">
        <p14:creationId xmlns:p14="http://schemas.microsoft.com/office/powerpoint/2010/main" val="2373540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D12F3-243B-A840-B458-22E02BCBAD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872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D12F3-243B-A840-B458-22E02BCBAD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204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D12F3-243B-A840-B458-22E02BCBAD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068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D12F3-243B-A840-B458-22E02BCBAD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044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E964E-B41E-43C8-A4F5-4E26E9031D6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658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103077-7183-4E38-BED8-EED04137FAD1}"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945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E964E-B41E-43C8-A4F5-4E26E9031D6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731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E964E-B41E-43C8-A4F5-4E26E9031D6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92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2EE964E-B41E-43C8-A4F5-4E26E9031D6A}" type="slidenum">
              <a:rPr lang="en-CA" smtClean="0"/>
              <a:t>3</a:t>
            </a:fld>
            <a:endParaRPr lang="en-CA"/>
          </a:p>
        </p:txBody>
      </p:sp>
    </p:spTree>
    <p:extLst>
      <p:ext uri="{BB962C8B-B14F-4D97-AF65-F5344CB8AC3E}">
        <p14:creationId xmlns:p14="http://schemas.microsoft.com/office/powerpoint/2010/main" val="2085044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baseline="0"/>
          </a:p>
        </p:txBody>
      </p:sp>
      <p:sp>
        <p:nvSpPr>
          <p:cNvPr id="4" name="Slide Number Placeholder 3"/>
          <p:cNvSpPr>
            <a:spLocks noGrp="1"/>
          </p:cNvSpPr>
          <p:nvPr>
            <p:ph type="sldNum" sz="quarter" idx="10"/>
          </p:nvPr>
        </p:nvSpPr>
        <p:spPr/>
        <p:txBody>
          <a:bodyPr/>
          <a:lstStyle/>
          <a:p>
            <a:fld id="{02EE964E-B41E-43C8-A4F5-4E26E9031D6A}" type="slidenum">
              <a:rPr lang="en-CA" smtClean="0"/>
              <a:t>4</a:t>
            </a:fld>
            <a:endParaRPr lang="en-CA"/>
          </a:p>
        </p:txBody>
      </p:sp>
    </p:spTree>
    <p:extLst>
      <p:ext uri="{BB962C8B-B14F-4D97-AF65-F5344CB8AC3E}">
        <p14:creationId xmlns:p14="http://schemas.microsoft.com/office/powerpoint/2010/main" val="97793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a:p>
        </p:txBody>
      </p:sp>
      <p:sp>
        <p:nvSpPr>
          <p:cNvPr id="4" name="Slide Number Placeholder 3"/>
          <p:cNvSpPr>
            <a:spLocks noGrp="1"/>
          </p:cNvSpPr>
          <p:nvPr>
            <p:ph type="sldNum" sz="quarter" idx="10"/>
          </p:nvPr>
        </p:nvSpPr>
        <p:spPr/>
        <p:txBody>
          <a:bodyPr/>
          <a:lstStyle/>
          <a:p>
            <a:fld id="{02EE964E-B41E-43C8-A4F5-4E26E9031D6A}" type="slidenum">
              <a:rPr lang="en-CA" smtClean="0"/>
              <a:t>5</a:t>
            </a:fld>
            <a:endParaRPr lang="en-CA"/>
          </a:p>
        </p:txBody>
      </p:sp>
    </p:spTree>
    <p:extLst>
      <p:ext uri="{BB962C8B-B14F-4D97-AF65-F5344CB8AC3E}">
        <p14:creationId xmlns:p14="http://schemas.microsoft.com/office/powerpoint/2010/main" val="282049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E964E-B41E-43C8-A4F5-4E26E9031D6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12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My primary role is to best support suppliers engaging with the Social Procurement Program</a:t>
            </a:r>
          </a:p>
        </p:txBody>
      </p:sp>
      <p:sp>
        <p:nvSpPr>
          <p:cNvPr id="4" name="Slide Number Placeholder 3"/>
          <p:cNvSpPr>
            <a:spLocks noGrp="1"/>
          </p:cNvSpPr>
          <p:nvPr>
            <p:ph type="sldNum" sz="quarter" idx="10"/>
          </p:nvPr>
        </p:nvSpPr>
        <p:spPr/>
        <p:txBody>
          <a:bodyPr/>
          <a:lstStyle/>
          <a:p>
            <a:fld id="{02EE964E-B41E-43C8-A4F5-4E26E9031D6A}"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2011575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atin typeface="Calibri" panose="020F0502020204030204" pitchFamily="34" charset="0"/>
                <a:cs typeface="Calibri" panose="020F0502020204030204" pitchFamily="34" charset="0"/>
              </a:rPr>
              <a:t>Social procurement is the practice of using the City of Toronto’s purchasing power to achieve social, economic, and workforce development goals. The Social Procurement Program uses a variety of tools to leverage social impact through City contracts.</a:t>
            </a:r>
          </a:p>
          <a:p>
            <a:endParaRPr lang="en-CA">
              <a:latin typeface="Calibri" panose="020F0502020204030204" pitchFamily="34" charset="0"/>
              <a:cs typeface="Calibri" panose="020F0502020204030204" pitchFamily="34" charset="0"/>
            </a:endParaRPr>
          </a:p>
          <a:p>
            <a:r>
              <a:rPr lang="en-CA" kern="1200" baseline="0">
                <a:solidFill>
                  <a:schemeClr val="tx1"/>
                </a:solidFill>
                <a:effectLst/>
                <a:latin typeface="+mn-lt"/>
                <a:ea typeface="+mn-ea"/>
                <a:cs typeface="+mn-cs"/>
              </a:rPr>
              <a:t>In</a:t>
            </a:r>
            <a:r>
              <a:rPr lang="en-CA" kern="1200">
                <a:solidFill>
                  <a:schemeClr val="tx1"/>
                </a:solidFill>
                <a:effectLst/>
                <a:latin typeface="+mn-lt"/>
                <a:ea typeface="+mn-ea"/>
                <a:cs typeface="+mn-cs"/>
              </a:rPr>
              <a:t> May 2016, Toronto City Council adopted the City of Toronto’s Social</a:t>
            </a:r>
            <a:r>
              <a:rPr lang="en-CA" kern="1200" baseline="0">
                <a:solidFill>
                  <a:schemeClr val="tx1"/>
                </a:solidFill>
                <a:effectLst/>
                <a:latin typeface="+mn-lt"/>
                <a:ea typeface="+mn-ea"/>
                <a:cs typeface="+mn-cs"/>
              </a:rPr>
              <a:t> Procurement Policy as a tangible approach to driving inclusive economic growth.</a:t>
            </a:r>
          </a:p>
          <a:p>
            <a:endParaRPr lang="en-CA" kern="1200" baseline="0">
              <a:solidFill>
                <a:schemeClr val="tx1"/>
              </a:solidFill>
              <a:effectLst/>
              <a:latin typeface="+mn-lt"/>
              <a:ea typeface="+mn-ea"/>
              <a:cs typeface="+mn-cs"/>
            </a:endParaRPr>
          </a:p>
          <a:p>
            <a:r>
              <a:rPr lang="en-CA" kern="1200" baseline="0">
                <a:solidFill>
                  <a:schemeClr val="tx1"/>
                </a:solidFill>
                <a:effectLst/>
                <a:latin typeface="+mn-lt"/>
                <a:ea typeface="+mn-ea"/>
                <a:cs typeface="+mn-cs"/>
              </a:rPr>
              <a:t>There are two key components of the Social Procurement Program.</a:t>
            </a:r>
          </a:p>
          <a:p>
            <a:endParaRPr lang="en-CA"/>
          </a:p>
        </p:txBody>
      </p:sp>
      <p:sp>
        <p:nvSpPr>
          <p:cNvPr id="4" name="Slide Number Placeholder 3"/>
          <p:cNvSpPr>
            <a:spLocks noGrp="1"/>
          </p:cNvSpPr>
          <p:nvPr>
            <p:ph type="sldNum" sz="quarter" idx="10"/>
          </p:nvPr>
        </p:nvSpPr>
        <p:spPr/>
        <p:txBody>
          <a:bodyPr/>
          <a:lstStyle/>
          <a:p>
            <a:fld id="{02EE964E-B41E-43C8-A4F5-4E26E9031D6A}" type="slidenum">
              <a:rPr lang="en-CA" smtClean="0">
                <a:solidFill>
                  <a:prstClr val="black"/>
                </a:solidFill>
              </a:rPr>
              <a:pPr/>
              <a:t>8</a:t>
            </a:fld>
            <a:endParaRPr lang="en-CA">
              <a:solidFill>
                <a:prstClr val="black"/>
              </a:solidFill>
            </a:endParaRPr>
          </a:p>
        </p:txBody>
      </p:sp>
    </p:spTree>
    <p:extLst>
      <p:ext uri="{BB962C8B-B14F-4D97-AF65-F5344CB8AC3E}">
        <p14:creationId xmlns:p14="http://schemas.microsoft.com/office/powerpoint/2010/main" val="1027068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a:latin typeface="Calibri" panose="020F0502020204030204" pitchFamily="34" charset="0"/>
                <a:cs typeface="Calibri" panose="020F0502020204030204" pitchFamily="34" charset="0"/>
              </a:rPr>
              <a:t>The first component is supply chain diversity, where we aim to increase access to City contracts for certified diverse suppliers. </a:t>
            </a:r>
            <a:endParaRPr lang="en-CA" sz="1100" b="1">
              <a:latin typeface="Calibri" panose="020F0502020204030204" pitchFamily="34" charset="0"/>
              <a:cs typeface="Calibri" panose="020F0502020204030204" pitchFamily="34" charset="0"/>
            </a:endParaRPr>
          </a:p>
          <a:p>
            <a:endParaRPr lang="en-CA" sz="1100"/>
          </a:p>
        </p:txBody>
      </p:sp>
      <p:sp>
        <p:nvSpPr>
          <p:cNvPr id="4" name="Slide Number Placeholder 3"/>
          <p:cNvSpPr>
            <a:spLocks noGrp="1"/>
          </p:cNvSpPr>
          <p:nvPr>
            <p:ph type="sldNum" sz="quarter" idx="10"/>
          </p:nvPr>
        </p:nvSpPr>
        <p:spPr>
          <a:xfrm>
            <a:off x="3978132" y="8842032"/>
            <a:ext cx="3043344" cy="467071"/>
          </a:xfrm>
          <a:prstGeom prst="rect">
            <a:avLst/>
          </a:prstGeom>
        </p:spPr>
        <p:txBody>
          <a:bodyPr/>
          <a:lstStyle/>
          <a:p>
            <a:fld id="{64C76169-477A-4F8B-989F-0CB8EF7F62E4}" type="slidenum">
              <a:rPr lang="en-CA" smtClean="0"/>
              <a:t>9</a:t>
            </a:fld>
            <a:endParaRPr lang="en-CA"/>
          </a:p>
        </p:txBody>
      </p:sp>
    </p:spTree>
    <p:extLst>
      <p:ext uri="{BB962C8B-B14F-4D97-AF65-F5344CB8AC3E}">
        <p14:creationId xmlns:p14="http://schemas.microsoft.com/office/powerpoint/2010/main" val="1897788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ormAutofit/>
          </a:bodyPr>
          <a:lstStyle>
            <a:lvl1pPr algn="ctr">
              <a:defRPr sz="4400">
                <a:solidFill>
                  <a:schemeClr val="tx2"/>
                </a:solidFill>
              </a:defRPr>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nchor="ctr"/>
          <a:lstStyle>
            <a:lvl1pPr marL="0" indent="0" algn="ctr">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C3A69-7687-440E-AD28-F5E6C93300B9}" type="slidenum">
              <a:rPr lang="en-CA" smtClean="0"/>
              <a:t>‹#›</a:t>
            </a:fld>
            <a:endParaRPr lang="en-CA"/>
          </a:p>
        </p:txBody>
      </p:sp>
    </p:spTree>
    <p:extLst>
      <p:ext uri="{BB962C8B-B14F-4D97-AF65-F5344CB8AC3E}">
        <p14:creationId xmlns:p14="http://schemas.microsoft.com/office/powerpoint/2010/main" val="2721224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C3A69-7687-440E-AD28-F5E6C93300B9}" type="slidenum">
              <a:rPr lang="en-CA" smtClean="0"/>
              <a:t>‹#›</a:t>
            </a:fld>
            <a:endParaRPr lang="en-CA"/>
          </a:p>
        </p:txBody>
      </p:sp>
    </p:spTree>
    <p:extLst>
      <p:ext uri="{BB962C8B-B14F-4D97-AF65-F5344CB8AC3E}">
        <p14:creationId xmlns:p14="http://schemas.microsoft.com/office/powerpoint/2010/main" val="414515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618565"/>
            <a:ext cx="2628900" cy="555839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3" y="618565"/>
            <a:ext cx="7734300" cy="55583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C3A69-7687-440E-AD28-F5E6C93300B9}" type="slidenum">
              <a:rPr lang="en-CA" smtClean="0"/>
              <a:t>‹#›</a:t>
            </a:fld>
            <a:endParaRPr lang="en-CA"/>
          </a:p>
        </p:txBody>
      </p:sp>
    </p:spTree>
    <p:extLst>
      <p:ext uri="{BB962C8B-B14F-4D97-AF65-F5344CB8AC3E}">
        <p14:creationId xmlns:p14="http://schemas.microsoft.com/office/powerpoint/2010/main" val="1348235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21217" y="6267510"/>
            <a:ext cx="3556000" cy="457200"/>
          </a:xfrm>
        </p:spPr>
        <p:txBody>
          <a:bodyPr/>
          <a:lstStyle/>
          <a:p>
            <a:endParaRPr lang="en-CA"/>
          </a:p>
        </p:txBody>
      </p:sp>
      <p:pic>
        <p:nvPicPr>
          <p:cNvPr id="8" name="Picture 6" descr="TO logo W.png"/>
          <p:cNvPicPr>
            <a:picLocks noChangeAspect="1"/>
          </p:cNvPicPr>
          <p:nvPr/>
        </p:nvPicPr>
        <p:blipFill>
          <a:blip r:embed="rId2" cstate="print"/>
          <a:srcRect/>
          <a:stretch>
            <a:fillRect/>
          </a:stretch>
        </p:blipFill>
        <p:spPr bwMode="auto">
          <a:xfrm>
            <a:off x="406405" y="4504660"/>
            <a:ext cx="1792817" cy="409575"/>
          </a:xfrm>
          <a:prstGeom prst="rect">
            <a:avLst/>
          </a:prstGeom>
          <a:noFill/>
          <a:ln w="9525">
            <a:noFill/>
            <a:miter lim="800000"/>
            <a:headEnd/>
            <a:tailEnd/>
          </a:ln>
        </p:spPr>
      </p:pic>
      <p:sp>
        <p:nvSpPr>
          <p:cNvPr id="10" name="Slide Number Placeholder 5"/>
          <p:cNvSpPr txBox="1">
            <a:spLocks/>
          </p:cNvSpPr>
          <p:nvPr/>
        </p:nvSpPr>
        <p:spPr bwMode="auto">
          <a:xfrm>
            <a:off x="9347200" y="6340484"/>
            <a:ext cx="2844800" cy="365125"/>
          </a:xfrm>
          <a:prstGeom prst="rect">
            <a:avLst/>
          </a:prstGeom>
          <a:noFill/>
          <a:ln>
            <a:miter lim="800000"/>
            <a:headEnd/>
            <a:tailEnd/>
          </a:ln>
        </p:spPr>
        <p:txBody>
          <a:bodyPr vert="horz" lIns="91440" tIns="45720" rIns="91440" bIns="45720" rtlCol="0" anchor="ctr"/>
          <a:lstStyle/>
          <a:p>
            <a:pPr algn="r" fontAlgn="base">
              <a:spcBef>
                <a:spcPct val="0"/>
              </a:spcBef>
              <a:spcAft>
                <a:spcPct val="0"/>
              </a:spcAft>
              <a:defRPr/>
            </a:pPr>
            <a:r>
              <a:rPr lang="en-CA" sz="1400">
                <a:solidFill>
                  <a:prstClr val="white"/>
                </a:solidFill>
                <a:ea typeface="ＭＳ Ｐゴシック"/>
                <a:cs typeface="ＭＳ Ｐゴシック"/>
              </a:rPr>
              <a:t>- </a:t>
            </a:r>
            <a:fld id="{959B4113-6FBF-4078-A67F-A4A723F99AB8}" type="slidenum">
              <a:rPr lang="en-CA" sz="1400" smtClean="0">
                <a:solidFill>
                  <a:prstClr val="white"/>
                </a:solidFill>
                <a:ea typeface="ＭＳ Ｐゴシック"/>
                <a:cs typeface="ＭＳ Ｐゴシック"/>
              </a:rPr>
              <a:pPr algn="r" fontAlgn="base">
                <a:spcBef>
                  <a:spcPct val="0"/>
                </a:spcBef>
                <a:spcAft>
                  <a:spcPct val="0"/>
                </a:spcAft>
                <a:defRPr/>
              </a:pPr>
              <a:t>‹#›</a:t>
            </a:fld>
            <a:r>
              <a:rPr lang="en-CA" sz="1400">
                <a:solidFill>
                  <a:prstClr val="white"/>
                </a:solidFill>
                <a:ea typeface="ＭＳ Ｐゴシック"/>
                <a:cs typeface="ＭＳ Ｐゴシック"/>
              </a:rPr>
              <a:t> -</a:t>
            </a:r>
          </a:p>
        </p:txBody>
      </p:sp>
      <p:sp>
        <p:nvSpPr>
          <p:cNvPr id="13" name="TextBox 12"/>
          <p:cNvSpPr txBox="1"/>
          <p:nvPr/>
        </p:nvSpPr>
        <p:spPr>
          <a:xfrm>
            <a:off x="3759200" y="6324601"/>
            <a:ext cx="4572000" cy="400110"/>
          </a:xfrm>
          <a:prstGeom prst="rect">
            <a:avLst/>
          </a:prstGeom>
          <a:noFill/>
        </p:spPr>
        <p:txBody>
          <a:bodyPr wrap="square" rtlCol="0">
            <a:spAutoFit/>
          </a:bodyPr>
          <a:lstStyle/>
          <a:p>
            <a:pPr algn="ctr"/>
            <a:r>
              <a:rPr lang="en-CA" sz="2000" i="1">
                <a:solidFill>
                  <a:prstClr val="white"/>
                </a:solidFill>
                <a:ea typeface="ＭＳ Ｐゴシック" pitchFamily="34" charset="-128"/>
                <a:cs typeface="Arial" pitchFamily="34" charset="0"/>
              </a:rPr>
              <a:t>Getting Toronto Moving</a:t>
            </a:r>
            <a:endParaRPr lang="en-CA" sz="2000" i="1">
              <a:solidFill>
                <a:prstClr val="white"/>
              </a:solidFill>
              <a:cs typeface="Arial" pitchFamily="34" charset="0"/>
            </a:endParaRPr>
          </a:p>
        </p:txBody>
      </p:sp>
      <p:sp>
        <p:nvSpPr>
          <p:cNvPr id="11" name="Slide Number Placeholder 5"/>
          <p:cNvSpPr>
            <a:spLocks noGrp="1"/>
          </p:cNvSpPr>
          <p:nvPr>
            <p:ph type="sldNum" sz="quarter" idx="12"/>
          </p:nvPr>
        </p:nvSpPr>
        <p:spPr>
          <a:xfrm>
            <a:off x="8610600" y="6356358"/>
            <a:ext cx="2743200" cy="365125"/>
          </a:xfrm>
        </p:spPr>
        <p:txBody>
          <a:bodyPr/>
          <a:lstStyle/>
          <a:p>
            <a:fld id="{4B6C3A69-7687-440E-AD28-F5E6C93300B9}" type="slidenum">
              <a:rPr lang="en-CA" smtClean="0"/>
              <a:t>‹#›</a:t>
            </a:fld>
            <a:endParaRPr lang="en-CA"/>
          </a:p>
        </p:txBody>
      </p:sp>
    </p:spTree>
    <p:extLst>
      <p:ext uri="{BB962C8B-B14F-4D97-AF65-F5344CB8AC3E}">
        <p14:creationId xmlns:p14="http://schemas.microsoft.com/office/powerpoint/2010/main" val="2676306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ntent with Subhead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793" y="2210870"/>
            <a:ext cx="5768009" cy="400736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2210870"/>
            <a:ext cx="5773739" cy="400736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C3A69-7687-440E-AD28-F5E6C93300B9}" type="slidenum">
              <a:rPr lang="en-CA" smtClean="0"/>
              <a:t>‹#›</a:t>
            </a:fld>
            <a:endParaRPr lang="en-CA"/>
          </a:p>
        </p:txBody>
      </p:sp>
      <p:sp>
        <p:nvSpPr>
          <p:cNvPr id="8" name="Text Placeholder 2"/>
          <p:cNvSpPr>
            <a:spLocks noGrp="1"/>
          </p:cNvSpPr>
          <p:nvPr>
            <p:ph type="body" idx="13"/>
          </p:nvPr>
        </p:nvSpPr>
        <p:spPr>
          <a:xfrm>
            <a:off x="251791" y="1628777"/>
            <a:ext cx="5770187" cy="582095"/>
          </a:xfrm>
        </p:spPr>
        <p:txBody>
          <a:bodyPr anchor="t"/>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9" name="Text Placeholder 4"/>
          <p:cNvSpPr>
            <a:spLocks noGrp="1"/>
          </p:cNvSpPr>
          <p:nvPr>
            <p:ph type="body" sz="quarter" idx="3"/>
          </p:nvPr>
        </p:nvSpPr>
        <p:spPr>
          <a:xfrm>
            <a:off x="6170612" y="1628777"/>
            <a:ext cx="5775325" cy="582095"/>
          </a:xfrm>
        </p:spPr>
        <p:txBody>
          <a:bodyPr anchor="t"/>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0" name="Title 1"/>
          <p:cNvSpPr>
            <a:spLocks noGrp="1"/>
          </p:cNvSpPr>
          <p:nvPr>
            <p:ph type="title"/>
          </p:nvPr>
        </p:nvSpPr>
        <p:spPr>
          <a:xfrm>
            <a:off x="251792" y="577993"/>
            <a:ext cx="11694147" cy="401930"/>
          </a:xfrm>
        </p:spPr>
        <p:txBody>
          <a:bodyPr/>
          <a:lstStyle>
            <a:lvl1pPr>
              <a:defRPr sz="3200"/>
            </a:lvl1pPr>
          </a:lstStyle>
          <a:p>
            <a:r>
              <a:rPr lang="en-US"/>
              <a:t>Click to edit Master title style</a:t>
            </a:r>
            <a:endParaRPr lang="en-CA"/>
          </a:p>
        </p:txBody>
      </p:sp>
      <p:sp>
        <p:nvSpPr>
          <p:cNvPr id="11" name="Text Placeholder 6"/>
          <p:cNvSpPr>
            <a:spLocks noGrp="1"/>
          </p:cNvSpPr>
          <p:nvPr>
            <p:ph type="body" sz="quarter" idx="14"/>
          </p:nvPr>
        </p:nvSpPr>
        <p:spPr>
          <a:xfrm>
            <a:off x="251792" y="979923"/>
            <a:ext cx="11694147" cy="540006"/>
          </a:xfrm>
        </p:spPr>
        <p:txBody>
          <a:bodyPr>
            <a:noAutofit/>
          </a:bodyPr>
          <a:lstStyle>
            <a:lvl1pPr marL="0" indent="0">
              <a:lnSpc>
                <a:spcPct val="90000"/>
              </a:lnSpc>
              <a:spcBef>
                <a:spcPts val="0"/>
              </a:spcBef>
              <a:buNone/>
              <a:defRPr sz="1800">
                <a:latin typeface="+mj-lt"/>
              </a:defRPr>
            </a:lvl1pPr>
          </a:lstStyle>
          <a:p>
            <a:pPr lvl="0"/>
            <a:r>
              <a:rPr lang="en-US"/>
              <a:t>Click to edit Master text styles</a:t>
            </a:r>
          </a:p>
        </p:txBody>
      </p:sp>
    </p:spTree>
    <p:extLst>
      <p:ext uri="{BB962C8B-B14F-4D97-AF65-F5344CB8AC3E}">
        <p14:creationId xmlns:p14="http://schemas.microsoft.com/office/powerpoint/2010/main" val="2844904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44A16-CCFE-E523-E3E6-EE36E161B969}"/>
              </a:ext>
            </a:extLst>
          </p:cNvPr>
          <p:cNvSpPr>
            <a:spLocks noGrp="1"/>
          </p:cNvSpPr>
          <p:nvPr>
            <p:ph type="title"/>
          </p:nvPr>
        </p:nvSpPr>
        <p:spPr>
          <a:xfrm>
            <a:off x="1295400" y="1295401"/>
            <a:ext cx="5257800" cy="12985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982E9C3-DE44-EE3A-E8FF-1FA1F41BD407}"/>
              </a:ext>
            </a:extLst>
          </p:cNvPr>
          <p:cNvSpPr>
            <a:spLocks noGrp="1"/>
          </p:cNvSpPr>
          <p:nvPr>
            <p:ph idx="1"/>
          </p:nvPr>
        </p:nvSpPr>
        <p:spPr>
          <a:xfrm>
            <a:off x="1295400" y="2730501"/>
            <a:ext cx="5257800" cy="309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11195-CEDC-6DD5-DDE3-1CE474AE79B7}"/>
              </a:ext>
            </a:extLst>
          </p:cNvPr>
          <p:cNvSpPr>
            <a:spLocks noGrp="1"/>
          </p:cNvSpPr>
          <p:nvPr>
            <p:ph type="dt" sz="half" idx="10"/>
          </p:nvPr>
        </p:nvSpPr>
        <p:spPr/>
        <p:txBody>
          <a:bodyPr/>
          <a:lstStyle/>
          <a:p>
            <a:fld id="{3BAA79C6-9BB5-604D-93DB-226CAE53B0AB}" type="datetimeFigureOut">
              <a:rPr lang="en-US" smtClean="0"/>
              <a:t>6/6/2025</a:t>
            </a:fld>
            <a:endParaRPr lang="en-US"/>
          </a:p>
        </p:txBody>
      </p:sp>
      <p:sp>
        <p:nvSpPr>
          <p:cNvPr id="5" name="Footer Placeholder 4">
            <a:extLst>
              <a:ext uri="{FF2B5EF4-FFF2-40B4-BE49-F238E27FC236}">
                <a16:creationId xmlns:a16="http://schemas.microsoft.com/office/drawing/2014/main" id="{2DF8B8F1-6643-ACF4-6E8A-DD64B6126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8D37A-5568-E835-2EA9-FDEDA114D85C}"/>
              </a:ext>
            </a:extLst>
          </p:cNvPr>
          <p:cNvSpPr>
            <a:spLocks noGrp="1"/>
          </p:cNvSpPr>
          <p:nvPr>
            <p:ph type="sldNum" sz="quarter" idx="12"/>
          </p:nvPr>
        </p:nvSpPr>
        <p:spPr/>
        <p:txBody>
          <a:bodyPr/>
          <a:lstStyle/>
          <a:p>
            <a:fld id="{BACAD700-9C4E-E347-8D73-D2DE38161AC0}" type="slidenum">
              <a:rPr lang="en-US" smtClean="0"/>
              <a:pPr/>
              <a:t>‹#›</a:t>
            </a:fld>
            <a:endParaRPr lang="en-US"/>
          </a:p>
        </p:txBody>
      </p:sp>
      <p:sp>
        <p:nvSpPr>
          <p:cNvPr id="17" name="Picture Placeholder 16">
            <a:extLst>
              <a:ext uri="{FF2B5EF4-FFF2-40B4-BE49-F238E27FC236}">
                <a16:creationId xmlns:a16="http://schemas.microsoft.com/office/drawing/2014/main" id="{4BE7065F-D8F0-47C7-C2AB-D66DC6F46D6C}"/>
              </a:ext>
            </a:extLst>
          </p:cNvPr>
          <p:cNvSpPr>
            <a:spLocks noGrp="1"/>
          </p:cNvSpPr>
          <p:nvPr>
            <p:ph type="pic" sz="quarter" idx="14"/>
          </p:nvPr>
        </p:nvSpPr>
        <p:spPr>
          <a:xfrm>
            <a:off x="6731001" y="1295401"/>
            <a:ext cx="4622800" cy="4214812"/>
          </a:xfrm>
        </p:spPr>
        <p:txBody>
          <a:bodyPr/>
          <a:lstStyle/>
          <a:p>
            <a:endParaRPr lang="en-US"/>
          </a:p>
        </p:txBody>
      </p:sp>
      <p:sp>
        <p:nvSpPr>
          <p:cNvPr id="8" name="Text Placeholder 12">
            <a:extLst>
              <a:ext uri="{FF2B5EF4-FFF2-40B4-BE49-F238E27FC236}">
                <a16:creationId xmlns:a16="http://schemas.microsoft.com/office/drawing/2014/main" id="{5035159E-3084-3A66-64B0-319D15F4B117}"/>
              </a:ext>
            </a:extLst>
          </p:cNvPr>
          <p:cNvSpPr>
            <a:spLocks noGrp="1"/>
          </p:cNvSpPr>
          <p:nvPr>
            <p:ph type="body" sz="quarter" idx="13" hasCustomPrompt="1"/>
          </p:nvPr>
        </p:nvSpPr>
        <p:spPr>
          <a:xfrm>
            <a:off x="7943850" y="136525"/>
            <a:ext cx="2957513" cy="477838"/>
          </a:xfrm>
        </p:spPr>
        <p:txBody>
          <a:bodyPr anchor="ctr" anchorCtr="0">
            <a:normAutofit/>
          </a:bodyPr>
          <a:lstStyle>
            <a:lvl1pPr marL="0" indent="0" algn="ctr">
              <a:buNone/>
              <a:defRPr sz="1800" b="1" i="0">
                <a:solidFill>
                  <a:schemeClr val="tx1"/>
                </a:solidFill>
                <a:latin typeface="Garamond" panose="02020404030301010803" pitchFamily="18" charset="0"/>
              </a:defRPr>
            </a:lvl1pPr>
          </a:lstStyle>
          <a:p>
            <a:pPr lvl="0"/>
            <a:r>
              <a:rPr lang="en-US"/>
              <a:t>Header</a:t>
            </a:r>
          </a:p>
        </p:txBody>
      </p:sp>
    </p:spTree>
    <p:extLst>
      <p:ext uri="{BB962C8B-B14F-4D97-AF65-F5344CB8AC3E}">
        <p14:creationId xmlns:p14="http://schemas.microsoft.com/office/powerpoint/2010/main" val="2178050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ormAutofit/>
          </a:bodyPr>
          <a:lstStyle>
            <a:lvl1pPr algn="ctr">
              <a:defRPr sz="4400">
                <a:solidFill>
                  <a:schemeClr val="tx2"/>
                </a:solidFill>
              </a:defRPr>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nchor="ctr"/>
          <a:lstStyle>
            <a:lvl1pPr marL="0" indent="0" algn="ctr">
              <a:buNone/>
              <a:defRPr sz="2400">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Tree>
    <p:extLst>
      <p:ext uri="{BB962C8B-B14F-4D97-AF65-F5344CB8AC3E}">
        <p14:creationId xmlns:p14="http://schemas.microsoft.com/office/powerpoint/2010/main" val="2436844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Tree>
    <p:extLst>
      <p:ext uri="{BB962C8B-B14F-4D97-AF65-F5344CB8AC3E}">
        <p14:creationId xmlns:p14="http://schemas.microsoft.com/office/powerpoint/2010/main" val="271269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solidFill>
                  <a:schemeClr val="tx2"/>
                </a:solidFill>
              </a:defRPr>
            </a:lvl1pPr>
          </a:lstStyle>
          <a:p>
            <a:r>
              <a:rPr lang="en-US"/>
              <a:t>Click to edit Master title style</a:t>
            </a:r>
            <a:endParaRPr lang="en-CA"/>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Tree>
    <p:extLst>
      <p:ext uri="{BB962C8B-B14F-4D97-AF65-F5344CB8AC3E}">
        <p14:creationId xmlns:p14="http://schemas.microsoft.com/office/powerpoint/2010/main" val="872376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
        <p:nvSpPr>
          <p:cNvPr id="3" name="Content Placeholder 2"/>
          <p:cNvSpPr>
            <a:spLocks noGrp="1"/>
          </p:cNvSpPr>
          <p:nvPr>
            <p:ph sz="half" idx="1"/>
          </p:nvPr>
        </p:nvSpPr>
        <p:spPr>
          <a:xfrm>
            <a:off x="838200" y="1653989"/>
            <a:ext cx="5181600" cy="452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653989"/>
            <a:ext cx="5181600" cy="452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Tree>
    <p:extLst>
      <p:ext uri="{BB962C8B-B14F-4D97-AF65-F5344CB8AC3E}">
        <p14:creationId xmlns:p14="http://schemas.microsoft.com/office/powerpoint/2010/main" val="314969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5118"/>
            <a:ext cx="10515600" cy="1085574"/>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CA"/>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Tree>
    <p:extLst>
      <p:ext uri="{BB962C8B-B14F-4D97-AF65-F5344CB8AC3E}">
        <p14:creationId xmlns:p14="http://schemas.microsoft.com/office/powerpoint/2010/main" val="15836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C3A69-7687-440E-AD28-F5E6C93300B9}" type="slidenum">
              <a:rPr lang="en-CA" smtClean="0"/>
              <a:t>‹#›</a:t>
            </a:fld>
            <a:endParaRPr lang="en-CA"/>
          </a:p>
        </p:txBody>
      </p:sp>
    </p:spTree>
    <p:extLst>
      <p:ext uri="{BB962C8B-B14F-4D97-AF65-F5344CB8AC3E}">
        <p14:creationId xmlns:p14="http://schemas.microsoft.com/office/powerpoint/2010/main" val="215294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CA"/>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Tree>
    <p:extLst>
      <p:ext uri="{BB962C8B-B14F-4D97-AF65-F5344CB8AC3E}">
        <p14:creationId xmlns:p14="http://schemas.microsoft.com/office/powerpoint/2010/main" val="3722524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lang="en-CA"/>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Tree>
    <p:extLst>
      <p:ext uri="{BB962C8B-B14F-4D97-AF65-F5344CB8AC3E}">
        <p14:creationId xmlns:p14="http://schemas.microsoft.com/office/powerpoint/2010/main" val="3455801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64776"/>
            <a:ext cx="3932237" cy="1492624"/>
          </a:xfrm>
        </p:spPr>
        <p:txBody>
          <a:bodyPr anchor="b"/>
          <a:lstStyle>
            <a:lvl1pPr>
              <a:defRPr sz="3200">
                <a:solidFill>
                  <a:schemeClr val="tx2"/>
                </a:solidFill>
              </a:defRPr>
            </a:lvl1pPr>
          </a:lstStyle>
          <a:p>
            <a:r>
              <a:rPr lang="en-US"/>
              <a:t>Click to edit Master title style</a:t>
            </a:r>
            <a:endParaRPr lang="en-CA"/>
          </a:p>
        </p:txBody>
      </p:sp>
      <p:sp>
        <p:nvSpPr>
          <p:cNvPr id="3" name="Content Placeholder 2"/>
          <p:cNvSpPr>
            <a:spLocks noGrp="1"/>
          </p:cNvSpPr>
          <p:nvPr>
            <p:ph idx="1"/>
          </p:nvPr>
        </p:nvSpPr>
        <p:spPr>
          <a:xfrm>
            <a:off x="5183188" y="987431"/>
            <a:ext cx="6172200" cy="4873625"/>
          </a:xfrm>
        </p:spPr>
        <p:txBody>
          <a:bodyPr>
            <a:normAutofit/>
          </a:bodyPr>
          <a:lstStyle>
            <a:lvl1pPr>
              <a:defRPr sz="18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Tree>
    <p:extLst>
      <p:ext uri="{BB962C8B-B14F-4D97-AF65-F5344CB8AC3E}">
        <p14:creationId xmlns:p14="http://schemas.microsoft.com/office/powerpoint/2010/main" val="2667349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64776"/>
            <a:ext cx="3932237" cy="1492624"/>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Tree>
    <p:extLst>
      <p:ext uri="{BB962C8B-B14F-4D97-AF65-F5344CB8AC3E}">
        <p14:creationId xmlns:p14="http://schemas.microsoft.com/office/powerpoint/2010/main" val="1943224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Tree>
    <p:extLst>
      <p:ext uri="{BB962C8B-B14F-4D97-AF65-F5344CB8AC3E}">
        <p14:creationId xmlns:p14="http://schemas.microsoft.com/office/powerpoint/2010/main" val="3872794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618565"/>
            <a:ext cx="2628900" cy="5558398"/>
          </a:xfrm>
        </p:spPr>
        <p:txBody>
          <a:bodyPr vert="eaVert"/>
          <a:lstStyle>
            <a:lvl1pPr>
              <a:defRPr>
                <a:solidFill>
                  <a:schemeClr val="tx2"/>
                </a:solidFill>
              </a:defRPr>
            </a:lvl1pPr>
          </a:lstStyle>
          <a:p>
            <a:r>
              <a:rPr lang="en-US"/>
              <a:t>Click to edit Master title style</a:t>
            </a:r>
            <a:endParaRPr lang="en-CA"/>
          </a:p>
        </p:txBody>
      </p:sp>
      <p:sp>
        <p:nvSpPr>
          <p:cNvPr id="3" name="Vertical Text Placeholder 2"/>
          <p:cNvSpPr>
            <a:spLocks noGrp="1"/>
          </p:cNvSpPr>
          <p:nvPr>
            <p:ph type="body" orient="vert" idx="1"/>
          </p:nvPr>
        </p:nvSpPr>
        <p:spPr>
          <a:xfrm>
            <a:off x="838203" y="618565"/>
            <a:ext cx="7734300" cy="5558398"/>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Tree>
    <p:extLst>
      <p:ext uri="{BB962C8B-B14F-4D97-AF65-F5344CB8AC3E}">
        <p14:creationId xmlns:p14="http://schemas.microsoft.com/office/powerpoint/2010/main" val="560680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21217" y="6267510"/>
            <a:ext cx="3556000" cy="457200"/>
          </a:xfrm>
        </p:spPr>
        <p:txBody>
          <a:bodyPr/>
          <a:lstStyle>
            <a:lvl1pPr>
              <a:defRPr>
                <a:solidFill>
                  <a:schemeClr val="tx2"/>
                </a:solidFill>
              </a:defRPr>
            </a:lvl1pPr>
          </a:lstStyle>
          <a:p>
            <a:pPr>
              <a:defRPr/>
            </a:pPr>
            <a:endParaRPr lang="en-CA"/>
          </a:p>
        </p:txBody>
      </p:sp>
      <p:pic>
        <p:nvPicPr>
          <p:cNvPr id="8" name="Picture 6" descr="TO logo W.png"/>
          <p:cNvPicPr>
            <a:picLocks noChangeAspect="1"/>
          </p:cNvPicPr>
          <p:nvPr/>
        </p:nvPicPr>
        <p:blipFill>
          <a:blip r:embed="rId2" cstate="print"/>
          <a:srcRect/>
          <a:stretch>
            <a:fillRect/>
          </a:stretch>
        </p:blipFill>
        <p:spPr bwMode="auto">
          <a:xfrm>
            <a:off x="406404" y="4504658"/>
            <a:ext cx="1792817" cy="409575"/>
          </a:xfrm>
          <a:prstGeom prst="rect">
            <a:avLst/>
          </a:prstGeom>
          <a:noFill/>
          <a:ln w="9525">
            <a:noFill/>
            <a:miter lim="800000"/>
            <a:headEnd/>
            <a:tailEnd/>
          </a:ln>
        </p:spPr>
      </p:pic>
      <p:sp>
        <p:nvSpPr>
          <p:cNvPr id="10" name="Slide Number Placeholder 5"/>
          <p:cNvSpPr txBox="1">
            <a:spLocks/>
          </p:cNvSpPr>
          <p:nvPr/>
        </p:nvSpPr>
        <p:spPr bwMode="auto">
          <a:xfrm>
            <a:off x="9347200" y="6340482"/>
            <a:ext cx="2844800" cy="365125"/>
          </a:xfrm>
          <a:prstGeom prst="rect">
            <a:avLst/>
          </a:prstGeom>
          <a:noFill/>
          <a:ln>
            <a:miter lim="800000"/>
            <a:headEnd/>
            <a:tailEnd/>
          </a:ln>
        </p:spPr>
        <p:txBody>
          <a:bodyPr vert="horz" lIns="91440" tIns="45720" rIns="91440" bIns="45720" rtlCol="0" anchor="ctr"/>
          <a:lstStyle/>
          <a:p>
            <a:pPr algn="r" fontAlgn="base">
              <a:spcBef>
                <a:spcPct val="0"/>
              </a:spcBef>
              <a:spcAft>
                <a:spcPct val="0"/>
              </a:spcAft>
              <a:defRPr/>
            </a:pPr>
            <a:r>
              <a:rPr lang="en-CA" sz="1400">
                <a:solidFill>
                  <a:prstClr val="white"/>
                </a:solidFill>
                <a:ea typeface="ＭＳ Ｐゴシック"/>
                <a:cs typeface="ＭＳ Ｐゴシック"/>
              </a:rPr>
              <a:t>- </a:t>
            </a:r>
            <a:fld id="{959B4113-6FBF-4078-A67F-A4A723F99AB8}" type="slidenum">
              <a:rPr lang="en-CA" sz="1400" smtClean="0">
                <a:solidFill>
                  <a:prstClr val="white"/>
                </a:solidFill>
                <a:ea typeface="ＭＳ Ｐゴシック"/>
                <a:cs typeface="ＭＳ Ｐゴシック"/>
              </a:rPr>
              <a:pPr algn="r" fontAlgn="base">
                <a:spcBef>
                  <a:spcPct val="0"/>
                </a:spcBef>
                <a:spcAft>
                  <a:spcPct val="0"/>
                </a:spcAft>
                <a:defRPr/>
              </a:pPr>
              <a:t>‹#›</a:t>
            </a:fld>
            <a:r>
              <a:rPr lang="en-CA" sz="1400">
                <a:solidFill>
                  <a:prstClr val="white"/>
                </a:solidFill>
                <a:ea typeface="ＭＳ Ｐゴシック"/>
                <a:cs typeface="ＭＳ Ｐゴシック"/>
              </a:rPr>
              <a:t> -</a:t>
            </a:r>
          </a:p>
        </p:txBody>
      </p:sp>
      <p:sp>
        <p:nvSpPr>
          <p:cNvPr id="13" name="TextBox 12"/>
          <p:cNvSpPr txBox="1"/>
          <p:nvPr/>
        </p:nvSpPr>
        <p:spPr>
          <a:xfrm>
            <a:off x="3759200" y="6324601"/>
            <a:ext cx="4572000" cy="400110"/>
          </a:xfrm>
          <a:prstGeom prst="rect">
            <a:avLst/>
          </a:prstGeom>
          <a:noFill/>
        </p:spPr>
        <p:txBody>
          <a:bodyPr wrap="square" rtlCol="0">
            <a:spAutoFit/>
          </a:bodyPr>
          <a:lstStyle/>
          <a:p>
            <a:pPr algn="ctr"/>
            <a:r>
              <a:rPr lang="en-CA" sz="2000" i="1">
                <a:solidFill>
                  <a:prstClr val="white"/>
                </a:solidFill>
                <a:ea typeface="ＭＳ Ｐゴシック" pitchFamily="34" charset="-128"/>
                <a:cs typeface="Arial" pitchFamily="34" charset="0"/>
              </a:rPr>
              <a:t>Getting Toronto Moving</a:t>
            </a:r>
            <a:endParaRPr lang="en-CA" sz="2000" i="1">
              <a:solidFill>
                <a:prstClr val="white"/>
              </a:solidFill>
              <a:cs typeface="Arial" pitchFamily="34" charset="0"/>
            </a:endParaRPr>
          </a:p>
        </p:txBody>
      </p:sp>
      <p:sp>
        <p:nvSpPr>
          <p:cNvPr id="11" name="Slide Number Placeholder 5"/>
          <p:cNvSpPr>
            <a:spLocks noGrp="1"/>
          </p:cNvSpPr>
          <p:nvPr>
            <p:ph type="sldNum" sz="quarter" idx="12"/>
          </p:nvPr>
        </p:nvSpPr>
        <p:spPr>
          <a:xfrm>
            <a:off x="8610600" y="6356356"/>
            <a:ext cx="2743200" cy="365125"/>
          </a:xfrm>
        </p:spPr>
        <p:txBody>
          <a:bodyPr/>
          <a:lstStyle>
            <a:lvl1pPr>
              <a:defRPr>
                <a:solidFill>
                  <a:schemeClr val="tx2"/>
                </a:solidFill>
              </a:defRPr>
            </a:lvl1pPr>
          </a:lstStyle>
          <a:p>
            <a:fld id="{4B6C3A69-7687-440E-AD28-F5E6C93300B9}" type="slidenum">
              <a:rPr lang="en-CA" smtClean="0"/>
              <a:pPr/>
              <a:t>‹#›</a:t>
            </a:fld>
            <a:endParaRPr lang="en-CA"/>
          </a:p>
        </p:txBody>
      </p:sp>
    </p:spTree>
    <p:extLst>
      <p:ext uri="{BB962C8B-B14F-4D97-AF65-F5344CB8AC3E}">
        <p14:creationId xmlns:p14="http://schemas.microsoft.com/office/powerpoint/2010/main" val="2974428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with Subhead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791" y="2210870"/>
            <a:ext cx="5768009" cy="400736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2210870"/>
            <a:ext cx="5773738" cy="4007368"/>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
        <p:nvSpPr>
          <p:cNvPr id="8" name="Text Placeholder 2"/>
          <p:cNvSpPr>
            <a:spLocks noGrp="1"/>
          </p:cNvSpPr>
          <p:nvPr>
            <p:ph type="body" idx="13"/>
          </p:nvPr>
        </p:nvSpPr>
        <p:spPr>
          <a:xfrm>
            <a:off x="251791" y="1628775"/>
            <a:ext cx="5770186" cy="582095"/>
          </a:xfrm>
        </p:spPr>
        <p:txBody>
          <a:bodyPr anchor="t"/>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9" name="Text Placeholder 4"/>
          <p:cNvSpPr>
            <a:spLocks noGrp="1"/>
          </p:cNvSpPr>
          <p:nvPr>
            <p:ph type="body" sz="quarter" idx="3"/>
          </p:nvPr>
        </p:nvSpPr>
        <p:spPr>
          <a:xfrm>
            <a:off x="6170612" y="1628775"/>
            <a:ext cx="5775325" cy="582095"/>
          </a:xfrm>
        </p:spPr>
        <p:txBody>
          <a:bodyPr anchor="t"/>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0" name="Title 1"/>
          <p:cNvSpPr>
            <a:spLocks noGrp="1"/>
          </p:cNvSpPr>
          <p:nvPr>
            <p:ph type="title"/>
          </p:nvPr>
        </p:nvSpPr>
        <p:spPr>
          <a:xfrm>
            <a:off x="251791" y="577993"/>
            <a:ext cx="11694147" cy="401930"/>
          </a:xfrm>
        </p:spPr>
        <p:txBody>
          <a:bodyPr/>
          <a:lstStyle>
            <a:lvl1pPr>
              <a:defRPr sz="3200"/>
            </a:lvl1pPr>
          </a:lstStyle>
          <a:p>
            <a:r>
              <a:rPr lang="en-US"/>
              <a:t>Click to edit Master title style</a:t>
            </a:r>
            <a:endParaRPr lang="en-CA"/>
          </a:p>
        </p:txBody>
      </p:sp>
      <p:sp>
        <p:nvSpPr>
          <p:cNvPr id="11" name="Text Placeholder 6"/>
          <p:cNvSpPr>
            <a:spLocks noGrp="1"/>
          </p:cNvSpPr>
          <p:nvPr>
            <p:ph type="body" sz="quarter" idx="14"/>
          </p:nvPr>
        </p:nvSpPr>
        <p:spPr>
          <a:xfrm>
            <a:off x="251792" y="979923"/>
            <a:ext cx="11694146" cy="540006"/>
          </a:xfrm>
        </p:spPr>
        <p:txBody>
          <a:bodyPr>
            <a:noAutofit/>
          </a:bodyPr>
          <a:lstStyle>
            <a:lvl1pPr marL="0" indent="0">
              <a:lnSpc>
                <a:spcPct val="90000"/>
              </a:lnSpc>
              <a:spcBef>
                <a:spcPts val="0"/>
              </a:spcBef>
              <a:buNone/>
              <a:defRPr sz="1800">
                <a:latin typeface="+mj-lt"/>
              </a:defRPr>
            </a:lvl1pPr>
          </a:lstStyle>
          <a:p>
            <a:pPr lvl="0"/>
            <a:r>
              <a:rPr lang="en-US"/>
              <a:t>Click to edit Master text styles</a:t>
            </a:r>
          </a:p>
        </p:txBody>
      </p:sp>
    </p:spTree>
    <p:extLst>
      <p:ext uri="{BB962C8B-B14F-4D97-AF65-F5344CB8AC3E}">
        <p14:creationId xmlns:p14="http://schemas.microsoft.com/office/powerpoint/2010/main" val="1974140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tandar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791" y="577993"/>
            <a:ext cx="11694147" cy="401930"/>
          </a:xfrm>
        </p:spPr>
        <p:txBody>
          <a:bodyPr/>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251791" y="1628775"/>
            <a:ext cx="11694147" cy="4589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
        <p:nvSpPr>
          <p:cNvPr id="8" name="Text Placeholder 6"/>
          <p:cNvSpPr>
            <a:spLocks noGrp="1"/>
          </p:cNvSpPr>
          <p:nvPr>
            <p:ph type="body" sz="quarter" idx="13"/>
          </p:nvPr>
        </p:nvSpPr>
        <p:spPr>
          <a:xfrm>
            <a:off x="251792" y="979923"/>
            <a:ext cx="11694146" cy="540006"/>
          </a:xfrm>
        </p:spPr>
        <p:txBody>
          <a:bodyPr>
            <a:noAutofit/>
          </a:bodyPr>
          <a:lstStyle>
            <a:lvl1pPr marL="0" indent="0">
              <a:lnSpc>
                <a:spcPct val="90000"/>
              </a:lnSpc>
              <a:spcBef>
                <a:spcPts val="0"/>
              </a:spcBef>
              <a:buNone/>
              <a:defRPr sz="1800">
                <a:latin typeface="+mj-lt"/>
              </a:defRPr>
            </a:lvl1pPr>
          </a:lstStyle>
          <a:p>
            <a:pPr lvl="0"/>
            <a:r>
              <a:rPr lang="en-US"/>
              <a:t>Click to edit Master text styles</a:t>
            </a:r>
          </a:p>
        </p:txBody>
      </p:sp>
    </p:spTree>
    <p:extLst>
      <p:ext uri="{BB962C8B-B14F-4D97-AF65-F5344CB8AC3E}">
        <p14:creationId xmlns:p14="http://schemas.microsoft.com/office/powerpoint/2010/main" val="1037786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F54D-9E36-DDD5-14DF-5D90E63949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E3573EC-DCC4-5235-94BE-4A5C7993C8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5C265AD-A1D1-E170-797E-40EC7491EC3A}"/>
              </a:ext>
            </a:extLst>
          </p:cNvPr>
          <p:cNvSpPr>
            <a:spLocks noGrp="1"/>
          </p:cNvSpPr>
          <p:nvPr>
            <p:ph type="dt" sz="half" idx="10"/>
          </p:nvPr>
        </p:nvSpPr>
        <p:spPr/>
        <p:txBody>
          <a:bodyPr/>
          <a:lstStyle/>
          <a:p>
            <a:fld id="{A94CA96F-AED0-4F13-B253-805F80BD21F2}" type="datetimeFigureOut">
              <a:rPr lang="en-CA" smtClean="0"/>
              <a:t>2025-06-06</a:t>
            </a:fld>
            <a:endParaRPr lang="en-CA"/>
          </a:p>
        </p:txBody>
      </p:sp>
      <p:sp>
        <p:nvSpPr>
          <p:cNvPr id="5" name="Footer Placeholder 4">
            <a:extLst>
              <a:ext uri="{FF2B5EF4-FFF2-40B4-BE49-F238E27FC236}">
                <a16:creationId xmlns:a16="http://schemas.microsoft.com/office/drawing/2014/main" id="{7D115803-B248-9F09-B88E-BEB7ABA4FC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88AA90B-B897-A43B-F21F-835C94B7C3BD}"/>
              </a:ext>
            </a:extLst>
          </p:cNvPr>
          <p:cNvSpPr>
            <a:spLocks noGrp="1"/>
          </p:cNvSpPr>
          <p:nvPr>
            <p:ph type="sldNum" sz="quarter" idx="12"/>
          </p:nvPr>
        </p:nvSpPr>
        <p:spPr/>
        <p:txBody>
          <a:bodyPr/>
          <a:lstStyle/>
          <a:p>
            <a:fld id="{5893F463-AA9D-4363-86FC-9E71129E7298}" type="slidenum">
              <a:rPr lang="en-CA" smtClean="0"/>
              <a:t>‹#›</a:t>
            </a:fld>
            <a:endParaRPr lang="en-CA"/>
          </a:p>
        </p:txBody>
      </p:sp>
    </p:spTree>
    <p:extLst>
      <p:ext uri="{BB962C8B-B14F-4D97-AF65-F5344CB8AC3E}">
        <p14:creationId xmlns:p14="http://schemas.microsoft.com/office/powerpoint/2010/main" val="370173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B6C3A69-7687-440E-AD28-F5E6C93300B9}" type="slidenum">
              <a:rPr lang="en-CA" smtClean="0"/>
              <a:t>‹#›</a:t>
            </a:fld>
            <a:endParaRPr lang="en-CA"/>
          </a:p>
        </p:txBody>
      </p:sp>
    </p:spTree>
    <p:extLst>
      <p:ext uri="{BB962C8B-B14F-4D97-AF65-F5344CB8AC3E}">
        <p14:creationId xmlns:p14="http://schemas.microsoft.com/office/powerpoint/2010/main" val="3596275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5577D-BCDD-2FF5-650A-57C1800102B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7CC665C-A795-9816-21CB-E6BB8B5E15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5FBD8A8-024B-C7DD-E9BD-482F10471FA7}"/>
              </a:ext>
            </a:extLst>
          </p:cNvPr>
          <p:cNvSpPr>
            <a:spLocks noGrp="1"/>
          </p:cNvSpPr>
          <p:nvPr>
            <p:ph type="dt" sz="half" idx="10"/>
          </p:nvPr>
        </p:nvSpPr>
        <p:spPr/>
        <p:txBody>
          <a:bodyPr/>
          <a:lstStyle/>
          <a:p>
            <a:fld id="{A94CA96F-AED0-4F13-B253-805F80BD21F2}" type="datetimeFigureOut">
              <a:rPr lang="en-CA" smtClean="0"/>
              <a:t>2025-06-06</a:t>
            </a:fld>
            <a:endParaRPr lang="en-CA"/>
          </a:p>
        </p:txBody>
      </p:sp>
      <p:sp>
        <p:nvSpPr>
          <p:cNvPr id="5" name="Footer Placeholder 4">
            <a:extLst>
              <a:ext uri="{FF2B5EF4-FFF2-40B4-BE49-F238E27FC236}">
                <a16:creationId xmlns:a16="http://schemas.microsoft.com/office/drawing/2014/main" id="{C5918B29-1BB2-A188-B878-43FAD72F7DD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DAA3273-4733-6E77-F016-7100FC2E3586}"/>
              </a:ext>
            </a:extLst>
          </p:cNvPr>
          <p:cNvSpPr>
            <a:spLocks noGrp="1"/>
          </p:cNvSpPr>
          <p:nvPr>
            <p:ph type="sldNum" sz="quarter" idx="12"/>
          </p:nvPr>
        </p:nvSpPr>
        <p:spPr/>
        <p:txBody>
          <a:bodyPr/>
          <a:lstStyle/>
          <a:p>
            <a:fld id="{5893F463-AA9D-4363-86FC-9E71129E7298}" type="slidenum">
              <a:rPr lang="en-CA" smtClean="0"/>
              <a:t>‹#›</a:t>
            </a:fld>
            <a:endParaRPr lang="en-CA"/>
          </a:p>
        </p:txBody>
      </p:sp>
    </p:spTree>
    <p:extLst>
      <p:ext uri="{BB962C8B-B14F-4D97-AF65-F5344CB8AC3E}">
        <p14:creationId xmlns:p14="http://schemas.microsoft.com/office/powerpoint/2010/main" val="374694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8380-9454-8025-CA8B-188A628977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B100BB8-38B1-AC32-9C8A-D0751E5EB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F96F19-C620-E377-A169-567A6465A522}"/>
              </a:ext>
            </a:extLst>
          </p:cNvPr>
          <p:cNvSpPr>
            <a:spLocks noGrp="1"/>
          </p:cNvSpPr>
          <p:nvPr>
            <p:ph type="dt" sz="half" idx="10"/>
          </p:nvPr>
        </p:nvSpPr>
        <p:spPr/>
        <p:txBody>
          <a:bodyPr/>
          <a:lstStyle/>
          <a:p>
            <a:fld id="{A94CA96F-AED0-4F13-B253-805F80BD21F2}" type="datetimeFigureOut">
              <a:rPr lang="en-CA" smtClean="0"/>
              <a:t>2025-06-06</a:t>
            </a:fld>
            <a:endParaRPr lang="en-CA"/>
          </a:p>
        </p:txBody>
      </p:sp>
      <p:sp>
        <p:nvSpPr>
          <p:cNvPr id="5" name="Footer Placeholder 4">
            <a:extLst>
              <a:ext uri="{FF2B5EF4-FFF2-40B4-BE49-F238E27FC236}">
                <a16:creationId xmlns:a16="http://schemas.microsoft.com/office/drawing/2014/main" id="{60909963-14D7-335D-FE4C-25F94910D8F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19946AB-F1B0-B4DD-B55B-232B43578EAB}"/>
              </a:ext>
            </a:extLst>
          </p:cNvPr>
          <p:cNvSpPr>
            <a:spLocks noGrp="1"/>
          </p:cNvSpPr>
          <p:nvPr>
            <p:ph type="sldNum" sz="quarter" idx="12"/>
          </p:nvPr>
        </p:nvSpPr>
        <p:spPr/>
        <p:txBody>
          <a:bodyPr/>
          <a:lstStyle/>
          <a:p>
            <a:fld id="{5893F463-AA9D-4363-86FC-9E71129E7298}" type="slidenum">
              <a:rPr lang="en-CA" smtClean="0"/>
              <a:t>‹#›</a:t>
            </a:fld>
            <a:endParaRPr lang="en-CA"/>
          </a:p>
        </p:txBody>
      </p:sp>
    </p:spTree>
    <p:extLst>
      <p:ext uri="{BB962C8B-B14F-4D97-AF65-F5344CB8AC3E}">
        <p14:creationId xmlns:p14="http://schemas.microsoft.com/office/powerpoint/2010/main" val="2163299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EE0D-3173-EEA5-6C1F-CB773B300FB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64AB92A-7CFE-A5FC-8DE7-53C642A98E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29D4E70-4041-4F3D-C22D-67033CD5DE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EFB7097-A516-0A34-E48B-513E86871159}"/>
              </a:ext>
            </a:extLst>
          </p:cNvPr>
          <p:cNvSpPr>
            <a:spLocks noGrp="1"/>
          </p:cNvSpPr>
          <p:nvPr>
            <p:ph type="dt" sz="half" idx="10"/>
          </p:nvPr>
        </p:nvSpPr>
        <p:spPr/>
        <p:txBody>
          <a:bodyPr/>
          <a:lstStyle/>
          <a:p>
            <a:fld id="{A94CA96F-AED0-4F13-B253-805F80BD21F2}" type="datetimeFigureOut">
              <a:rPr lang="en-CA" smtClean="0"/>
              <a:t>2025-06-06</a:t>
            </a:fld>
            <a:endParaRPr lang="en-CA"/>
          </a:p>
        </p:txBody>
      </p:sp>
      <p:sp>
        <p:nvSpPr>
          <p:cNvPr id="6" name="Footer Placeholder 5">
            <a:extLst>
              <a:ext uri="{FF2B5EF4-FFF2-40B4-BE49-F238E27FC236}">
                <a16:creationId xmlns:a16="http://schemas.microsoft.com/office/drawing/2014/main" id="{2A0BFB5A-6731-7285-E969-EB2DCE10847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680BAD3-083A-28D2-A8CB-998DE7AA7533}"/>
              </a:ext>
            </a:extLst>
          </p:cNvPr>
          <p:cNvSpPr>
            <a:spLocks noGrp="1"/>
          </p:cNvSpPr>
          <p:nvPr>
            <p:ph type="sldNum" sz="quarter" idx="12"/>
          </p:nvPr>
        </p:nvSpPr>
        <p:spPr/>
        <p:txBody>
          <a:bodyPr/>
          <a:lstStyle/>
          <a:p>
            <a:fld id="{5893F463-AA9D-4363-86FC-9E71129E7298}" type="slidenum">
              <a:rPr lang="en-CA" smtClean="0"/>
              <a:t>‹#›</a:t>
            </a:fld>
            <a:endParaRPr lang="en-CA"/>
          </a:p>
        </p:txBody>
      </p:sp>
    </p:spTree>
    <p:extLst>
      <p:ext uri="{BB962C8B-B14F-4D97-AF65-F5344CB8AC3E}">
        <p14:creationId xmlns:p14="http://schemas.microsoft.com/office/powerpoint/2010/main" val="3856436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A812-ABEE-4C15-A517-F5C7CDFF703E}"/>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B3615C5-543D-92A4-2715-D207406F3C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213F58-CF66-BCC7-43C5-E320C37D26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775EB33-01FE-43C9-76A8-F9ABDB3A55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54C04B-28E9-F2C3-5360-01623FB56E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0BA252F-BE04-53DA-2EA7-011406C36079}"/>
              </a:ext>
            </a:extLst>
          </p:cNvPr>
          <p:cNvSpPr>
            <a:spLocks noGrp="1"/>
          </p:cNvSpPr>
          <p:nvPr>
            <p:ph type="dt" sz="half" idx="10"/>
          </p:nvPr>
        </p:nvSpPr>
        <p:spPr/>
        <p:txBody>
          <a:bodyPr/>
          <a:lstStyle/>
          <a:p>
            <a:fld id="{A94CA96F-AED0-4F13-B253-805F80BD21F2}" type="datetimeFigureOut">
              <a:rPr lang="en-CA" smtClean="0"/>
              <a:t>2025-06-06</a:t>
            </a:fld>
            <a:endParaRPr lang="en-CA"/>
          </a:p>
        </p:txBody>
      </p:sp>
      <p:sp>
        <p:nvSpPr>
          <p:cNvPr id="8" name="Footer Placeholder 7">
            <a:extLst>
              <a:ext uri="{FF2B5EF4-FFF2-40B4-BE49-F238E27FC236}">
                <a16:creationId xmlns:a16="http://schemas.microsoft.com/office/drawing/2014/main" id="{2EF741A1-663B-D27F-3168-11E1EBAA98B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F198EEB-BB62-41BA-74B9-FB5257020FB1}"/>
              </a:ext>
            </a:extLst>
          </p:cNvPr>
          <p:cNvSpPr>
            <a:spLocks noGrp="1"/>
          </p:cNvSpPr>
          <p:nvPr>
            <p:ph type="sldNum" sz="quarter" idx="12"/>
          </p:nvPr>
        </p:nvSpPr>
        <p:spPr/>
        <p:txBody>
          <a:bodyPr/>
          <a:lstStyle/>
          <a:p>
            <a:fld id="{5893F463-AA9D-4363-86FC-9E71129E7298}" type="slidenum">
              <a:rPr lang="en-CA" smtClean="0"/>
              <a:t>‹#›</a:t>
            </a:fld>
            <a:endParaRPr lang="en-CA"/>
          </a:p>
        </p:txBody>
      </p:sp>
    </p:spTree>
    <p:extLst>
      <p:ext uri="{BB962C8B-B14F-4D97-AF65-F5344CB8AC3E}">
        <p14:creationId xmlns:p14="http://schemas.microsoft.com/office/powerpoint/2010/main" val="657860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A4424-A89C-D8EB-8F80-9E0EC1FC311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3B23AD6-DFA3-C977-4C6D-8819F66C972A}"/>
              </a:ext>
            </a:extLst>
          </p:cNvPr>
          <p:cNvSpPr>
            <a:spLocks noGrp="1"/>
          </p:cNvSpPr>
          <p:nvPr>
            <p:ph type="dt" sz="half" idx="10"/>
          </p:nvPr>
        </p:nvSpPr>
        <p:spPr/>
        <p:txBody>
          <a:bodyPr/>
          <a:lstStyle/>
          <a:p>
            <a:fld id="{A94CA96F-AED0-4F13-B253-805F80BD21F2}" type="datetimeFigureOut">
              <a:rPr lang="en-CA" smtClean="0"/>
              <a:t>2025-06-06</a:t>
            </a:fld>
            <a:endParaRPr lang="en-CA"/>
          </a:p>
        </p:txBody>
      </p:sp>
      <p:sp>
        <p:nvSpPr>
          <p:cNvPr id="4" name="Footer Placeholder 3">
            <a:extLst>
              <a:ext uri="{FF2B5EF4-FFF2-40B4-BE49-F238E27FC236}">
                <a16:creationId xmlns:a16="http://schemas.microsoft.com/office/drawing/2014/main" id="{594ECDFD-BE80-76D6-012D-FD7041CBCCC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8D1C7B1-2E89-3C0E-10EA-59C9D08A65A3}"/>
              </a:ext>
            </a:extLst>
          </p:cNvPr>
          <p:cNvSpPr>
            <a:spLocks noGrp="1"/>
          </p:cNvSpPr>
          <p:nvPr>
            <p:ph type="sldNum" sz="quarter" idx="12"/>
          </p:nvPr>
        </p:nvSpPr>
        <p:spPr/>
        <p:txBody>
          <a:bodyPr/>
          <a:lstStyle/>
          <a:p>
            <a:fld id="{5893F463-AA9D-4363-86FC-9E71129E7298}" type="slidenum">
              <a:rPr lang="en-CA" smtClean="0"/>
              <a:t>‹#›</a:t>
            </a:fld>
            <a:endParaRPr lang="en-CA"/>
          </a:p>
        </p:txBody>
      </p:sp>
    </p:spTree>
    <p:extLst>
      <p:ext uri="{BB962C8B-B14F-4D97-AF65-F5344CB8AC3E}">
        <p14:creationId xmlns:p14="http://schemas.microsoft.com/office/powerpoint/2010/main" val="194411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FC8D4-BB87-75F9-D826-EE937D5F7094}"/>
              </a:ext>
            </a:extLst>
          </p:cNvPr>
          <p:cNvSpPr>
            <a:spLocks noGrp="1"/>
          </p:cNvSpPr>
          <p:nvPr>
            <p:ph type="dt" sz="half" idx="10"/>
          </p:nvPr>
        </p:nvSpPr>
        <p:spPr/>
        <p:txBody>
          <a:bodyPr/>
          <a:lstStyle/>
          <a:p>
            <a:fld id="{A94CA96F-AED0-4F13-B253-805F80BD21F2}" type="datetimeFigureOut">
              <a:rPr lang="en-CA" smtClean="0"/>
              <a:t>2025-06-06</a:t>
            </a:fld>
            <a:endParaRPr lang="en-CA"/>
          </a:p>
        </p:txBody>
      </p:sp>
      <p:sp>
        <p:nvSpPr>
          <p:cNvPr id="3" name="Footer Placeholder 2">
            <a:extLst>
              <a:ext uri="{FF2B5EF4-FFF2-40B4-BE49-F238E27FC236}">
                <a16:creationId xmlns:a16="http://schemas.microsoft.com/office/drawing/2014/main" id="{8207C8A1-F2B3-0ECF-DF6C-F0C164C6C45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6F50CEE-C6AB-1459-B739-F2BBA2224DDA}"/>
              </a:ext>
            </a:extLst>
          </p:cNvPr>
          <p:cNvSpPr>
            <a:spLocks noGrp="1"/>
          </p:cNvSpPr>
          <p:nvPr>
            <p:ph type="sldNum" sz="quarter" idx="12"/>
          </p:nvPr>
        </p:nvSpPr>
        <p:spPr/>
        <p:txBody>
          <a:bodyPr/>
          <a:lstStyle/>
          <a:p>
            <a:fld id="{5893F463-AA9D-4363-86FC-9E71129E7298}" type="slidenum">
              <a:rPr lang="en-CA" smtClean="0"/>
              <a:t>‹#›</a:t>
            </a:fld>
            <a:endParaRPr lang="en-CA"/>
          </a:p>
        </p:txBody>
      </p:sp>
    </p:spTree>
    <p:extLst>
      <p:ext uri="{BB962C8B-B14F-4D97-AF65-F5344CB8AC3E}">
        <p14:creationId xmlns:p14="http://schemas.microsoft.com/office/powerpoint/2010/main" val="320548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582D-DB80-572C-2292-6F4382B4B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80C96D3-E8F0-0190-F054-C44944116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09C2F8B-D820-F012-3D81-2607FC47EC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107F40-4062-85D9-A5C8-CED8C4CFB3B5}"/>
              </a:ext>
            </a:extLst>
          </p:cNvPr>
          <p:cNvSpPr>
            <a:spLocks noGrp="1"/>
          </p:cNvSpPr>
          <p:nvPr>
            <p:ph type="dt" sz="half" idx="10"/>
          </p:nvPr>
        </p:nvSpPr>
        <p:spPr/>
        <p:txBody>
          <a:bodyPr/>
          <a:lstStyle/>
          <a:p>
            <a:fld id="{A94CA96F-AED0-4F13-B253-805F80BD21F2}" type="datetimeFigureOut">
              <a:rPr lang="en-CA" smtClean="0"/>
              <a:t>2025-06-06</a:t>
            </a:fld>
            <a:endParaRPr lang="en-CA"/>
          </a:p>
        </p:txBody>
      </p:sp>
      <p:sp>
        <p:nvSpPr>
          <p:cNvPr id="6" name="Footer Placeholder 5">
            <a:extLst>
              <a:ext uri="{FF2B5EF4-FFF2-40B4-BE49-F238E27FC236}">
                <a16:creationId xmlns:a16="http://schemas.microsoft.com/office/drawing/2014/main" id="{0AEA05B1-4536-21A1-B7F0-85DE41BE1CB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E644DC7-CEF7-A896-A34B-49888732964D}"/>
              </a:ext>
            </a:extLst>
          </p:cNvPr>
          <p:cNvSpPr>
            <a:spLocks noGrp="1"/>
          </p:cNvSpPr>
          <p:nvPr>
            <p:ph type="sldNum" sz="quarter" idx="12"/>
          </p:nvPr>
        </p:nvSpPr>
        <p:spPr/>
        <p:txBody>
          <a:bodyPr/>
          <a:lstStyle/>
          <a:p>
            <a:fld id="{5893F463-AA9D-4363-86FC-9E71129E7298}" type="slidenum">
              <a:rPr lang="en-CA" smtClean="0"/>
              <a:t>‹#›</a:t>
            </a:fld>
            <a:endParaRPr lang="en-CA"/>
          </a:p>
        </p:txBody>
      </p:sp>
    </p:spTree>
    <p:extLst>
      <p:ext uri="{BB962C8B-B14F-4D97-AF65-F5344CB8AC3E}">
        <p14:creationId xmlns:p14="http://schemas.microsoft.com/office/powerpoint/2010/main" val="1655965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1A3A-0195-47D3-59CE-C372BFE951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ECA38E2-FE17-B6C8-59B1-33A60FE8EC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C7E6254-DD89-D82C-475F-D52B5AAB2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766D1A-D132-39E0-0B30-C2CADFEE5055}"/>
              </a:ext>
            </a:extLst>
          </p:cNvPr>
          <p:cNvSpPr>
            <a:spLocks noGrp="1"/>
          </p:cNvSpPr>
          <p:nvPr>
            <p:ph type="dt" sz="half" idx="10"/>
          </p:nvPr>
        </p:nvSpPr>
        <p:spPr/>
        <p:txBody>
          <a:bodyPr/>
          <a:lstStyle/>
          <a:p>
            <a:fld id="{A94CA96F-AED0-4F13-B253-805F80BD21F2}" type="datetimeFigureOut">
              <a:rPr lang="en-CA" smtClean="0"/>
              <a:t>2025-06-06</a:t>
            </a:fld>
            <a:endParaRPr lang="en-CA"/>
          </a:p>
        </p:txBody>
      </p:sp>
      <p:sp>
        <p:nvSpPr>
          <p:cNvPr id="6" name="Footer Placeholder 5">
            <a:extLst>
              <a:ext uri="{FF2B5EF4-FFF2-40B4-BE49-F238E27FC236}">
                <a16:creationId xmlns:a16="http://schemas.microsoft.com/office/drawing/2014/main" id="{7132E848-3BAB-D5CF-5D38-821B977FC9F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B88AFF3-C610-FF34-2A04-81919EAE3F66}"/>
              </a:ext>
            </a:extLst>
          </p:cNvPr>
          <p:cNvSpPr>
            <a:spLocks noGrp="1"/>
          </p:cNvSpPr>
          <p:nvPr>
            <p:ph type="sldNum" sz="quarter" idx="12"/>
          </p:nvPr>
        </p:nvSpPr>
        <p:spPr/>
        <p:txBody>
          <a:bodyPr/>
          <a:lstStyle/>
          <a:p>
            <a:fld id="{5893F463-AA9D-4363-86FC-9E71129E7298}" type="slidenum">
              <a:rPr lang="en-CA" smtClean="0"/>
              <a:t>‹#›</a:t>
            </a:fld>
            <a:endParaRPr lang="en-CA"/>
          </a:p>
        </p:txBody>
      </p:sp>
    </p:spTree>
    <p:extLst>
      <p:ext uri="{BB962C8B-B14F-4D97-AF65-F5344CB8AC3E}">
        <p14:creationId xmlns:p14="http://schemas.microsoft.com/office/powerpoint/2010/main" val="728341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559FE-F4BE-EF41-D109-31069B30468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09E5288-1CB7-E940-AB0B-3C0CE8B2D0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1D31C7-609C-E7B2-8F2C-09FEBAF128D2}"/>
              </a:ext>
            </a:extLst>
          </p:cNvPr>
          <p:cNvSpPr>
            <a:spLocks noGrp="1"/>
          </p:cNvSpPr>
          <p:nvPr>
            <p:ph type="dt" sz="half" idx="10"/>
          </p:nvPr>
        </p:nvSpPr>
        <p:spPr/>
        <p:txBody>
          <a:bodyPr/>
          <a:lstStyle/>
          <a:p>
            <a:fld id="{A94CA96F-AED0-4F13-B253-805F80BD21F2}" type="datetimeFigureOut">
              <a:rPr lang="en-CA" smtClean="0"/>
              <a:t>2025-06-06</a:t>
            </a:fld>
            <a:endParaRPr lang="en-CA"/>
          </a:p>
        </p:txBody>
      </p:sp>
      <p:sp>
        <p:nvSpPr>
          <p:cNvPr id="5" name="Footer Placeholder 4">
            <a:extLst>
              <a:ext uri="{FF2B5EF4-FFF2-40B4-BE49-F238E27FC236}">
                <a16:creationId xmlns:a16="http://schemas.microsoft.com/office/drawing/2014/main" id="{AB785EBE-2EEE-B7B4-2175-20F273E7BCB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3CC0E3F-356E-1E59-FDF4-A08D632FD776}"/>
              </a:ext>
            </a:extLst>
          </p:cNvPr>
          <p:cNvSpPr>
            <a:spLocks noGrp="1"/>
          </p:cNvSpPr>
          <p:nvPr>
            <p:ph type="sldNum" sz="quarter" idx="12"/>
          </p:nvPr>
        </p:nvSpPr>
        <p:spPr/>
        <p:txBody>
          <a:bodyPr/>
          <a:lstStyle/>
          <a:p>
            <a:fld id="{5893F463-AA9D-4363-86FC-9E71129E7298}" type="slidenum">
              <a:rPr lang="en-CA" smtClean="0"/>
              <a:t>‹#›</a:t>
            </a:fld>
            <a:endParaRPr lang="en-CA"/>
          </a:p>
        </p:txBody>
      </p:sp>
    </p:spTree>
    <p:extLst>
      <p:ext uri="{BB962C8B-B14F-4D97-AF65-F5344CB8AC3E}">
        <p14:creationId xmlns:p14="http://schemas.microsoft.com/office/powerpoint/2010/main" val="2436410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41FEE6-F302-BF46-C9E0-0461C9306D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E16CE83-7C05-4347-DD30-7DDF2FD964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C297790-CF59-52BD-F941-C83A4D35D7DA}"/>
              </a:ext>
            </a:extLst>
          </p:cNvPr>
          <p:cNvSpPr>
            <a:spLocks noGrp="1"/>
          </p:cNvSpPr>
          <p:nvPr>
            <p:ph type="dt" sz="half" idx="10"/>
          </p:nvPr>
        </p:nvSpPr>
        <p:spPr/>
        <p:txBody>
          <a:bodyPr/>
          <a:lstStyle/>
          <a:p>
            <a:fld id="{A94CA96F-AED0-4F13-B253-805F80BD21F2}" type="datetimeFigureOut">
              <a:rPr lang="en-CA" smtClean="0"/>
              <a:t>2025-06-06</a:t>
            </a:fld>
            <a:endParaRPr lang="en-CA"/>
          </a:p>
        </p:txBody>
      </p:sp>
      <p:sp>
        <p:nvSpPr>
          <p:cNvPr id="5" name="Footer Placeholder 4">
            <a:extLst>
              <a:ext uri="{FF2B5EF4-FFF2-40B4-BE49-F238E27FC236}">
                <a16:creationId xmlns:a16="http://schemas.microsoft.com/office/drawing/2014/main" id="{E2CEAD89-E7D9-2900-3EEF-8DD0131508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C64E02C-AE4B-6B93-A0E1-977D6BD6D77D}"/>
              </a:ext>
            </a:extLst>
          </p:cNvPr>
          <p:cNvSpPr>
            <a:spLocks noGrp="1"/>
          </p:cNvSpPr>
          <p:nvPr>
            <p:ph type="sldNum" sz="quarter" idx="12"/>
          </p:nvPr>
        </p:nvSpPr>
        <p:spPr/>
        <p:txBody>
          <a:bodyPr/>
          <a:lstStyle/>
          <a:p>
            <a:fld id="{5893F463-AA9D-4363-86FC-9E71129E7298}" type="slidenum">
              <a:rPr lang="en-CA" smtClean="0"/>
              <a:t>‹#›</a:t>
            </a:fld>
            <a:endParaRPr lang="en-CA"/>
          </a:p>
        </p:txBody>
      </p:sp>
    </p:spTree>
    <p:extLst>
      <p:ext uri="{BB962C8B-B14F-4D97-AF65-F5344CB8AC3E}">
        <p14:creationId xmlns:p14="http://schemas.microsoft.com/office/powerpoint/2010/main" val="363507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CA"/>
          </a:p>
        </p:txBody>
      </p:sp>
      <p:sp>
        <p:nvSpPr>
          <p:cNvPr id="3" name="Content Placeholder 2"/>
          <p:cNvSpPr>
            <a:spLocks noGrp="1"/>
          </p:cNvSpPr>
          <p:nvPr>
            <p:ph sz="half" idx="1"/>
          </p:nvPr>
        </p:nvSpPr>
        <p:spPr>
          <a:xfrm>
            <a:off x="838200" y="1653991"/>
            <a:ext cx="5181600" cy="45229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653991"/>
            <a:ext cx="5181600" cy="45229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C3A69-7687-440E-AD28-F5E6C93300B9}" type="slidenum">
              <a:rPr lang="en-CA" smtClean="0"/>
              <a:t>‹#›</a:t>
            </a:fld>
            <a:endParaRPr lang="en-CA"/>
          </a:p>
        </p:txBody>
      </p:sp>
    </p:spTree>
    <p:extLst>
      <p:ext uri="{BB962C8B-B14F-4D97-AF65-F5344CB8AC3E}">
        <p14:creationId xmlns:p14="http://schemas.microsoft.com/office/powerpoint/2010/main" val="409605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5118"/>
            <a:ext cx="10515600" cy="1085574"/>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B6C3A69-7687-440E-AD28-F5E6C93300B9}" type="slidenum">
              <a:rPr lang="en-CA" smtClean="0"/>
              <a:pPr/>
              <a:t>‹#›</a:t>
            </a:fld>
            <a:endParaRPr lang="en-CA"/>
          </a:p>
        </p:txBody>
      </p:sp>
    </p:spTree>
    <p:extLst>
      <p:ext uri="{BB962C8B-B14F-4D97-AF65-F5344CB8AC3E}">
        <p14:creationId xmlns:p14="http://schemas.microsoft.com/office/powerpoint/2010/main" val="268401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B6C3A69-7687-440E-AD28-F5E6C93300B9}" type="slidenum">
              <a:rPr lang="en-CA" smtClean="0"/>
              <a:t>‹#›</a:t>
            </a:fld>
            <a:endParaRPr lang="en-CA"/>
          </a:p>
        </p:txBody>
      </p:sp>
    </p:spTree>
    <p:extLst>
      <p:ext uri="{BB962C8B-B14F-4D97-AF65-F5344CB8AC3E}">
        <p14:creationId xmlns:p14="http://schemas.microsoft.com/office/powerpoint/2010/main" val="132570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B6C3A69-7687-440E-AD28-F5E6C93300B9}" type="slidenum">
              <a:rPr lang="en-CA" smtClean="0"/>
              <a:t>‹#›</a:t>
            </a:fld>
            <a:endParaRPr lang="en-CA"/>
          </a:p>
        </p:txBody>
      </p:sp>
    </p:spTree>
    <p:extLst>
      <p:ext uri="{BB962C8B-B14F-4D97-AF65-F5344CB8AC3E}">
        <p14:creationId xmlns:p14="http://schemas.microsoft.com/office/powerpoint/2010/main" val="406939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64776"/>
            <a:ext cx="3932237" cy="1492624"/>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33"/>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C3A69-7687-440E-AD28-F5E6C93300B9}" type="slidenum">
              <a:rPr lang="en-CA" smtClean="0"/>
              <a:t>‹#›</a:t>
            </a:fld>
            <a:endParaRPr lang="en-CA"/>
          </a:p>
        </p:txBody>
      </p:sp>
    </p:spTree>
    <p:extLst>
      <p:ext uri="{BB962C8B-B14F-4D97-AF65-F5344CB8AC3E}">
        <p14:creationId xmlns:p14="http://schemas.microsoft.com/office/powerpoint/2010/main" val="3466605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64776"/>
            <a:ext cx="3932237" cy="1492624"/>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B6C3A69-7687-440E-AD28-F5E6C93300B9}" type="slidenum">
              <a:rPr lang="en-CA" smtClean="0"/>
              <a:t>‹#›</a:t>
            </a:fld>
            <a:endParaRPr lang="en-CA"/>
          </a:p>
        </p:txBody>
      </p:sp>
    </p:spTree>
    <p:extLst>
      <p:ext uri="{BB962C8B-B14F-4D97-AF65-F5344CB8AC3E}">
        <p14:creationId xmlns:p14="http://schemas.microsoft.com/office/powerpoint/2010/main" val="283261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3000">
              <a:schemeClr val="bg1"/>
            </a:gs>
            <a:gs pos="100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793" y="577993"/>
            <a:ext cx="11714921" cy="92868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251793" y="1594930"/>
            <a:ext cx="11714921" cy="46310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3"/>
          </p:nvPr>
        </p:nvSpPr>
        <p:spPr>
          <a:xfrm>
            <a:off x="251791" y="6356358"/>
            <a:ext cx="4114800" cy="365125"/>
          </a:xfrm>
          <a:prstGeom prst="rect">
            <a:avLst/>
          </a:prstGeom>
        </p:spPr>
        <p:txBody>
          <a:bodyPr vert="horz" lIns="91440" tIns="45720" rIns="91440" bIns="45720" rtlCol="0" anchor="ctr"/>
          <a:lstStyle>
            <a:lvl1pPr algn="l">
              <a:defRPr sz="1800">
                <a:solidFill>
                  <a:schemeClr val="tx2"/>
                </a:solidFill>
              </a:defRPr>
            </a:lvl1pPr>
          </a:lstStyle>
          <a:p>
            <a:endParaRPr lang="en-CA"/>
          </a:p>
        </p:txBody>
      </p:sp>
      <p:sp>
        <p:nvSpPr>
          <p:cNvPr id="6" name="Slide Number Placeholder 5"/>
          <p:cNvSpPr>
            <a:spLocks noGrp="1"/>
          </p:cNvSpPr>
          <p:nvPr>
            <p:ph type="sldNum" sz="quarter" idx="4"/>
          </p:nvPr>
        </p:nvSpPr>
        <p:spPr>
          <a:xfrm>
            <a:off x="9223512" y="6356358"/>
            <a:ext cx="2743200" cy="365125"/>
          </a:xfrm>
          <a:prstGeom prst="rect">
            <a:avLst/>
          </a:prstGeom>
        </p:spPr>
        <p:txBody>
          <a:bodyPr vert="horz" lIns="91440" tIns="45720" rIns="91440" bIns="45720" rtlCol="0" anchor="ctr"/>
          <a:lstStyle>
            <a:lvl1pPr algn="r">
              <a:defRPr sz="1800">
                <a:solidFill>
                  <a:schemeClr val="tx2"/>
                </a:solidFill>
                <a:latin typeface="Arial" panose="020B0604020202020204" pitchFamily="34" charset="0"/>
                <a:cs typeface="Arial" panose="020B0604020202020204" pitchFamily="34" charset="0"/>
              </a:defRPr>
            </a:lvl1pPr>
          </a:lstStyle>
          <a:p>
            <a:fld id="{4B6C3A69-7687-440E-AD28-F5E6C93300B9}" type="slidenum">
              <a:rPr lang="en-CA" smtClean="0"/>
              <a:pPr/>
              <a:t>‹#›</a:t>
            </a:fld>
            <a:endParaRPr lang="en-CA"/>
          </a:p>
        </p:txBody>
      </p:sp>
      <p:sp>
        <p:nvSpPr>
          <p:cNvPr id="7" name="Rectangle 6"/>
          <p:cNvSpPr/>
          <p:nvPr/>
        </p:nvSpPr>
        <p:spPr>
          <a:xfrm>
            <a:off x="0" y="-13493"/>
            <a:ext cx="12192000" cy="503237"/>
          </a:xfrm>
          <a:prstGeom prst="rect">
            <a:avLst/>
          </a:prstGeom>
          <a:solidFill>
            <a:schemeClr val="tx2"/>
          </a:solidFill>
          <a:ln/>
          <a:effectLst/>
        </p:spPr>
        <p:style>
          <a:lnRef idx="1">
            <a:schemeClr val="accent1"/>
          </a:lnRef>
          <a:fillRef idx="3">
            <a:schemeClr val="accent1"/>
          </a:fillRef>
          <a:effectRef idx="2">
            <a:schemeClr val="accent1"/>
          </a:effectRef>
          <a:fontRef idx="minor">
            <a:schemeClr val="lt1"/>
          </a:fontRef>
        </p:style>
      </p:sp>
      <p:pic>
        <p:nvPicPr>
          <p:cNvPr id="9" name="Picture 6" descr="TO logo W.png"/>
          <p:cNvPicPr>
            <a:picLocks noChangeAspect="1"/>
          </p:cNvPicPr>
          <p:nvPr/>
        </p:nvPicPr>
        <p:blipFill>
          <a:blip r:embed="rId16" cstate="print"/>
          <a:srcRect/>
          <a:stretch>
            <a:fillRect/>
          </a:stretch>
        </p:blipFill>
        <p:spPr bwMode="auto">
          <a:xfrm>
            <a:off x="251792" y="57286"/>
            <a:ext cx="1187371" cy="361678"/>
          </a:xfrm>
          <a:prstGeom prst="rect">
            <a:avLst/>
          </a:prstGeom>
          <a:noFill/>
          <a:ln w="9525">
            <a:noFill/>
            <a:miter lim="800000"/>
            <a:headEnd/>
            <a:tailEnd/>
          </a:ln>
        </p:spPr>
      </p:pic>
    </p:spTree>
    <p:extLst>
      <p:ext uri="{BB962C8B-B14F-4D97-AF65-F5344CB8AC3E}">
        <p14:creationId xmlns:p14="http://schemas.microsoft.com/office/powerpoint/2010/main" val="153548947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914377" rtl="0" eaLnBrk="1" latinLnBrk="0" hangingPunct="1">
        <a:lnSpc>
          <a:spcPct val="90000"/>
        </a:lnSpc>
        <a:spcBef>
          <a:spcPct val="0"/>
        </a:spcBef>
        <a:buNone/>
        <a:defRPr sz="3200" b="0"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10000"/>
        </a:lnSpc>
        <a:spcBef>
          <a:spcPts val="10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1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1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1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1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93000">
              <a:schemeClr val="bg1"/>
            </a:gs>
            <a:gs pos="100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791" y="577993"/>
            <a:ext cx="11714921" cy="928688"/>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251791" y="1594930"/>
            <a:ext cx="11714921" cy="46310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3"/>
          </p:nvPr>
        </p:nvSpPr>
        <p:spPr>
          <a:xfrm>
            <a:off x="251791" y="6356356"/>
            <a:ext cx="4114800" cy="365125"/>
          </a:xfrm>
          <a:prstGeom prst="rect">
            <a:avLst/>
          </a:prstGeom>
        </p:spPr>
        <p:txBody>
          <a:bodyPr vert="horz" lIns="91440" tIns="45720" rIns="91440" bIns="45720" rtlCol="0" anchor="ctr"/>
          <a:lstStyle>
            <a:lvl1pPr algn="l">
              <a:defRPr sz="1800">
                <a:solidFill>
                  <a:schemeClr val="tx2"/>
                </a:solidFill>
              </a:defRPr>
            </a:lvl1pPr>
          </a:lstStyle>
          <a:p>
            <a:endParaRPr lang="en-CA"/>
          </a:p>
        </p:txBody>
      </p:sp>
      <p:sp>
        <p:nvSpPr>
          <p:cNvPr id="6" name="Slide Number Placeholder 5"/>
          <p:cNvSpPr>
            <a:spLocks noGrp="1"/>
          </p:cNvSpPr>
          <p:nvPr>
            <p:ph type="sldNum" sz="quarter" idx="4"/>
          </p:nvPr>
        </p:nvSpPr>
        <p:spPr>
          <a:xfrm>
            <a:off x="9223512" y="6356356"/>
            <a:ext cx="2743200" cy="365125"/>
          </a:xfrm>
          <a:prstGeom prst="rect">
            <a:avLst/>
          </a:prstGeom>
        </p:spPr>
        <p:txBody>
          <a:bodyPr vert="horz" lIns="91440" tIns="45720" rIns="91440" bIns="45720" rtlCol="0" anchor="ctr"/>
          <a:lstStyle>
            <a:lvl1pPr algn="r">
              <a:defRPr sz="1800">
                <a:solidFill>
                  <a:schemeClr val="tx2"/>
                </a:solidFill>
              </a:defRPr>
            </a:lvl1pPr>
          </a:lstStyle>
          <a:p>
            <a:fld id="{4B6C3A69-7687-440E-AD28-F5E6C93300B9}" type="slidenum">
              <a:rPr lang="en-CA" smtClean="0"/>
              <a:pPr/>
              <a:t>‹#›</a:t>
            </a:fld>
            <a:endParaRPr lang="en-CA"/>
          </a:p>
        </p:txBody>
      </p:sp>
      <p:sp>
        <p:nvSpPr>
          <p:cNvPr id="7" name="Rectangle 6"/>
          <p:cNvSpPr/>
          <p:nvPr/>
        </p:nvSpPr>
        <p:spPr>
          <a:xfrm>
            <a:off x="0" y="-13493"/>
            <a:ext cx="12192000" cy="503237"/>
          </a:xfrm>
          <a:prstGeom prst="rect">
            <a:avLst/>
          </a:prstGeom>
          <a:solidFill>
            <a:schemeClr val="tx2"/>
          </a:solidFill>
          <a:ln/>
          <a:effectLst/>
        </p:spPr>
        <p:style>
          <a:lnRef idx="1">
            <a:schemeClr val="accent1"/>
          </a:lnRef>
          <a:fillRef idx="3">
            <a:schemeClr val="accent1"/>
          </a:fillRef>
          <a:effectRef idx="2">
            <a:schemeClr val="accent1"/>
          </a:effectRef>
          <a:fontRef idx="minor">
            <a:schemeClr val="lt1"/>
          </a:fontRef>
        </p:style>
      </p:sp>
      <p:pic>
        <p:nvPicPr>
          <p:cNvPr id="9" name="Picture 6" descr="TO logo W.png"/>
          <p:cNvPicPr>
            <a:picLocks noChangeAspect="1"/>
          </p:cNvPicPr>
          <p:nvPr/>
        </p:nvPicPr>
        <p:blipFill>
          <a:blip r:embed="rId16" cstate="print"/>
          <a:srcRect/>
          <a:stretch>
            <a:fillRect/>
          </a:stretch>
        </p:blipFill>
        <p:spPr bwMode="auto">
          <a:xfrm>
            <a:off x="251791" y="57286"/>
            <a:ext cx="1187371" cy="361678"/>
          </a:xfrm>
          <a:prstGeom prst="rect">
            <a:avLst/>
          </a:prstGeom>
          <a:noFill/>
          <a:ln w="9525">
            <a:noFill/>
            <a:miter lim="800000"/>
            <a:headEnd/>
            <a:tailEnd/>
          </a:ln>
        </p:spPr>
      </p:pic>
    </p:spTree>
    <p:extLst>
      <p:ext uri="{BB962C8B-B14F-4D97-AF65-F5344CB8AC3E}">
        <p14:creationId xmlns:p14="http://schemas.microsoft.com/office/powerpoint/2010/main" val="83039072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defTabSz="914377" rtl="0" eaLnBrk="1" latinLnBrk="0" hangingPunct="1">
        <a:lnSpc>
          <a:spcPct val="90000"/>
        </a:lnSpc>
        <a:spcBef>
          <a:spcPct val="0"/>
        </a:spcBef>
        <a:buNone/>
        <a:defRPr sz="3200" b="0" kern="1200">
          <a:solidFill>
            <a:schemeClr val="tx2"/>
          </a:solidFill>
          <a:latin typeface="+mj-lt"/>
          <a:ea typeface="+mj-ea"/>
          <a:cs typeface="+mj-cs"/>
        </a:defRPr>
      </a:lvl1pPr>
    </p:titleStyle>
    <p:bodyStyle>
      <a:lvl1pPr marL="228594" indent="-228594" algn="l" defTabSz="914377" rtl="0" eaLnBrk="1" latinLnBrk="0" hangingPunct="1">
        <a:lnSpc>
          <a:spcPct val="11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783" indent="-228594" algn="l" defTabSz="91437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1142971" indent="-228594" algn="l" defTabSz="91437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160" indent="-228594" algn="l" defTabSz="91437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349" indent="-228594" algn="l" defTabSz="91437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6BED3-5A36-920B-6950-8E447120E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C5724EB-82FF-5E07-8BA1-E0CCC0484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06F4123-ADD8-E3CC-9475-A6CD40488F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CA96F-AED0-4F13-B253-805F80BD21F2}" type="datetimeFigureOut">
              <a:rPr lang="en-CA" smtClean="0"/>
              <a:t>2025-06-06</a:t>
            </a:fld>
            <a:endParaRPr lang="en-CA"/>
          </a:p>
        </p:txBody>
      </p:sp>
      <p:sp>
        <p:nvSpPr>
          <p:cNvPr id="5" name="Footer Placeholder 4">
            <a:extLst>
              <a:ext uri="{FF2B5EF4-FFF2-40B4-BE49-F238E27FC236}">
                <a16:creationId xmlns:a16="http://schemas.microsoft.com/office/drawing/2014/main" id="{949E4697-C1BE-1553-487B-93AE7AD9B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37D322C-1BF2-C979-0D85-A170624EB3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3F463-AA9D-4363-86FC-9E71129E7298}" type="slidenum">
              <a:rPr lang="en-CA" smtClean="0"/>
              <a:t>‹#›</a:t>
            </a:fld>
            <a:endParaRPr lang="en-CA"/>
          </a:p>
        </p:txBody>
      </p:sp>
    </p:spTree>
    <p:extLst>
      <p:ext uri="{BB962C8B-B14F-4D97-AF65-F5344CB8AC3E}">
        <p14:creationId xmlns:p14="http://schemas.microsoft.com/office/powerpoint/2010/main" val="45676642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supplychain@toronto.c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socialprocurement@toronto.ca" TargetMode="External"/><Relationship Id="rId4" Type="http://schemas.openxmlformats.org/officeDocument/2006/relationships/hyperlink" Target="https://www.toronto.ca/business-economy/doing-business-with-the-city/social-procurement-progra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upplychain@toronto.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toronto.ca/business-economy/doing-business-with-the-city/search-bid-on-city-contract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svg"/></Relationships>
</file>

<file path=ppt/slides/_rels/slide31.xml.rels><?xml version="1.0" encoding="UTF-8" standalone="yes"?>
<Relationships xmlns="http://schemas.openxmlformats.org/package/2006/relationships"><Relationship Id="rId3" Type="http://schemas.openxmlformats.org/officeDocument/2006/relationships/hyperlink" Target="http://toronto.supplier.ariba.com/register" TargetMode="External"/><Relationship Id="rId7" Type="http://schemas.openxmlformats.org/officeDocument/2006/relationships/hyperlink" Target="https://support.ariba.com/help" TargetMode="External"/><Relationship Id="rId2" Type="http://schemas.openxmlformats.org/officeDocument/2006/relationships/hyperlink" Target="https://www.toronto.ca/business-economy/doing-business-with-the-city/searching-bidding-on-city-contracts/" TargetMode="External"/><Relationship Id="rId1" Type="http://schemas.openxmlformats.org/officeDocument/2006/relationships/slideLayout" Target="../slideLayouts/slideLayout4.xml"/><Relationship Id="rId6" Type="http://schemas.openxmlformats.org/officeDocument/2006/relationships/hyperlink" Target="https://www.toronto.ca/wp-content/uploads/2019/09/98a0-Ariba-Supplier-Guide-091019-AODA.pdf" TargetMode="External"/><Relationship Id="rId5" Type="http://schemas.openxmlformats.org/officeDocument/2006/relationships/hyperlink" Target="https://service.ariba.com/Sourcing.aw/124992011/aw?awh=r&amp;awssk=8m4SYiuP&amp;dard=1" TargetMode="External"/><Relationship Id="rId4" Type="http://schemas.openxmlformats.org/officeDocument/2006/relationships/hyperlink" Target="http://toronto.sourcing.ariba.com/ad/selfRegistration"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hyperlink" Target="https://www.toronto.ca/city-government/accountability-operations-customer-service/accountability-officers/lobbyist-registrar/search-the-registry-register-as-a-lobbyist/lobbyist-registry-questionnaire/" TargetMode="External"/><Relationship Id="rId2" Type="http://schemas.openxmlformats.org/officeDocument/2006/relationships/image" Target="../media/image45.jpe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hyperlink" Target="https://www.toronto.ca/city-government/accountability-operations-customer-service/accountability-officers/lobbyist-registrar/guidelines-regulatory-bulletins/interpretation-and-advisory-bulletins/?accordion=lobbying-and-procurement" TargetMode="Externa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www.toronto.ca/lobbying" TargetMode="External"/><Relationship Id="rId2" Type="http://schemas.openxmlformats.org/officeDocument/2006/relationships/hyperlink" Target="https://www.toronto.ca/city-government/accountability-operations-customer-service/accountability-officers/lobbyist-registrar/guidelines-regulatory-bulletins/interpretation-and-advisory-bulletins/?accordion=lobbying-and-procurement" TargetMode="Externa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hyperlink" Target="https://secure.toronto.ca/LobbyistRegistrySystemWeb/login.htm" TargetMode="Externa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hyperlink" Target="http://bit.ly/LobbyistCOC" TargetMode="External"/><Relationship Id="rId2" Type="http://schemas.openxmlformats.org/officeDocument/2006/relationships/hyperlink" Target="https://www.toronto.ca/legdocs/municode/1184_140.pdf" TargetMode="External"/><Relationship Id="rId1" Type="http://schemas.openxmlformats.org/officeDocument/2006/relationships/slideLayout" Target="../slideLayouts/slideLayout32.xml"/><Relationship Id="rId6" Type="http://schemas.openxmlformats.org/officeDocument/2006/relationships/hyperlink" Target="http://bit.ly/OLRReports" TargetMode="External"/><Relationship Id="rId5" Type="http://schemas.openxmlformats.org/officeDocument/2006/relationships/hyperlink" Target="http://bit.ly/Lobbyist_Registry_Online_Search" TargetMode="External"/><Relationship Id="rId4" Type="http://schemas.openxmlformats.org/officeDocument/2006/relationships/hyperlink" Target="http://bit.ly/TOLRIntBulletins"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mailto:lobbyistregistrar@toronto.ca" TargetMode="Externa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n overhead view of the City of Toronto." title="City of Toronto">
            <a:extLst>
              <a:ext uri="{FF2B5EF4-FFF2-40B4-BE49-F238E27FC236}">
                <a16:creationId xmlns:a16="http://schemas.microsoft.com/office/drawing/2014/main" id="{551A1019-69EA-AD4C-AA33-0EE913DEE08D}"/>
              </a:ext>
            </a:extLst>
          </p:cNvPr>
          <p:cNvPicPr>
            <a:picLocks noChangeAspect="1"/>
          </p:cNvPicPr>
          <p:nvPr/>
        </p:nvPicPr>
        <p:blipFill rotWithShape="1">
          <a:blip r:embed="rId3"/>
          <a:srcRect l="-89" t="16122" r="89" b="4535"/>
          <a:stretch/>
        </p:blipFill>
        <p:spPr>
          <a:xfrm>
            <a:off x="0" y="513567"/>
            <a:ext cx="12192000" cy="5912618"/>
          </a:xfrm>
          <a:prstGeom prst="rect">
            <a:avLst/>
          </a:prstGeom>
        </p:spPr>
      </p:pic>
      <p:sp>
        <p:nvSpPr>
          <p:cNvPr id="2" name="Title 1"/>
          <p:cNvSpPr>
            <a:spLocks noGrp="1"/>
          </p:cNvSpPr>
          <p:nvPr>
            <p:ph type="ctrTitle"/>
          </p:nvPr>
        </p:nvSpPr>
        <p:spPr>
          <a:xfrm>
            <a:off x="1517737" y="3933795"/>
            <a:ext cx="9144000" cy="1196975"/>
          </a:xfrm>
        </p:spPr>
        <p:txBody>
          <a:bodyPr>
            <a:normAutofit fontScale="90000"/>
          </a:bodyPr>
          <a:lstStyle/>
          <a:p>
            <a:r>
              <a:rPr lang="en-US" b="1">
                <a:ln w="1016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Arial Black" panose="020B0604020202020204" pitchFamily="34" charset="0"/>
                <a:cs typeface="Arial Black" panose="020B0604020202020204" pitchFamily="34" charset="0"/>
              </a:rPr>
              <a:t>DOING BUSINESS WITH </a:t>
            </a:r>
            <a:br>
              <a:rPr lang="en-US" b="1">
                <a:ln w="1016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Arial Black" panose="020B0604020202020204" pitchFamily="34" charset="0"/>
                <a:cs typeface="Arial Black" panose="020B0604020202020204" pitchFamily="34" charset="0"/>
              </a:rPr>
            </a:br>
            <a:r>
              <a:rPr lang="en-US" b="1">
                <a:ln w="1016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Arial Black" panose="020B0604020202020204" pitchFamily="34" charset="0"/>
                <a:cs typeface="Arial Black" panose="020B0604020202020204" pitchFamily="34" charset="0"/>
              </a:rPr>
              <a:t>THE CITY OF TORONTO</a:t>
            </a:r>
            <a:br>
              <a:rPr lang="en-US">
                <a:solidFill>
                  <a:schemeClr val="bg1"/>
                </a:solidFill>
                <a:latin typeface="Arial Black" panose="020B0604020202020204" pitchFamily="34" charset="0"/>
                <a:cs typeface="Arial Black" panose="020B0604020202020204" pitchFamily="34" charset="0"/>
              </a:rPr>
            </a:br>
            <a:endParaRPr lang="en-CA"/>
          </a:p>
        </p:txBody>
      </p:sp>
      <p:sp>
        <p:nvSpPr>
          <p:cNvPr id="6" name="Rectangle 5" descr="Decorative" title="Decorative">
            <a:extLst>
              <a:ext uri="{FF2B5EF4-FFF2-40B4-BE49-F238E27FC236}">
                <a16:creationId xmlns:a16="http://schemas.microsoft.com/office/drawing/2014/main" id="{05FB29E9-FD39-AC4F-8AE9-7237797599A4}"/>
              </a:ext>
            </a:extLst>
          </p:cNvPr>
          <p:cNvSpPr/>
          <p:nvPr/>
        </p:nvSpPr>
        <p:spPr>
          <a:xfrm>
            <a:off x="-12526" y="5799991"/>
            <a:ext cx="12204526" cy="1058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8B943554-EEE0-8141-8957-0FBCAF48E565}"/>
              </a:ext>
            </a:extLst>
          </p:cNvPr>
          <p:cNvSpPr txBox="1">
            <a:spLocks/>
          </p:cNvSpPr>
          <p:nvPr/>
        </p:nvSpPr>
        <p:spPr>
          <a:xfrm>
            <a:off x="2269889" y="5928615"/>
            <a:ext cx="3644900" cy="806450"/>
          </a:xfrm>
          <a:prstGeom prst="rect">
            <a:avLst/>
          </a:prstGeom>
        </p:spPr>
        <p:txBody>
          <a:bodyPr vert="horz" lIns="91440" tIns="45720" rIns="91440" bIns="45720" rtlCol="0">
            <a:normAutofit/>
          </a:bodyPr>
          <a:lstStyle>
            <a:lvl1pPr marL="228594" indent="-228594" algn="l" defTabSz="914377" rtl="0" eaLnBrk="1" latinLnBrk="0" hangingPunct="1">
              <a:lnSpc>
                <a:spcPct val="110000"/>
              </a:lnSpc>
              <a:spcBef>
                <a:spcPts val="10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11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1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1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1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90000"/>
              </a:lnSpc>
              <a:buFont typeface="Arial" panose="020B0604020202020204" pitchFamily="34" charset="0"/>
              <a:buNone/>
            </a:pPr>
            <a:r>
              <a:rPr lang="en-US" sz="2000"/>
              <a:t>Purchasing and Materials </a:t>
            </a:r>
            <a:br>
              <a:rPr lang="en-US" sz="2000"/>
            </a:br>
            <a:r>
              <a:rPr lang="en-US" sz="2000"/>
              <a:t>Management Division</a:t>
            </a:r>
          </a:p>
        </p:txBody>
      </p:sp>
      <p:pic>
        <p:nvPicPr>
          <p:cNvPr id="8" name="Picture 7" descr="Image of the City of Toronto logo" title="City of Toronto logo">
            <a:extLst>
              <a:ext uri="{FF2B5EF4-FFF2-40B4-BE49-F238E27FC236}">
                <a16:creationId xmlns:a16="http://schemas.microsoft.com/office/drawing/2014/main" id="{D03F9A00-DDF1-AD4D-8E12-2411A91718C5}"/>
              </a:ext>
            </a:extLst>
          </p:cNvPr>
          <p:cNvPicPr>
            <a:picLocks noChangeAspect="1"/>
          </p:cNvPicPr>
          <p:nvPr/>
        </p:nvPicPr>
        <p:blipFill>
          <a:blip r:embed="rId4"/>
          <a:stretch>
            <a:fillRect/>
          </a:stretch>
        </p:blipFill>
        <p:spPr>
          <a:xfrm>
            <a:off x="6346111" y="5941459"/>
            <a:ext cx="1770473" cy="553273"/>
          </a:xfrm>
          <a:prstGeom prst="rect">
            <a:avLst/>
          </a:prstGeom>
          <a:ln>
            <a:noFill/>
          </a:ln>
        </p:spPr>
      </p:pic>
    </p:spTree>
    <p:extLst>
      <p:ext uri="{BB962C8B-B14F-4D97-AF65-F5344CB8AC3E}">
        <p14:creationId xmlns:p14="http://schemas.microsoft.com/office/powerpoint/2010/main" val="150952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51793" y="1371600"/>
            <a:ext cx="11509283" cy="4846638"/>
          </a:xfrm>
        </p:spPr>
        <p:txBody>
          <a:bodyPr>
            <a:normAutofit fontScale="92500" lnSpcReduction="10000"/>
          </a:bodyPr>
          <a:lstStyle/>
          <a:p>
            <a:pPr marL="0" indent="0">
              <a:lnSpc>
                <a:spcPct val="100000"/>
              </a:lnSpc>
              <a:buNone/>
            </a:pPr>
            <a:r>
              <a:rPr lang="en-CA" sz="2400" b="1"/>
              <a:t>Indigenous, Black or Diverse Supplier: </a:t>
            </a:r>
            <a:r>
              <a:rPr lang="en-CA" sz="2400"/>
              <a:t>An Indigenous, Black or Diverse Supplier is any business or enterprise that is a member of an Identity- Based Business Organization that is recognized by the City or is certified by a Supplier Certification Organization to be more then 51% (majority) owned, managed and controlled by persons belonging to an Indigenous, Black or Equity-deserving community. </a:t>
            </a:r>
          </a:p>
          <a:p>
            <a:pPr marL="0" indent="0">
              <a:lnSpc>
                <a:spcPct val="100000"/>
              </a:lnSpc>
              <a:buNone/>
            </a:pPr>
            <a:endParaRPr lang="en-CA" sz="2400"/>
          </a:p>
          <a:p>
            <a:pPr marL="0" indent="0">
              <a:lnSpc>
                <a:spcPct val="100000"/>
              </a:lnSpc>
              <a:buNone/>
            </a:pPr>
            <a:r>
              <a:rPr lang="en-CA" sz="2400"/>
              <a:t>A “</a:t>
            </a:r>
            <a:r>
              <a:rPr lang="en-CA" sz="2400" b="1"/>
              <a:t>Social Purpose Enterprise” </a:t>
            </a:r>
            <a:r>
              <a:rPr lang="en-CA" sz="2400"/>
              <a:t>is a business that generates a significant portion of its revenue through the sale of goods or services, embeds a social, cultural or environmental purpose into the business, and reinvests 51% or more of profits into the social, culture or environmental mission.</a:t>
            </a:r>
          </a:p>
          <a:p>
            <a:pPr marL="0" indent="0">
              <a:lnSpc>
                <a:spcPct val="100000"/>
              </a:lnSpc>
              <a:buNone/>
            </a:pPr>
            <a:endParaRPr lang="en-CA" sz="2400"/>
          </a:p>
          <a:p>
            <a:pPr marL="0" indent="0">
              <a:lnSpc>
                <a:spcPct val="100000"/>
              </a:lnSpc>
              <a:buNone/>
            </a:pPr>
            <a:r>
              <a:rPr lang="en-CA" sz="2400"/>
              <a:t>A </a:t>
            </a:r>
            <a:r>
              <a:rPr lang="en-CA" sz="2400" b="1"/>
              <a:t>“Identity-Based Organization</a:t>
            </a:r>
            <a:r>
              <a:rPr lang="en-CA" sz="2400"/>
              <a:t>” is a membership-based non-profit or charitable organization recognized by the City with a mission to support Indigenous, Black and Diverse Suppliers. </a:t>
            </a:r>
          </a:p>
          <a:p>
            <a:pPr marL="0" indent="0">
              <a:lnSpc>
                <a:spcPct val="100000"/>
              </a:lnSpc>
              <a:buNone/>
            </a:pPr>
            <a:endParaRPr lang="en-CA" sz="2400"/>
          </a:p>
          <a:p>
            <a:pPr marL="0" indent="0">
              <a:lnSpc>
                <a:spcPct val="100000"/>
              </a:lnSpc>
              <a:buNone/>
            </a:pPr>
            <a:endParaRPr lang="en-CA" sz="2400"/>
          </a:p>
          <a:p>
            <a:pPr marL="0" indent="0">
              <a:lnSpc>
                <a:spcPct val="100000"/>
              </a:lnSpc>
              <a:buNone/>
            </a:pPr>
            <a:endParaRPr lang="en-CA"/>
          </a:p>
        </p:txBody>
      </p:sp>
      <p:sp>
        <p:nvSpPr>
          <p:cNvPr id="11" name="Slide Number Placeholder 3">
            <a:extLst>
              <a:ext uri="{FF2B5EF4-FFF2-40B4-BE49-F238E27FC236}">
                <a16:creationId xmlns:a16="http://schemas.microsoft.com/office/drawing/2014/main" id="{9BC002D6-699D-F025-DCA8-2E5F30E9A009}"/>
              </a:ext>
            </a:extLst>
          </p:cNvPr>
          <p:cNvSpPr>
            <a:spLocks noGrp="1"/>
          </p:cNvSpPr>
          <p:nvPr>
            <p:ph type="sldNum" sz="quarter" idx="12"/>
          </p:nvPr>
        </p:nvSpPr>
        <p:spPr>
          <a:xfrm>
            <a:off x="9223512" y="6356358"/>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B6C3A69-7687-440E-AD28-F5E6C93300B9}" type="slidenum">
              <a:rPr kumimoji="0" lang="en-CA" sz="18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CA" sz="18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a:xfrm>
            <a:off x="352077" y="699645"/>
            <a:ext cx="11694147" cy="401930"/>
          </a:xfrm>
        </p:spPr>
        <p:txBody>
          <a:bodyPr anchor="ctr">
            <a:noAutofit/>
          </a:bodyPr>
          <a:lstStyle/>
          <a:p>
            <a:pPr algn="l"/>
            <a:r>
              <a:rPr lang="en-CA" sz="2800" b="1" spc="300"/>
              <a:t>Definitions: </a:t>
            </a:r>
          </a:p>
        </p:txBody>
      </p:sp>
    </p:spTree>
    <p:extLst>
      <p:ext uri="{BB962C8B-B14F-4D97-AF65-F5344CB8AC3E}">
        <p14:creationId xmlns:p14="http://schemas.microsoft.com/office/powerpoint/2010/main" val="3176023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8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8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sp>
        <p:nvSpPr>
          <p:cNvPr id="6" name="Title 2"/>
          <p:cNvSpPr>
            <a:spLocks noGrp="1"/>
          </p:cNvSpPr>
          <p:nvPr>
            <p:ph type="title"/>
          </p:nvPr>
        </p:nvSpPr>
        <p:spPr/>
        <p:txBody>
          <a:bodyPr>
            <a:normAutofit/>
          </a:bodyPr>
          <a:lstStyle/>
          <a:p>
            <a:r>
              <a:rPr lang="en-CA" sz="2800" b="1" spc="300"/>
              <a:t>Definitions: Indigenous People and Equity-Deserving Community</a:t>
            </a:r>
          </a:p>
        </p:txBody>
      </p:sp>
      <p:sp>
        <p:nvSpPr>
          <p:cNvPr id="7" name="Content Placeholder 3"/>
          <p:cNvSpPr>
            <a:spLocks noGrp="1"/>
          </p:cNvSpPr>
          <p:nvPr>
            <p:ph sz="half" idx="1"/>
          </p:nvPr>
        </p:nvSpPr>
        <p:spPr>
          <a:xfrm>
            <a:off x="440871" y="1653991"/>
            <a:ext cx="11315700" cy="4522975"/>
          </a:xfrm>
        </p:spPr>
        <p:txBody>
          <a:bodyPr>
            <a:normAutofit lnSpcReduction="10000"/>
          </a:bodyPr>
          <a:lstStyle/>
          <a:p>
            <a:pPr marL="0" lvl="3" indent="0">
              <a:lnSpc>
                <a:spcPct val="100000"/>
              </a:lnSpc>
              <a:buNone/>
            </a:pPr>
            <a:endParaRPr lang="en-CA" sz="2400">
              <a:solidFill>
                <a:schemeClr val="tx1"/>
              </a:solidFill>
            </a:endParaRPr>
          </a:p>
          <a:p>
            <a:pPr marL="0" lvl="3" indent="0">
              <a:lnSpc>
                <a:spcPct val="100000"/>
              </a:lnSpc>
              <a:buNone/>
            </a:pPr>
            <a:r>
              <a:rPr lang="en-CA" sz="2400" b="1">
                <a:solidFill>
                  <a:schemeClr val="tx1"/>
                </a:solidFill>
              </a:rPr>
              <a:t>“</a:t>
            </a:r>
            <a:r>
              <a:rPr lang="en-CA" sz="2400" b="1"/>
              <a:t>Indigenous People” </a:t>
            </a:r>
            <a:r>
              <a:rPr lang="en-CA" sz="2400"/>
              <a:t>is a term used internationally to collectively represent the original inhabitants or those naturally existing in a particular place. In this context, “Indigenous” is used to refer to the First Nations, Métis and Inuit People.</a:t>
            </a:r>
          </a:p>
          <a:p>
            <a:pPr marL="0" lvl="3" indent="0">
              <a:lnSpc>
                <a:spcPct val="100000"/>
              </a:lnSpc>
              <a:buNone/>
            </a:pPr>
            <a:endParaRPr lang="en-CA" sz="2400"/>
          </a:p>
          <a:p>
            <a:pPr marL="0" lvl="3" indent="0">
              <a:lnSpc>
                <a:spcPct val="100000"/>
              </a:lnSpc>
              <a:buNone/>
            </a:pPr>
            <a:r>
              <a:rPr lang="en-CA" sz="2400" b="1"/>
              <a:t>“Equity-Deserving Communities” </a:t>
            </a:r>
            <a:r>
              <a:rPr lang="en-CA" sz="2400"/>
              <a:t>Communities that face significant collective challenges in participating in society because of institutional and societal barriers to equal access, opportunities and resources due to disadvantage and discrimination. Members of an Equity-deserving community may include, but are not limited to: women, racialized communities, newcomers/recent immigrants, persons with a disability including mental health, 2SLGBTQ+ communities, Equity-Deserving Youth, veterans and persons with low income.</a:t>
            </a:r>
          </a:p>
          <a:p>
            <a:pPr marL="0" indent="0">
              <a:buNone/>
            </a:pPr>
            <a:endParaRPr lang="en-CA" sz="2400" b="1">
              <a:solidFill>
                <a:schemeClr val="tx1"/>
              </a:solidFill>
            </a:endParaRPr>
          </a:p>
          <a:p>
            <a:endParaRPr lang="en-CA"/>
          </a:p>
        </p:txBody>
      </p:sp>
    </p:spTree>
    <p:extLst>
      <p:ext uri="{BB962C8B-B14F-4D97-AF65-F5344CB8AC3E}">
        <p14:creationId xmlns:p14="http://schemas.microsoft.com/office/powerpoint/2010/main" val="271940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577993"/>
            <a:ext cx="11541264" cy="928688"/>
          </a:xfrm>
        </p:spPr>
        <p:txBody>
          <a:bodyPr>
            <a:normAutofit/>
          </a:bodyPr>
          <a:lstStyle/>
          <a:p>
            <a:pPr algn="l"/>
            <a:r>
              <a:rPr lang="en-CA" sz="2800" b="1" spc="300"/>
              <a:t>Social Procurement Policy – Supply Chain Diversity</a:t>
            </a:r>
            <a:endParaRPr lang="en-CA" sz="2800"/>
          </a:p>
        </p:txBody>
      </p:sp>
      <p:sp>
        <p:nvSpPr>
          <p:cNvPr id="3" name="Content Placeholder 2"/>
          <p:cNvSpPr>
            <a:spLocks noGrp="1"/>
          </p:cNvSpPr>
          <p:nvPr>
            <p:ph sz="half" idx="1"/>
          </p:nvPr>
        </p:nvSpPr>
        <p:spPr>
          <a:xfrm>
            <a:off x="425450" y="1653991"/>
            <a:ext cx="11167282" cy="4522975"/>
          </a:xfrm>
        </p:spPr>
        <p:txBody>
          <a:bodyPr>
            <a:normAutofit fontScale="92500" lnSpcReduction="10000"/>
          </a:bodyPr>
          <a:lstStyle/>
          <a:p>
            <a:pPr>
              <a:lnSpc>
                <a:spcPct val="100000"/>
              </a:lnSpc>
            </a:pPr>
            <a:r>
              <a:rPr lang="en-CA" sz="2400"/>
              <a:t>For Divisional Purchase Orders and invitational solicitations, valued between $3,000 and $133,800, a minimum of one Black, one Indigenous and one Diverse Supplier/social purpose enterprise must be invited to bid, where feasible, as part of the three-quote process.</a:t>
            </a:r>
          </a:p>
          <a:p>
            <a:pPr>
              <a:lnSpc>
                <a:spcPct val="100000"/>
              </a:lnSpc>
            </a:pPr>
            <a:endParaRPr lang="en-CA" sz="2400"/>
          </a:p>
          <a:p>
            <a:pPr>
              <a:lnSpc>
                <a:spcPct val="100000"/>
              </a:lnSpc>
            </a:pPr>
            <a:r>
              <a:rPr lang="en-CA" sz="2400"/>
              <a:t>For RFPs over $133,800K, up to three points shall be awarded to the proponent profile for suppliers who commit to developing a supplier diversity policy within their organization, or provide evidence of their diverse supplier certification. </a:t>
            </a:r>
          </a:p>
          <a:p>
            <a:pPr>
              <a:lnSpc>
                <a:spcPct val="100000"/>
              </a:lnSpc>
            </a:pPr>
            <a:endParaRPr lang="en-CA" sz="2400"/>
          </a:p>
          <a:p>
            <a:pPr>
              <a:lnSpc>
                <a:spcPct val="100000"/>
              </a:lnSpc>
            </a:pPr>
            <a:r>
              <a:rPr lang="en-CA" sz="2400"/>
              <a:t>For RFQ’s and Tenders, tied bids will be awarded to the certified Black, Indigenous </a:t>
            </a:r>
            <a:r>
              <a:rPr lang="en-CA" sz="2400" err="1"/>
              <a:t>os</a:t>
            </a:r>
            <a:r>
              <a:rPr lang="en-CA" sz="2400"/>
              <a:t> Diverse supplier. If both suppliers are certified diverse suppliers, then a coin toss or lottery shall be used to break the tie.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8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8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435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e Afro Canadian Contractors Association">
            <a:extLst>
              <a:ext uri="{FF2B5EF4-FFF2-40B4-BE49-F238E27FC236}">
                <a16:creationId xmlns:a16="http://schemas.microsoft.com/office/drawing/2014/main" id="{30BB74F5-A323-B72E-4204-0B0A4960BF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419" y="3228989"/>
            <a:ext cx="2065815" cy="206581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8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8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pic>
        <p:nvPicPr>
          <p:cNvPr id="7" name="Picture 41">
            <a:extLst>
              <a:ext uri="{FF2B5EF4-FFF2-40B4-BE49-F238E27FC236}">
                <a16:creationId xmlns:a16="http://schemas.microsoft.com/office/drawing/2014/main" id="{7165EC29-92D2-0145-B4CF-C244703F7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407" y="4771130"/>
            <a:ext cx="1514504" cy="105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2">
            <a:extLst>
              <a:ext uri="{FF2B5EF4-FFF2-40B4-BE49-F238E27FC236}">
                <a16:creationId xmlns:a16="http://schemas.microsoft.com/office/drawing/2014/main" id="{3A322E81-E114-9140-A32E-1F1902AFFEB0}"/>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46759" y="4959778"/>
            <a:ext cx="1986524" cy="91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a:extLst>
              <a:ext uri="{FF2B5EF4-FFF2-40B4-BE49-F238E27FC236}">
                <a16:creationId xmlns:a16="http://schemas.microsoft.com/office/drawing/2014/main" id="{A4E81DFE-8524-A54B-8F5D-6A282A2C118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889834" y="4461641"/>
            <a:ext cx="1894178" cy="189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44">
            <a:extLst>
              <a:ext uri="{FF2B5EF4-FFF2-40B4-BE49-F238E27FC236}">
                <a16:creationId xmlns:a16="http://schemas.microsoft.com/office/drawing/2014/main" id="{2F713F09-2E9B-2146-99CE-C4048A74F3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9463" y="5129776"/>
            <a:ext cx="2244856" cy="766182"/>
          </a:xfrm>
          <a:prstGeom prst="rect">
            <a:avLst/>
          </a:prstGeom>
        </p:spPr>
      </p:pic>
      <p:pic>
        <p:nvPicPr>
          <p:cNvPr id="11" name="Picture 46">
            <a:extLst>
              <a:ext uri="{FF2B5EF4-FFF2-40B4-BE49-F238E27FC236}">
                <a16:creationId xmlns:a16="http://schemas.microsoft.com/office/drawing/2014/main" id="{8D64D4EB-C871-B94A-8380-EFE53900CDA0}"/>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630258" y="4959778"/>
            <a:ext cx="2419018" cy="95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07988" y="818380"/>
            <a:ext cx="115587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300" normalizeH="0" baseline="0" noProof="0">
                <a:ln>
                  <a:noFill/>
                </a:ln>
                <a:solidFill>
                  <a:srgbClr val="242852"/>
                </a:solidFill>
                <a:effectLst/>
                <a:uLnTx/>
                <a:uFillTx/>
                <a:latin typeface="Arial" panose="020B0604020202020204"/>
                <a:ea typeface="Playfair Display SC" charset="0"/>
                <a:cs typeface="Calibri" panose="020F0502020204030204" pitchFamily="34" charset="0"/>
              </a:rPr>
              <a:t>How does the City validate Indigenous, Black and Diverse Supplier Status?</a:t>
            </a:r>
          </a:p>
        </p:txBody>
      </p:sp>
      <p:sp>
        <p:nvSpPr>
          <p:cNvPr id="13" name="TextBox 12">
            <a:extLst>
              <a:ext uri="{FF2B5EF4-FFF2-40B4-BE49-F238E27FC236}">
                <a16:creationId xmlns:a16="http://schemas.microsoft.com/office/drawing/2014/main" id="{593931C5-FC89-4044-AF6F-550FD97191BD}"/>
              </a:ext>
            </a:extLst>
          </p:cNvPr>
          <p:cNvSpPr txBox="1"/>
          <p:nvPr/>
        </p:nvSpPr>
        <p:spPr>
          <a:xfrm>
            <a:off x="407988" y="1967105"/>
            <a:ext cx="11558724" cy="1631216"/>
          </a:xfrm>
          <a:prstGeom prst="rect">
            <a:avLst/>
          </a:prstGeom>
          <a:noFill/>
        </p:spPr>
        <p:txBody>
          <a:bodyPr wrap="square">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a:ln>
                  <a:noFill/>
                </a:ln>
                <a:solidFill>
                  <a:srgbClr val="242852"/>
                </a:solidFill>
                <a:effectLst/>
                <a:uLnTx/>
                <a:uFillTx/>
                <a:latin typeface="Arial" panose="020B0604020202020204"/>
                <a:ea typeface="Playfair Display SC" charset="0"/>
                <a:cs typeface="Calibri" panose="020F0502020204030204" pitchFamily="34" charset="0"/>
              </a:rPr>
              <a:t>Certification</a:t>
            </a:r>
          </a:p>
          <a:p>
            <a:pPr marL="0" marR="0" lvl="0" indent="0" algn="l" defTabSz="1828434" rtl="0" eaLnBrk="1" fontAlgn="auto" latinLnBrk="0" hangingPunct="1">
              <a:lnSpc>
                <a:spcPct val="100000"/>
              </a:lnSpc>
              <a:spcBef>
                <a:spcPts val="0"/>
              </a:spcBef>
              <a:spcAft>
                <a:spcPts val="0"/>
              </a:spcAft>
              <a:buClrTx/>
              <a:buSzTx/>
              <a:buFontTx/>
              <a:buNone/>
              <a:tabLst/>
              <a:defRPr/>
            </a:pPr>
            <a:r>
              <a:rPr lang="en-CA" sz="2400">
                <a:solidFill>
                  <a:srgbClr val="242852"/>
                </a:solidFill>
                <a:latin typeface="Arial" panose="020B0604020202020204"/>
                <a:cs typeface="Calibri Light" panose="020F0302020204030204" pitchFamily="34" charset="0"/>
              </a:rPr>
              <a:t>Indigenous, Black and Diverse Suppliers and Social Purpose Enterprises can</a:t>
            </a:r>
            <a:r>
              <a:rPr kumimoji="0" lang="en-CA" sz="2400" b="0" i="0" u="none" strike="noStrike" kern="1200" cap="none" spc="0" normalizeH="0" baseline="0" noProof="0">
                <a:ln>
                  <a:noFill/>
                </a:ln>
                <a:solidFill>
                  <a:srgbClr val="242852"/>
                </a:solidFill>
                <a:effectLst/>
                <a:uLnTx/>
                <a:uFillTx/>
                <a:latin typeface="Arial" panose="020B0604020202020204"/>
                <a:ea typeface="+mn-ea"/>
                <a:cs typeface="Calibri Light" panose="020F0302020204030204" pitchFamily="34" charset="0"/>
              </a:rPr>
              <a:t> obtain their certification or receive membership from the following seven certification councils and identity-based business organizations in Canada:</a:t>
            </a:r>
          </a:p>
        </p:txBody>
      </p:sp>
      <p:pic>
        <p:nvPicPr>
          <p:cNvPr id="3" name="Picture 2" descr="A blue circle with white text and a crown on it&#10;&#10;Description automatically generated">
            <a:extLst>
              <a:ext uri="{FF2B5EF4-FFF2-40B4-BE49-F238E27FC236}">
                <a16:creationId xmlns:a16="http://schemas.microsoft.com/office/drawing/2014/main" id="{D9EED1CD-56B1-FC58-FBEB-E71573B729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58605" y="3490372"/>
            <a:ext cx="2743200" cy="1543050"/>
          </a:xfrm>
          <a:prstGeom prst="rect">
            <a:avLst/>
          </a:prstGeom>
        </p:spPr>
      </p:pic>
      <p:pic>
        <p:nvPicPr>
          <p:cNvPr id="1028" name="Picture 4" descr="Home - BEBC Society">
            <a:extLst>
              <a:ext uri="{FF2B5EF4-FFF2-40B4-BE49-F238E27FC236}">
                <a16:creationId xmlns:a16="http://schemas.microsoft.com/office/drawing/2014/main" id="{067EBE5A-F304-9799-B78C-073184881C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4851" y="3829378"/>
            <a:ext cx="2601763" cy="80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42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79" y="633173"/>
            <a:ext cx="11714921" cy="928688"/>
          </a:xfrm>
        </p:spPr>
        <p:txBody>
          <a:bodyPr>
            <a:normAutofit/>
          </a:bodyPr>
          <a:lstStyle/>
          <a:p>
            <a:pPr algn="l"/>
            <a:r>
              <a:rPr lang="en-CA" b="1"/>
              <a:t>Social Procurement – Workforce Development</a:t>
            </a:r>
          </a:p>
        </p:txBody>
      </p:sp>
      <p:grpSp>
        <p:nvGrpSpPr>
          <p:cNvPr id="9" name="Group 8"/>
          <p:cNvGrpSpPr/>
          <p:nvPr/>
        </p:nvGrpSpPr>
        <p:grpSpPr>
          <a:xfrm>
            <a:off x="522513" y="1820818"/>
            <a:ext cx="10803305" cy="3665582"/>
            <a:chOff x="1084663" y="2085401"/>
            <a:chExt cx="10590266" cy="3188727"/>
          </a:xfrm>
        </p:grpSpPr>
        <p:sp>
          <p:nvSpPr>
            <p:cNvPr id="10" name="TextBox 9">
              <a:extLst>
                <a:ext uri="{FF2B5EF4-FFF2-40B4-BE49-F238E27FC236}">
                  <a16:creationId xmlns:a16="http://schemas.microsoft.com/office/drawing/2014/main" id="{DDE153D1-8326-A64F-9B76-EAFE221921A3}"/>
                </a:ext>
              </a:extLst>
            </p:cNvPr>
            <p:cNvSpPr txBox="1"/>
            <p:nvPr/>
          </p:nvSpPr>
          <p:spPr>
            <a:xfrm>
              <a:off x="1404796" y="2535940"/>
              <a:ext cx="3743254" cy="420908"/>
            </a:xfrm>
            <a:prstGeom prst="rect">
              <a:avLst/>
            </a:prstGeom>
            <a:noFill/>
          </p:spPr>
          <p:txBody>
            <a:bodyPr wrap="square">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300" normalizeH="0" baseline="0" noProof="0">
                  <a:ln>
                    <a:noFill/>
                  </a:ln>
                  <a:solidFill>
                    <a:prstClr val="black"/>
                  </a:solidFill>
                  <a:effectLst/>
                  <a:uLnTx/>
                  <a:uFillTx/>
                  <a:latin typeface="Arial" panose="020B0604020202020204"/>
                  <a:ea typeface="Playfair Display SC" charset="0"/>
                  <a:cs typeface="Calibri Light" panose="020F0302020204030204" pitchFamily="34" charset="0"/>
                </a:rPr>
                <a:t>Goal 2:</a:t>
              </a:r>
              <a:endParaRPr kumimoji="0" lang="en-US" sz="2800" b="1" i="0" u="none" strike="noStrike" kern="1200" cap="none" spc="300" normalizeH="0" baseline="0" noProof="0">
                <a:ln>
                  <a:noFill/>
                </a:ln>
                <a:solidFill>
                  <a:prstClr val="black"/>
                </a:solidFill>
                <a:effectLst/>
                <a:uLnTx/>
                <a:uFillTx/>
                <a:latin typeface="Arial" panose="020B0604020202020204"/>
                <a:ea typeface="Playfair Display SC" charset="0"/>
                <a:cs typeface="Calibri" panose="020F0502020204030204" pitchFamily="34" charset="0"/>
              </a:endParaRPr>
            </a:p>
          </p:txBody>
        </p:sp>
        <p:sp>
          <p:nvSpPr>
            <p:cNvPr id="11" name="Rectangle 10"/>
            <p:cNvSpPr/>
            <p:nvPr/>
          </p:nvSpPr>
          <p:spPr>
            <a:xfrm>
              <a:off x="1084663" y="2085401"/>
              <a:ext cx="4245429" cy="3188726"/>
            </a:xfrm>
            <a:prstGeom prst="rect">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rial" panose="020B0604020202020204"/>
                <a:ea typeface="+mn-ea"/>
                <a:cs typeface="+mn-cs"/>
              </a:endParaRPr>
            </a:p>
          </p:txBody>
        </p:sp>
        <p:sp>
          <p:nvSpPr>
            <p:cNvPr id="12" name="Rectangle 11"/>
            <p:cNvSpPr/>
            <p:nvPr/>
          </p:nvSpPr>
          <p:spPr>
            <a:xfrm>
              <a:off x="5330092" y="2085402"/>
              <a:ext cx="6344837" cy="318872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TextBox 12"/>
            <p:cNvSpPr txBox="1"/>
            <p:nvPr/>
          </p:nvSpPr>
          <p:spPr>
            <a:xfrm>
              <a:off x="6060973" y="2571768"/>
              <a:ext cx="5572893" cy="2329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CA" sz="2000" b="0" i="0" u="none" strike="noStrike" kern="1200" cap="none" spc="0" normalizeH="0" baseline="0" noProof="0">
                  <a:ln>
                    <a:noFill/>
                  </a:ln>
                  <a:solidFill>
                    <a:srgbClr val="242852"/>
                  </a:solidFill>
                  <a:effectLst/>
                  <a:uLnTx/>
                  <a:uFillTx/>
                  <a:latin typeface="Arial" panose="020B0604020202020204"/>
                  <a:ea typeface="+mn-ea"/>
                  <a:cs typeface="Calibri Light" panose="020F0302020204030204" pitchFamily="34" charset="0"/>
                </a:rPr>
                <a:t>Increase the number of employment, apprenticeship and training opportunities leveraged for people experiencing economic disadvantage, including those from equity-deserving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pic>
        <p:nvPicPr>
          <p:cNvPr id="5122" name="Picture 5"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261" y="2822584"/>
            <a:ext cx="3767818" cy="209323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DDE153D1-8326-A64F-9B76-EAFE221921A3}"/>
              </a:ext>
            </a:extLst>
          </p:cNvPr>
          <p:cNvSpPr txBox="1"/>
          <p:nvPr/>
        </p:nvSpPr>
        <p:spPr>
          <a:xfrm>
            <a:off x="921715" y="2119262"/>
            <a:ext cx="3636911" cy="523220"/>
          </a:xfrm>
          <a:prstGeom prst="rect">
            <a:avLst/>
          </a:prstGeom>
          <a:noFill/>
        </p:spPr>
        <p:txBody>
          <a:bodyPr wrap="square">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300" normalizeH="0" baseline="0" noProof="0">
                <a:ln>
                  <a:noFill/>
                </a:ln>
                <a:solidFill>
                  <a:prstClr val="white"/>
                </a:solidFill>
                <a:effectLst/>
                <a:uLnTx/>
                <a:uFillTx/>
                <a:latin typeface="Arial" panose="020B0604020202020204"/>
                <a:ea typeface="Playfair Display SC" charset="0"/>
                <a:cs typeface="Calibri Light" panose="020F0302020204030204" pitchFamily="34" charset="0"/>
              </a:rPr>
              <a:t>Goal 2:</a:t>
            </a:r>
            <a:endParaRPr kumimoji="0" lang="en-US" sz="2800" b="1" i="0" u="none" strike="noStrike" kern="1200" cap="none" spc="300" normalizeH="0" baseline="0" noProof="0">
              <a:ln>
                <a:noFill/>
              </a:ln>
              <a:solidFill>
                <a:prstClr val="white"/>
              </a:solidFill>
              <a:effectLst/>
              <a:uLnTx/>
              <a:uFillTx/>
              <a:latin typeface="Arial" panose="020B0604020202020204"/>
              <a:ea typeface="Playfair Display SC" charset="0"/>
              <a:cs typeface="Calibri" panose="020F0502020204030204" pitchFamily="34" charset="0"/>
            </a:endParaRPr>
          </a:p>
        </p:txBody>
      </p:sp>
    </p:spTree>
    <p:extLst>
      <p:ext uri="{BB962C8B-B14F-4D97-AF65-F5344CB8AC3E}">
        <p14:creationId xmlns:p14="http://schemas.microsoft.com/office/powerpoint/2010/main" val="1211477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8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8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sp>
        <p:nvSpPr>
          <p:cNvPr id="5" name="Title 1">
            <a:extLst>
              <a:ext uri="{FF2B5EF4-FFF2-40B4-BE49-F238E27FC236}">
                <a16:creationId xmlns:a16="http://schemas.microsoft.com/office/drawing/2014/main" id="{BAE0E356-072F-48BB-92D7-296D393E44F2}"/>
              </a:ext>
            </a:extLst>
          </p:cNvPr>
          <p:cNvSpPr>
            <a:spLocks noGrp="1"/>
          </p:cNvSpPr>
          <p:nvPr>
            <p:ph type="title"/>
          </p:nvPr>
        </p:nvSpPr>
        <p:spPr>
          <a:xfrm>
            <a:off x="186479" y="633173"/>
            <a:ext cx="11714921" cy="928688"/>
          </a:xfrm>
        </p:spPr>
        <p:txBody>
          <a:bodyPr>
            <a:normAutofit/>
          </a:bodyPr>
          <a:lstStyle/>
          <a:p>
            <a:pPr algn="l"/>
            <a:r>
              <a:rPr lang="en-CA" b="1"/>
              <a:t>Workforce Development Project Selection</a:t>
            </a:r>
          </a:p>
        </p:txBody>
      </p:sp>
      <p:sp>
        <p:nvSpPr>
          <p:cNvPr id="2" name="TextBox 1">
            <a:extLst>
              <a:ext uri="{FF2B5EF4-FFF2-40B4-BE49-F238E27FC236}">
                <a16:creationId xmlns:a16="http://schemas.microsoft.com/office/drawing/2014/main" id="{30E78B52-ECF1-41E0-9B49-DED9257F1603}"/>
              </a:ext>
            </a:extLst>
          </p:cNvPr>
          <p:cNvSpPr txBox="1"/>
          <p:nvPr/>
        </p:nvSpPr>
        <p:spPr>
          <a:xfrm>
            <a:off x="360118" y="1720840"/>
            <a:ext cx="975360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solidFill>
                  <a:srgbClr val="242852"/>
                </a:solidFill>
                <a:effectLst/>
                <a:uLnTx/>
                <a:uFillTx/>
                <a:latin typeface="Arial" panose="020B0604020202020204"/>
                <a:ea typeface="+mn-ea"/>
                <a:cs typeface="+mn-cs"/>
              </a:rPr>
              <a:t>Projects may be selected to include workforce development if: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srgbClr val="24285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a:ln>
                  <a:noFill/>
                </a:ln>
                <a:solidFill>
                  <a:srgbClr val="242852"/>
                </a:solidFill>
                <a:effectLst/>
                <a:uLnTx/>
                <a:uFillTx/>
                <a:latin typeface="Arial" panose="020B0604020202020204"/>
                <a:ea typeface="+mn-ea"/>
                <a:cs typeface="+mn-cs"/>
              </a:rPr>
              <a:t>The contract value exceeds $5M (including option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400" b="0" i="0" u="none" strike="noStrike" kern="1200" cap="none" spc="0" normalizeH="0" baseline="0" noProof="0">
              <a:ln>
                <a:noFill/>
              </a:ln>
              <a:solidFill>
                <a:srgbClr val="24285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a:ln>
                  <a:noFill/>
                </a:ln>
                <a:solidFill>
                  <a:srgbClr val="242852"/>
                </a:solidFill>
                <a:effectLst/>
                <a:uLnTx/>
                <a:uFillTx/>
                <a:latin typeface="Arial" panose="020B0604020202020204"/>
                <a:ea typeface="+mn-ea"/>
                <a:cs typeface="+mn-cs"/>
              </a:rPr>
              <a:t>The project exceeds two years in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srgbClr val="24285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a:ln>
                  <a:noFill/>
                </a:ln>
                <a:solidFill>
                  <a:srgbClr val="242852"/>
                </a:solidFill>
                <a:effectLst/>
                <a:uLnTx/>
                <a:uFillTx/>
                <a:latin typeface="Arial" panose="020B0604020202020204"/>
                <a:ea typeface="+mn-ea"/>
                <a:cs typeface="+mn-cs"/>
              </a:rPr>
              <a:t>There is potential to create meaningful employment and skills development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39745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8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8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5BE7838C-238D-0A45-ADFF-E98EB92B7F0F}"/>
              </a:ext>
            </a:extLst>
          </p:cNvPr>
          <p:cNvSpPr txBox="1"/>
          <p:nvPr/>
        </p:nvSpPr>
        <p:spPr>
          <a:xfrm>
            <a:off x="186479" y="1771997"/>
            <a:ext cx="5241864" cy="4955203"/>
          </a:xfrm>
          <a:prstGeom prst="rect">
            <a:avLst/>
          </a:prstGeom>
          <a:noFill/>
        </p:spPr>
        <p:txBody>
          <a:bodyPr wrap="square">
            <a:sp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242852"/>
                </a:solidFill>
                <a:effectLst/>
                <a:uLnTx/>
                <a:uFillTx/>
                <a:latin typeface="Arial" panose="020B0604020202020204"/>
                <a:ea typeface="+mn-ea"/>
                <a:cs typeface="+mn-cs"/>
              </a:rPr>
              <a:t>If selected, workforce development activities include: </a:t>
            </a:r>
          </a:p>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300" normalizeH="0" baseline="0" noProof="0">
              <a:ln>
                <a:noFill/>
              </a:ln>
              <a:solidFill>
                <a:srgbClr val="242852"/>
              </a:solidFill>
              <a:effectLst/>
              <a:uLnTx/>
              <a:uFillTx/>
              <a:latin typeface="Arial" panose="020B0604020202020204"/>
              <a:ea typeface="+mn-ea"/>
              <a:cs typeface="Calibri Light" panose="020F0302020204030204" pitchFamily="34" charset="0"/>
            </a:endParaRPr>
          </a:p>
          <a:p>
            <a:pPr marL="342900" marR="0" lvl="0" indent="-342900" algn="l" defTabSz="18284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242852"/>
                </a:solidFill>
                <a:effectLst/>
                <a:uLnTx/>
                <a:uFillTx/>
                <a:latin typeface="Arial" panose="020B0604020202020204"/>
                <a:ea typeface="+mn-ea"/>
                <a:cs typeface="+mn-cs"/>
              </a:rPr>
              <a:t>Matching </a:t>
            </a:r>
            <a:r>
              <a:rPr kumimoji="0" lang="en-CA" sz="2400" b="0" i="0" u="none" strike="noStrike" kern="1200" cap="none" spc="0" normalizeH="0" baseline="0" noProof="0">
                <a:ln>
                  <a:noFill/>
                </a:ln>
                <a:solidFill>
                  <a:srgbClr val="242852"/>
                </a:solidFill>
                <a:effectLst/>
                <a:uLnTx/>
                <a:uFillTx/>
                <a:latin typeface="Arial" panose="020B0604020202020204"/>
                <a:ea typeface="+mn-ea"/>
                <a:cs typeface="+mn-cs"/>
              </a:rPr>
              <a:t>qualified candidates from equity-deserving communities with new jobs and apprenticeship opportunities created through City contracts</a:t>
            </a:r>
          </a:p>
          <a:p>
            <a:pPr marL="342900" marR="0" lvl="0" indent="-342900" algn="l" defTabSz="182843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400" b="0" i="0" u="none" strike="noStrike" kern="1200" cap="none" spc="0" normalizeH="0" baseline="0" noProof="0">
              <a:ln>
                <a:noFill/>
              </a:ln>
              <a:solidFill>
                <a:srgbClr val="242852"/>
              </a:solidFill>
              <a:effectLst/>
              <a:uLnTx/>
              <a:uFillTx/>
              <a:latin typeface="Arial" panose="020B0604020202020204"/>
              <a:ea typeface="+mn-ea"/>
              <a:cs typeface="+mn-cs"/>
            </a:endParaRPr>
          </a:p>
          <a:p>
            <a:pPr marL="342900" marR="0" lvl="0" indent="-342900" algn="l" defTabSz="182843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400" b="0" i="0" u="none" strike="noStrike" kern="1200" cap="none" spc="0" normalizeH="0" baseline="0" noProof="0">
                <a:ln>
                  <a:noFill/>
                </a:ln>
                <a:solidFill>
                  <a:srgbClr val="242852"/>
                </a:solidFill>
                <a:effectLst/>
                <a:uLnTx/>
                <a:uFillTx/>
                <a:latin typeface="Arial" panose="020B0604020202020204"/>
                <a:ea typeface="+mn-ea"/>
                <a:cs typeface="+mn-cs"/>
              </a:rPr>
              <a:t>Subcontracting opportunities for certified Indigenous, Black </a:t>
            </a:r>
            <a:r>
              <a:rPr lang="en-CA" sz="2400">
                <a:solidFill>
                  <a:srgbClr val="242852"/>
                </a:solidFill>
                <a:latin typeface="Arial" panose="020B0604020202020204"/>
              </a:rPr>
              <a:t>and D</a:t>
            </a:r>
            <a:r>
              <a:rPr kumimoji="0" lang="en-CA" sz="2400" b="0" i="0" u="none" strike="noStrike" kern="1200" cap="none" spc="0" normalizeH="0" baseline="0" noProof="0" err="1">
                <a:ln>
                  <a:noFill/>
                </a:ln>
                <a:solidFill>
                  <a:srgbClr val="242852"/>
                </a:solidFill>
                <a:effectLst/>
                <a:uLnTx/>
                <a:uFillTx/>
                <a:latin typeface="Arial" panose="020B0604020202020204"/>
                <a:ea typeface="+mn-ea"/>
                <a:cs typeface="+mn-cs"/>
              </a:rPr>
              <a:t>iverse</a:t>
            </a:r>
            <a:r>
              <a:rPr kumimoji="0" lang="en-CA" sz="2400" b="0" i="0" u="none" strike="noStrike" kern="1200" cap="none" spc="0" normalizeH="0" baseline="0" noProof="0">
                <a:ln>
                  <a:noFill/>
                </a:ln>
                <a:solidFill>
                  <a:srgbClr val="242852"/>
                </a:solidFill>
                <a:effectLst/>
                <a:uLnTx/>
                <a:uFillTx/>
                <a:latin typeface="Arial" panose="020B0604020202020204"/>
                <a:ea typeface="+mn-ea"/>
                <a:cs typeface="+mn-cs"/>
              </a:rPr>
              <a:t> suppliers</a:t>
            </a:r>
          </a:p>
          <a:p>
            <a:pPr marL="0" marR="0" lvl="0" indent="0" algn="l" defTabSz="1828434"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300" normalizeH="0" baseline="0" noProof="0">
              <a:ln>
                <a:noFill/>
              </a:ln>
              <a:solidFill>
                <a:srgbClr val="242852"/>
              </a:solidFill>
              <a:effectLst/>
              <a:uLnTx/>
              <a:uFillTx/>
              <a:latin typeface="Arial" panose="020B0604020202020204"/>
              <a:ea typeface="+mn-ea"/>
              <a:cs typeface="Calibri Light" panose="020F0302020204030204" pitchFamily="34" charset="0"/>
            </a:endParaRPr>
          </a:p>
        </p:txBody>
      </p:sp>
      <p:pic>
        <p:nvPicPr>
          <p:cNvPr id="3074" name="Picture 2" descr="workforce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095" y="2213474"/>
            <a:ext cx="5926374" cy="333358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A0CCE638-D2C5-4C1B-9965-DB0671467DFD}"/>
              </a:ext>
            </a:extLst>
          </p:cNvPr>
          <p:cNvSpPr>
            <a:spLocks noGrp="1"/>
          </p:cNvSpPr>
          <p:nvPr>
            <p:ph type="title"/>
          </p:nvPr>
        </p:nvSpPr>
        <p:spPr>
          <a:xfrm>
            <a:off x="186479" y="633173"/>
            <a:ext cx="11714921" cy="928688"/>
          </a:xfrm>
        </p:spPr>
        <p:txBody>
          <a:bodyPr>
            <a:normAutofit/>
          </a:bodyPr>
          <a:lstStyle/>
          <a:p>
            <a:pPr algn="l"/>
            <a:r>
              <a:rPr lang="en-CA" b="1"/>
              <a:t>Workforce Development Activities</a:t>
            </a:r>
          </a:p>
        </p:txBody>
      </p:sp>
    </p:spTree>
    <p:extLst>
      <p:ext uri="{BB962C8B-B14F-4D97-AF65-F5344CB8AC3E}">
        <p14:creationId xmlns:p14="http://schemas.microsoft.com/office/powerpoint/2010/main" val="2131297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3" y="2136768"/>
            <a:ext cx="11233150" cy="3016264"/>
          </a:xfrm>
        </p:spPr>
        <p:txBody>
          <a:bodyPr>
            <a:normAutofit fontScale="62500" lnSpcReduction="20000"/>
          </a:bodyPr>
          <a:lstStyle/>
          <a:p>
            <a:pPr marL="0" indent="0" algn="ctr">
              <a:buNone/>
            </a:pPr>
            <a:r>
              <a:rPr lang="en-CA" sz="5100">
                <a:latin typeface="+mn-lt"/>
              </a:rPr>
              <a:t>For questions about the procurement process and registering in SAP Ariba, contact </a:t>
            </a:r>
            <a:r>
              <a:rPr lang="en-CA" sz="5100">
                <a:latin typeface="+mn-lt"/>
                <a:hlinkClick r:id="rId3"/>
              </a:rPr>
              <a:t>supplychain@toronto.ca</a:t>
            </a:r>
            <a:r>
              <a:rPr lang="en-CA" sz="5100">
                <a:latin typeface="+mn-lt"/>
              </a:rPr>
              <a:t>.</a:t>
            </a:r>
          </a:p>
          <a:p>
            <a:pPr marL="0" indent="0" algn="ctr">
              <a:buNone/>
            </a:pPr>
            <a:endParaRPr lang="en-CA" sz="5100">
              <a:latin typeface="+mn-lt"/>
            </a:endParaRPr>
          </a:p>
          <a:p>
            <a:pPr marL="0" indent="0" algn="ctr">
              <a:buNone/>
            </a:pPr>
            <a:r>
              <a:rPr lang="en-CA" sz="5100">
                <a:latin typeface="+mn-lt"/>
              </a:rPr>
              <a:t>For more information on the </a:t>
            </a:r>
            <a:r>
              <a:rPr lang="en-CA" sz="5100">
                <a:latin typeface="+mn-lt"/>
                <a:hlinkClick r:id="rId4"/>
              </a:rPr>
              <a:t>Social Procurement Program</a:t>
            </a:r>
            <a:r>
              <a:rPr lang="en-CA" sz="5100">
                <a:latin typeface="+mn-lt"/>
              </a:rPr>
              <a:t>, contact </a:t>
            </a:r>
            <a:r>
              <a:rPr lang="en-CA" sz="5100">
                <a:latin typeface="+mn-lt"/>
                <a:hlinkClick r:id="rId5"/>
              </a:rPr>
              <a:t>socialprocurement@toronto.ca</a:t>
            </a:r>
            <a:r>
              <a:rPr lang="en-CA" sz="5100">
                <a:latin typeface="+mn-lt"/>
              </a:rPr>
              <a:t>.</a:t>
            </a:r>
          </a:p>
          <a:p>
            <a:pPr marL="0" indent="0" algn="ctr">
              <a:buNone/>
            </a:pPr>
            <a:endParaRPr lang="en-CA"/>
          </a:p>
        </p:txBody>
      </p:sp>
      <p:sp>
        <p:nvSpPr>
          <p:cNvPr id="5" name="Slide Number Placeholder 4">
            <a:extLst>
              <a:ext uri="{FF2B5EF4-FFF2-40B4-BE49-F238E27FC236}">
                <a16:creationId xmlns:a16="http://schemas.microsoft.com/office/drawing/2014/main" id="{757AAC9C-EA82-5B44-8E85-6DB31E8668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8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8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5723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verhead image of storage containers at a shipyard with the SAP Ariba logo." title="SAP Ariba logo">
            <a:extLst>
              <a:ext uri="{FF2B5EF4-FFF2-40B4-BE49-F238E27FC236}">
                <a16:creationId xmlns:a16="http://schemas.microsoft.com/office/drawing/2014/main" id="{F4E959C7-E908-8B4D-A7A9-24C5D7B7CC5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7736" y="497068"/>
            <a:ext cx="12330048" cy="6463290"/>
          </a:xfrm>
          <a:prstGeom prst="rect">
            <a:avLst/>
          </a:prstGeom>
        </p:spPr>
      </p:pic>
      <p:sp>
        <p:nvSpPr>
          <p:cNvPr id="8" name="Slide Number Placeholder 6">
            <a:extLst>
              <a:ext uri="{FF2B5EF4-FFF2-40B4-BE49-F238E27FC236}">
                <a16:creationId xmlns:a16="http://schemas.microsoft.com/office/drawing/2014/main" id="{D26FFEC9-796B-D949-BD02-D6721AA9B8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AD700-9C4E-E347-8D73-D2DE38161AC0}" type="slidenum">
              <a:rPr kumimoji="0" lang="en-US"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0027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1388F5A0-294C-D849-8924-60C25EFD92A8}"/>
              </a:ext>
            </a:extLst>
          </p:cNvPr>
          <p:cNvSpPr>
            <a:spLocks noGrp="1"/>
          </p:cNvSpPr>
          <p:nvPr>
            <p:ph type="title"/>
          </p:nvPr>
        </p:nvSpPr>
        <p:spPr>
          <a:xfrm>
            <a:off x="452538" y="485231"/>
            <a:ext cx="10643092" cy="1064437"/>
          </a:xfrm>
        </p:spPr>
        <p:txBody>
          <a:bodyPr>
            <a:normAutofit/>
          </a:bodyPr>
          <a:lstStyle/>
          <a:p>
            <a:pPr algn="l"/>
            <a:r>
              <a:rPr lang="en-CA" sz="2800" b="1">
                <a:solidFill>
                  <a:srgbClr val="002060"/>
                </a:solidFill>
              </a:rPr>
              <a:t>Changes and Benefits for Suppliers + Changes to Bidding on Contracts</a:t>
            </a:r>
            <a:endParaRPr lang="en-US" sz="2800" b="1">
              <a:solidFill>
                <a:srgbClr val="002060"/>
              </a:solidFill>
            </a:endParaRPr>
          </a:p>
        </p:txBody>
      </p:sp>
      <p:sp>
        <p:nvSpPr>
          <p:cNvPr id="9" name="Slide Number Placeholder 3">
            <a:extLst>
              <a:ext uri="{FF2B5EF4-FFF2-40B4-BE49-F238E27FC236}">
                <a16:creationId xmlns:a16="http://schemas.microsoft.com/office/drawing/2014/main" id="{B9848FE0-8646-D645-B5DB-C698AE793EE9}"/>
              </a:ext>
            </a:extLst>
          </p:cNvPr>
          <p:cNvSpPr>
            <a:spLocks noGrp="1"/>
          </p:cNvSpPr>
          <p:nvPr>
            <p:ph type="sldNum" sz="quarter" idx="12"/>
          </p:nvPr>
        </p:nvSpPr>
        <p:spPr>
          <a:xfrm>
            <a:off x="9223512" y="626010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8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8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sp>
        <p:nvSpPr>
          <p:cNvPr id="2" name="Oval 1">
            <a:extLst>
              <a:ext uri="{FF2B5EF4-FFF2-40B4-BE49-F238E27FC236}">
                <a16:creationId xmlns:a16="http://schemas.microsoft.com/office/drawing/2014/main" id="{31615E38-69B1-545A-519B-72E03D9D6D71}"/>
              </a:ext>
            </a:extLst>
          </p:cNvPr>
          <p:cNvSpPr/>
          <p:nvPr/>
        </p:nvSpPr>
        <p:spPr>
          <a:xfrm>
            <a:off x="586853" y="1549668"/>
            <a:ext cx="1214652" cy="1160060"/>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white"/>
                </a:solidFill>
                <a:effectLst/>
                <a:uLnTx/>
                <a:uFillTx/>
                <a:latin typeface="Arial" panose="020B0604020202020204"/>
                <a:ea typeface="+mn-ea"/>
                <a:cs typeface="+mn-cs"/>
              </a:rPr>
              <a:t>2019</a:t>
            </a:r>
          </a:p>
        </p:txBody>
      </p:sp>
      <p:sp>
        <p:nvSpPr>
          <p:cNvPr id="3" name="Oval 2">
            <a:extLst>
              <a:ext uri="{FF2B5EF4-FFF2-40B4-BE49-F238E27FC236}">
                <a16:creationId xmlns:a16="http://schemas.microsoft.com/office/drawing/2014/main" id="{08878F09-5626-00DC-8DB3-5FEA158B7D2F}"/>
              </a:ext>
            </a:extLst>
          </p:cNvPr>
          <p:cNvSpPr/>
          <p:nvPr/>
        </p:nvSpPr>
        <p:spPr>
          <a:xfrm>
            <a:off x="586853" y="3194135"/>
            <a:ext cx="1214652" cy="1160060"/>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white"/>
                </a:solidFill>
                <a:effectLst/>
                <a:uLnTx/>
                <a:uFillTx/>
                <a:latin typeface="Arial" panose="020B0604020202020204"/>
                <a:ea typeface="+mn-ea"/>
                <a:cs typeface="+mn-cs"/>
              </a:rPr>
              <a:t>2021</a:t>
            </a:r>
          </a:p>
        </p:txBody>
      </p:sp>
      <p:sp>
        <p:nvSpPr>
          <p:cNvPr id="4" name="Oval 3">
            <a:extLst>
              <a:ext uri="{FF2B5EF4-FFF2-40B4-BE49-F238E27FC236}">
                <a16:creationId xmlns:a16="http://schemas.microsoft.com/office/drawing/2014/main" id="{F233969D-39AA-202A-A147-9CF857DFEC58}"/>
              </a:ext>
            </a:extLst>
          </p:cNvPr>
          <p:cNvSpPr/>
          <p:nvPr/>
        </p:nvSpPr>
        <p:spPr>
          <a:xfrm>
            <a:off x="586853" y="4838602"/>
            <a:ext cx="1214652" cy="1160060"/>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white"/>
                </a:solidFill>
                <a:effectLst/>
                <a:uLnTx/>
                <a:uFillTx/>
                <a:latin typeface="Arial" panose="020B0604020202020204"/>
                <a:ea typeface="+mn-ea"/>
                <a:cs typeface="+mn-cs"/>
              </a:rPr>
              <a:t>2024</a:t>
            </a:r>
          </a:p>
        </p:txBody>
      </p:sp>
      <p:sp>
        <p:nvSpPr>
          <p:cNvPr id="5" name="Arrow: Curved Right 4">
            <a:extLst>
              <a:ext uri="{FF2B5EF4-FFF2-40B4-BE49-F238E27FC236}">
                <a16:creationId xmlns:a16="http://schemas.microsoft.com/office/drawing/2014/main" id="{E5D10B50-BC92-5F24-FF39-D805CB01F255}"/>
              </a:ext>
            </a:extLst>
          </p:cNvPr>
          <p:cNvSpPr/>
          <p:nvPr/>
        </p:nvSpPr>
        <p:spPr>
          <a:xfrm>
            <a:off x="274036" y="2520321"/>
            <a:ext cx="357004" cy="86322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Arrow: Curved Right 5">
            <a:extLst>
              <a:ext uri="{FF2B5EF4-FFF2-40B4-BE49-F238E27FC236}">
                <a16:creationId xmlns:a16="http://schemas.microsoft.com/office/drawing/2014/main" id="{6310FB5F-ABD7-02E3-3D51-7FB79139AB7A}"/>
              </a:ext>
            </a:extLst>
          </p:cNvPr>
          <p:cNvSpPr/>
          <p:nvPr/>
        </p:nvSpPr>
        <p:spPr>
          <a:xfrm>
            <a:off x="229849" y="4196098"/>
            <a:ext cx="357004" cy="86322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51131BD5-4E42-C091-BA17-2601CA29EEEA}"/>
              </a:ext>
            </a:extLst>
          </p:cNvPr>
          <p:cNvSpPr txBox="1"/>
          <p:nvPr/>
        </p:nvSpPr>
        <p:spPr>
          <a:xfrm>
            <a:off x="1927102" y="1945032"/>
            <a:ext cx="261847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srgbClr val="002060"/>
                </a:solidFill>
                <a:effectLst/>
                <a:uLnTx/>
                <a:uFillTx/>
                <a:latin typeface="Arial" panose="020B0604020202020204"/>
                <a:ea typeface="+mn-ea"/>
                <a:cs typeface="+mn-cs"/>
              </a:rPr>
              <a:t>Launched SAP Ariba: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srgbClr val="002060"/>
                </a:solidFill>
                <a:effectLst/>
                <a:uLnTx/>
                <a:uFillTx/>
                <a:latin typeface="Arial" panose="020B0604020202020204"/>
                <a:ea typeface="+mn-ea"/>
                <a:cs typeface="+mn-cs"/>
              </a:rPr>
              <a:t>All bids go online</a:t>
            </a:r>
          </a:p>
        </p:txBody>
      </p:sp>
      <p:sp>
        <p:nvSpPr>
          <p:cNvPr id="12" name="TextBox 11">
            <a:extLst>
              <a:ext uri="{FF2B5EF4-FFF2-40B4-BE49-F238E27FC236}">
                <a16:creationId xmlns:a16="http://schemas.microsoft.com/office/drawing/2014/main" id="{BB5B0D4C-BDF1-49D7-E4E3-6574961C63F7}"/>
              </a:ext>
            </a:extLst>
          </p:cNvPr>
          <p:cNvSpPr txBox="1"/>
          <p:nvPr/>
        </p:nvSpPr>
        <p:spPr>
          <a:xfrm>
            <a:off x="1927102" y="3574110"/>
            <a:ext cx="406233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srgbClr val="002060"/>
                </a:solidFill>
                <a:effectLst/>
                <a:uLnTx/>
                <a:uFillTx/>
                <a:latin typeface="Arial" panose="020B0604020202020204"/>
                <a:ea typeface="+mn-ea"/>
                <a:cs typeface="+mn-cs"/>
              </a:rPr>
              <a:t>Added Supplier Lifecycle Module: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srgbClr val="002060"/>
                </a:solidFill>
                <a:effectLst/>
                <a:uLnTx/>
                <a:uFillTx/>
                <a:latin typeface="Arial" panose="020B0604020202020204"/>
                <a:ea typeface="+mn-ea"/>
                <a:cs typeface="+mn-cs"/>
              </a:rPr>
              <a:t>Easier updates + email alerts</a:t>
            </a:r>
          </a:p>
        </p:txBody>
      </p:sp>
      <p:sp>
        <p:nvSpPr>
          <p:cNvPr id="13" name="TextBox 12">
            <a:extLst>
              <a:ext uri="{FF2B5EF4-FFF2-40B4-BE49-F238E27FC236}">
                <a16:creationId xmlns:a16="http://schemas.microsoft.com/office/drawing/2014/main" id="{659D146D-EA3F-35E3-0E73-5DCAC034FA1A}"/>
              </a:ext>
            </a:extLst>
          </p:cNvPr>
          <p:cNvSpPr txBox="1"/>
          <p:nvPr/>
        </p:nvSpPr>
        <p:spPr>
          <a:xfrm>
            <a:off x="1927101" y="5064689"/>
            <a:ext cx="573105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srgbClr val="002060"/>
                </a:solidFill>
                <a:effectLst/>
                <a:uLnTx/>
                <a:uFillTx/>
                <a:latin typeface="Arial" panose="020B0604020202020204"/>
                <a:ea typeface="+mn-ea"/>
                <a:cs typeface="+mn-cs"/>
              </a:rPr>
              <a:t>Introduced TO Bids Portal: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srgbClr val="002060"/>
                </a:solidFill>
                <a:effectLst/>
                <a:uLnTx/>
                <a:uFillTx/>
                <a:latin typeface="Arial" panose="020B0604020202020204"/>
                <a:ea typeface="+mn-ea"/>
                <a:cs typeface="+mn-cs"/>
              </a:rPr>
              <a:t>Replaced OCDS, public can see all opportunities</a:t>
            </a:r>
          </a:p>
        </p:txBody>
      </p:sp>
      <p:sp>
        <p:nvSpPr>
          <p:cNvPr id="14" name="TextBox 13">
            <a:extLst>
              <a:ext uri="{FF2B5EF4-FFF2-40B4-BE49-F238E27FC236}">
                <a16:creationId xmlns:a16="http://schemas.microsoft.com/office/drawing/2014/main" id="{8B893812-55D8-445B-8015-2889F6DFF23B}"/>
              </a:ext>
            </a:extLst>
          </p:cNvPr>
          <p:cNvSpPr txBox="1"/>
          <p:nvPr/>
        </p:nvSpPr>
        <p:spPr>
          <a:xfrm>
            <a:off x="6651333" y="1947640"/>
            <a:ext cx="5144357" cy="24929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srgbClr val="002060"/>
                </a:solidFill>
                <a:effectLst/>
                <a:uLnTx/>
                <a:uFillTx/>
                <a:latin typeface="Arial" panose="020B0604020202020204"/>
                <a:ea typeface="+mn-ea"/>
                <a:cs typeface="+mn-cs"/>
              </a:rPr>
              <a:t>Benefits for Suppliers: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srgbClr val="00206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2060"/>
                </a:solidFill>
                <a:effectLst/>
                <a:uLnTx/>
                <a:uFillTx/>
                <a:latin typeface="Arial" panose="020B0604020202020204"/>
                <a:ea typeface="+mn-ea"/>
                <a:cs typeface="+mn-cs"/>
              </a:rPr>
              <a:t>Fully digital bidding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2060"/>
                </a:solidFill>
                <a:effectLst/>
                <a:uLnTx/>
                <a:uFillTx/>
                <a:latin typeface="Arial" panose="020B0604020202020204"/>
                <a:ea typeface="+mn-ea"/>
                <a:cs typeface="+mn-cs"/>
              </a:rPr>
              <a:t>Centralized email notifications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2060"/>
                </a:solidFill>
                <a:effectLst/>
                <a:uLnTx/>
                <a:uFillTx/>
                <a:latin typeface="Arial" panose="020B0604020202020204"/>
                <a:ea typeface="+mn-ea"/>
                <a:cs typeface="+mn-cs"/>
              </a:rPr>
              <a:t>One portal to find and access opportunities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2060"/>
                </a:solidFill>
                <a:effectLst/>
                <a:uLnTx/>
                <a:uFillTx/>
                <a:latin typeface="Arial" panose="020B0604020202020204"/>
                <a:ea typeface="+mn-ea"/>
                <a:cs typeface="+mn-cs"/>
              </a:rPr>
              <a:t>Streamlined, accessible, and fair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7C1F7835-00B6-E5CA-2780-80FC175ECFF5}"/>
              </a:ext>
            </a:extLst>
          </p:cNvPr>
          <p:cNvSpPr/>
          <p:nvPr/>
        </p:nvSpPr>
        <p:spPr>
          <a:xfrm>
            <a:off x="6373504" y="1801504"/>
            <a:ext cx="5544460" cy="2394594"/>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253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1" y="1329371"/>
            <a:ext cx="11523801" cy="4631058"/>
          </a:xfrm>
        </p:spPr>
        <p:txBody>
          <a:bodyPr>
            <a:normAutofit/>
          </a:bodyPr>
          <a:lstStyle/>
          <a:p>
            <a:pPr marL="0" indent="0" algn="ctr">
              <a:buNone/>
            </a:pPr>
            <a:r>
              <a:rPr lang="en-CA" sz="2400"/>
              <a:t>Doing Business with the City of Toronto workshops take place on </a:t>
            </a:r>
            <a:br>
              <a:rPr lang="en-CA" sz="2400"/>
            </a:br>
            <a:r>
              <a:rPr lang="en-CA" sz="2400"/>
              <a:t>the second Wednesday of each month from </a:t>
            </a:r>
            <a:r>
              <a:rPr lang="en-CA" sz="2400" b="1"/>
              <a:t>9:30 am to 12 pm</a:t>
            </a:r>
            <a:r>
              <a:rPr lang="en-CA" sz="2400"/>
              <a:t>.</a:t>
            </a:r>
          </a:p>
          <a:p>
            <a:pPr marL="0" indent="0" algn="ctr">
              <a:buNone/>
            </a:pPr>
            <a:br>
              <a:rPr lang="en-CA" sz="2400" b="1"/>
            </a:br>
            <a:r>
              <a:rPr lang="en-CA" sz="2400" b="1"/>
              <a:t>Upcoming Sessions</a:t>
            </a:r>
          </a:p>
          <a:p>
            <a:pPr algn="ctr"/>
            <a:r>
              <a:rPr lang="en-CA" sz="2400"/>
              <a:t>June 10</a:t>
            </a:r>
            <a:r>
              <a:rPr lang="en-CA" sz="2400" baseline="30000"/>
              <a:t>th</a:t>
            </a:r>
            <a:r>
              <a:rPr lang="en-CA" sz="2400"/>
              <a:t>, 2025</a:t>
            </a:r>
          </a:p>
          <a:p>
            <a:pPr marL="0" indent="0" algn="ctr">
              <a:buNone/>
            </a:pPr>
            <a:endParaRPr lang="en-CA" sz="2400"/>
          </a:p>
          <a:p>
            <a:pPr marL="0" indent="0" algn="ctr">
              <a:buNone/>
            </a:pPr>
            <a:r>
              <a:rPr lang="en-CA" sz="2400"/>
              <a:t>Space is limited and registration is required.</a:t>
            </a:r>
            <a:br>
              <a:rPr lang="en-CA" sz="2400"/>
            </a:br>
            <a:r>
              <a:rPr lang="en-CA" sz="2400"/>
              <a:t>To register, please contact: </a:t>
            </a:r>
            <a:r>
              <a:rPr lang="en-CA" sz="2400">
                <a:hlinkClick r:id="rId3"/>
              </a:rPr>
              <a:t>supplychain@toronto.ca</a:t>
            </a:r>
            <a:r>
              <a:rPr lang="en-CA" sz="2400"/>
              <a:t> or 416-397-4141.</a:t>
            </a:r>
          </a:p>
        </p:txBody>
      </p:sp>
      <p:sp>
        <p:nvSpPr>
          <p:cNvPr id="4" name="Slide Number Placeholder 3"/>
          <p:cNvSpPr>
            <a:spLocks noGrp="1"/>
          </p:cNvSpPr>
          <p:nvPr>
            <p:ph type="sldNum" sz="quarter" idx="12"/>
          </p:nvPr>
        </p:nvSpPr>
        <p:spPr/>
        <p:txBody>
          <a:bodyPr/>
          <a:lstStyle/>
          <a:p>
            <a:fld id="{4B6C3A69-7687-440E-AD28-F5E6C93300B9}" type="slidenum">
              <a:rPr lang="en-CA" smtClean="0"/>
              <a:t>2</a:t>
            </a:fld>
            <a:endParaRPr lang="en-CA"/>
          </a:p>
        </p:txBody>
      </p:sp>
    </p:spTree>
    <p:extLst>
      <p:ext uri="{BB962C8B-B14F-4D97-AF65-F5344CB8AC3E}">
        <p14:creationId xmlns:p14="http://schemas.microsoft.com/office/powerpoint/2010/main" val="1466724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086" y="559340"/>
            <a:ext cx="11841480" cy="740450"/>
          </a:xfrm>
        </p:spPr>
        <p:txBody>
          <a:bodyPr>
            <a:normAutofit/>
          </a:bodyPr>
          <a:lstStyle/>
          <a:p>
            <a:pPr algn="l"/>
            <a:r>
              <a:rPr lang="en-CA" sz="2800" b="1">
                <a:solidFill>
                  <a:srgbClr val="002060"/>
                </a:solidFill>
              </a:rPr>
              <a:t>Supplier Self-registration Request Form</a:t>
            </a:r>
          </a:p>
        </p:txBody>
      </p:sp>
      <p:sp>
        <p:nvSpPr>
          <p:cNvPr id="6" name="TextBox 5"/>
          <p:cNvSpPr txBox="1"/>
          <p:nvPr/>
        </p:nvSpPr>
        <p:spPr>
          <a:xfrm>
            <a:off x="1692083" y="1480861"/>
            <a:ext cx="12114196"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Use the City of Toronto’s supplier registration link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General Supplier Info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Legal Business name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Main business address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00000"/>
              </a:lnSpc>
              <a:spcBef>
                <a:spcPts val="0"/>
              </a:spcBef>
              <a:spcAft>
                <a:spcPts val="0"/>
              </a:spcAft>
              <a:buClrTx/>
              <a:buSzTx/>
              <a:buFontTx/>
              <a:buAutoNum type="arabicPeriod" startAt="2"/>
              <a:tabLst/>
              <a:defRPr/>
            </a:pPr>
            <a:r>
              <a:rPr kumimoji="0" lang="en-CA" sz="2000" b="0" i="0" u="none" strike="noStrike" kern="1200" cap="none" spc="0" normalizeH="0" baseline="0" noProof="0">
                <a:ln>
                  <a:noFill/>
                </a:ln>
                <a:solidFill>
                  <a:srgbClr val="002060"/>
                </a:solidFill>
                <a:effectLst/>
                <a:uLnTx/>
                <a:uFillTx/>
                <a:latin typeface="Arial" panose="020B0604020202020204"/>
                <a:ea typeface="+mn-ea"/>
                <a:cs typeface="+mn-cs"/>
              </a:rPr>
              <a:t>Primary Contact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First &amp; last name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Email &amp; Phone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r>
              <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Additional Info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Categories of goods/services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Regions you serve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Canadian Business status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srgbClr val="002060"/>
                </a:solidFill>
                <a:effectLst/>
                <a:uLnTx/>
                <a:uFillTx/>
                <a:latin typeface="Arial" panose="020B0604020202020204"/>
                <a:ea typeface="+mn-ea"/>
                <a:cs typeface="+mn-cs"/>
              </a:rPr>
              <a:t>Approved suppliers will receive a registration invitation by email</a:t>
            </a:r>
            <a:endPar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CA" sz="1800" b="0" i="0" u="none" strike="noStrike" kern="1200" cap="none" spc="0" normalizeH="0" baseline="0" noProof="0">
              <a:ln>
                <a:noFill/>
              </a:ln>
              <a:solidFill>
                <a:srgbClr val="002060"/>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a:xfrm>
            <a:off x="9287045" y="633476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AD700-9C4E-E347-8D73-D2DE38161AC0}" type="slidenum">
              <a:rPr kumimoji="0" lang="en-US" sz="1800" b="0" i="0" u="none" strike="noStrike" kern="1200" cap="none" spc="0" normalizeH="0" baseline="0" noProof="0" smtClean="0">
                <a:ln>
                  <a:noFill/>
                </a:ln>
                <a:solidFill>
                  <a:srgbClr val="0020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5" name="Graphic 4" descr="City with solid fill">
            <a:extLst>
              <a:ext uri="{FF2B5EF4-FFF2-40B4-BE49-F238E27FC236}">
                <a16:creationId xmlns:a16="http://schemas.microsoft.com/office/drawing/2014/main" id="{34E432EC-C509-0095-D133-DD52ACF830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6471" y="1709541"/>
            <a:ext cx="914400" cy="914400"/>
          </a:xfrm>
          <a:prstGeom prst="rect">
            <a:avLst/>
          </a:prstGeom>
        </p:spPr>
      </p:pic>
      <p:pic>
        <p:nvPicPr>
          <p:cNvPr id="8" name="Graphic 7" descr="User with solid fill">
            <a:extLst>
              <a:ext uri="{FF2B5EF4-FFF2-40B4-BE49-F238E27FC236}">
                <a16:creationId xmlns:a16="http://schemas.microsoft.com/office/drawing/2014/main" id="{7CA54710-8D39-67B7-12EF-C0379C0868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6471" y="3220143"/>
            <a:ext cx="914400" cy="914400"/>
          </a:xfrm>
          <a:prstGeom prst="rect">
            <a:avLst/>
          </a:prstGeom>
        </p:spPr>
      </p:pic>
      <p:pic>
        <p:nvPicPr>
          <p:cNvPr id="10" name="Graphic 9" descr="Checklist with solid fill">
            <a:extLst>
              <a:ext uri="{FF2B5EF4-FFF2-40B4-BE49-F238E27FC236}">
                <a16:creationId xmlns:a16="http://schemas.microsoft.com/office/drawing/2014/main" id="{24D773A5-C2ED-F1EB-BE24-A1A2B2C3E7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9390" y="5148459"/>
            <a:ext cx="914400" cy="914400"/>
          </a:xfrm>
          <a:prstGeom prst="rect">
            <a:avLst/>
          </a:prstGeom>
        </p:spPr>
      </p:pic>
    </p:spTree>
    <p:extLst>
      <p:ext uri="{BB962C8B-B14F-4D97-AF65-F5344CB8AC3E}">
        <p14:creationId xmlns:p14="http://schemas.microsoft.com/office/powerpoint/2010/main" val="1461070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77" y="624325"/>
            <a:ext cx="11841480" cy="740450"/>
          </a:xfrm>
        </p:spPr>
        <p:txBody>
          <a:bodyPr>
            <a:normAutofit/>
          </a:bodyPr>
          <a:lstStyle/>
          <a:p>
            <a:pPr algn="l"/>
            <a:r>
              <a:rPr lang="en-CA" sz="2800" b="1">
                <a:solidFill>
                  <a:srgbClr val="002060"/>
                </a:solidFill>
              </a:rPr>
              <a:t>Overview: SAP Ariba Account Setup (For Reference Only)</a:t>
            </a:r>
          </a:p>
        </p:txBody>
      </p:sp>
      <p:sp>
        <p:nvSpPr>
          <p:cNvPr id="4" name="Slide Number Placeholder 3"/>
          <p:cNvSpPr>
            <a:spLocks noGrp="1"/>
          </p:cNvSpPr>
          <p:nvPr>
            <p:ph type="sldNum" sz="quarter" idx="12"/>
          </p:nvPr>
        </p:nvSpPr>
        <p:spPr>
          <a:xfrm>
            <a:off x="9287045" y="634244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AD700-9C4E-E347-8D73-D2DE38161AC0}" type="slidenum">
              <a:rPr kumimoji="0" lang="en-US" sz="1800" b="0" i="0" u="none" strike="noStrike" kern="1200" cap="none" spc="0" normalizeH="0" baseline="0" noProof="0" smtClean="0">
                <a:ln>
                  <a:noFill/>
                </a:ln>
                <a:solidFill>
                  <a:srgbClr val="0020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739628CB-A8FE-6C4A-B21E-0AAFC87FD1FC}"/>
              </a:ext>
            </a:extLst>
          </p:cNvPr>
          <p:cNvSpPr txBox="1"/>
          <p:nvPr/>
        </p:nvSpPr>
        <p:spPr>
          <a:xfrm>
            <a:off x="270547" y="1364775"/>
            <a:ext cx="11357346"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Arial" panose="020B0604020202020204"/>
                <a:ea typeface="+mn-ea"/>
                <a:cs typeface="+mn-cs"/>
              </a:rPr>
              <a:t>Suppliers who choose to register on SAP Ariba will go through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prstClr val="black"/>
                </a:solidFill>
                <a:effectLst/>
                <a:uLnTx/>
                <a:uFillTx/>
                <a:latin typeface="Arial" panose="020B0604020202020204"/>
                <a:ea typeface="+mn-ea"/>
                <a:cs typeface="+mn-cs"/>
              </a:rPr>
              <a:t>Create an account with a username and password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prstClr val="black"/>
                </a:solidFill>
                <a:effectLst/>
                <a:uLnTx/>
                <a:uFillTx/>
                <a:latin typeface="Arial" panose="020B0604020202020204"/>
                <a:ea typeface="+mn-ea"/>
                <a:cs typeface="+mn-cs"/>
              </a:rPr>
              <a:t>Enter company details (name, address, contact info)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prstClr val="black"/>
                </a:solidFill>
                <a:effectLst/>
                <a:uLnTx/>
                <a:uFillTx/>
                <a:latin typeface="Arial" panose="020B0604020202020204"/>
                <a:ea typeface="+mn-ea"/>
                <a:cs typeface="+mn-cs"/>
              </a:rPr>
              <a:t>Select relevant product &amp; service categories and service areas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000" b="0" i="0" u="none" strike="noStrike" kern="1200" cap="none" spc="0" normalizeH="0" baseline="0" noProof="0">
                <a:ln>
                  <a:noFill/>
                </a:ln>
                <a:solidFill>
                  <a:prstClr val="black"/>
                </a:solidFill>
                <a:effectLst/>
                <a:uLnTx/>
                <a:uFillTx/>
                <a:latin typeface="Arial" panose="020B0604020202020204"/>
                <a:ea typeface="+mn-ea"/>
                <a:cs typeface="+mn-cs"/>
              </a:rPr>
              <a:t>Complete the company profile to gain full access to the Ariba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a:ln>
                  <a:noFill/>
                </a:ln>
                <a:solidFill>
                  <a:prstClr val="black"/>
                </a:solidFill>
                <a:effectLst/>
                <a:uLnTx/>
                <a:uFillTx/>
                <a:latin typeface="Arial" panose="020B0604020202020204"/>
                <a:ea typeface="+mn-ea"/>
                <a:cs typeface="+mn-cs"/>
              </a:rPr>
              <a:t>Note: This slide is informational only. The City does not require suppliers to create accounts unless bidding</a:t>
            </a:r>
          </a:p>
        </p:txBody>
      </p:sp>
      <p:pic>
        <p:nvPicPr>
          <p:cNvPr id="7" name="Picture 6">
            <a:extLst>
              <a:ext uri="{FF2B5EF4-FFF2-40B4-BE49-F238E27FC236}">
                <a16:creationId xmlns:a16="http://schemas.microsoft.com/office/drawing/2014/main" id="{3FAF93DA-D037-CE15-4E6D-E9CFDED3E1AD}"/>
              </a:ext>
            </a:extLst>
          </p:cNvPr>
          <p:cNvPicPr>
            <a:picLocks noChangeAspect="1"/>
          </p:cNvPicPr>
          <p:nvPr/>
        </p:nvPicPr>
        <p:blipFill>
          <a:blip r:embed="rId3"/>
          <a:stretch>
            <a:fillRect/>
          </a:stretch>
        </p:blipFill>
        <p:spPr>
          <a:xfrm>
            <a:off x="9287045" y="3629203"/>
            <a:ext cx="1719265" cy="1719265"/>
          </a:xfrm>
          <a:prstGeom prst="rect">
            <a:avLst/>
          </a:prstGeom>
        </p:spPr>
      </p:pic>
    </p:spTree>
    <p:extLst>
      <p:ext uri="{BB962C8B-B14F-4D97-AF65-F5344CB8AC3E}">
        <p14:creationId xmlns:p14="http://schemas.microsoft.com/office/powerpoint/2010/main" val="3804268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1680-0E42-8D0C-8EBC-4737D765F0B5}"/>
              </a:ext>
            </a:extLst>
          </p:cNvPr>
          <p:cNvSpPr>
            <a:spLocks noGrp="1"/>
          </p:cNvSpPr>
          <p:nvPr>
            <p:ph type="title"/>
          </p:nvPr>
        </p:nvSpPr>
        <p:spPr>
          <a:xfrm>
            <a:off x="238538" y="497855"/>
            <a:ext cx="11714921" cy="928688"/>
          </a:xfrm>
        </p:spPr>
        <p:txBody>
          <a:bodyPr>
            <a:normAutofit/>
          </a:bodyPr>
          <a:lstStyle/>
          <a:p>
            <a:r>
              <a:rPr lang="en-CA" sz="2800" b="1"/>
              <a:t>SAP Ariba vs. Supplier Registration: What’s the Difference?</a:t>
            </a:r>
          </a:p>
        </p:txBody>
      </p:sp>
      <p:sp>
        <p:nvSpPr>
          <p:cNvPr id="4" name="Slide Number Placeholder 3">
            <a:extLst>
              <a:ext uri="{FF2B5EF4-FFF2-40B4-BE49-F238E27FC236}">
                <a16:creationId xmlns:a16="http://schemas.microsoft.com/office/drawing/2014/main" id="{38D23CF1-7AA0-D448-7269-657E712E40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8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8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340A1A17-C0F5-7C4C-687D-A892F0B1DC9D}"/>
              </a:ext>
            </a:extLst>
          </p:cNvPr>
          <p:cNvGraphicFramePr>
            <a:graphicFrameLocks noGrp="1"/>
          </p:cNvGraphicFramePr>
          <p:nvPr/>
        </p:nvGraphicFramePr>
        <p:xfrm>
          <a:off x="773374" y="1506681"/>
          <a:ext cx="10645251" cy="4389120"/>
        </p:xfrm>
        <a:graphic>
          <a:graphicData uri="http://schemas.openxmlformats.org/drawingml/2006/table">
            <a:tbl>
              <a:tblPr firstRow="1" bandRow="1">
                <a:tableStyleId>{93296810-A885-4BE3-A3E7-6D5BEEA58F35}</a:tableStyleId>
              </a:tblPr>
              <a:tblGrid>
                <a:gridCol w="3548417">
                  <a:extLst>
                    <a:ext uri="{9D8B030D-6E8A-4147-A177-3AD203B41FA5}">
                      <a16:colId xmlns:a16="http://schemas.microsoft.com/office/drawing/2014/main" val="2840147879"/>
                    </a:ext>
                  </a:extLst>
                </a:gridCol>
                <a:gridCol w="3548417">
                  <a:extLst>
                    <a:ext uri="{9D8B030D-6E8A-4147-A177-3AD203B41FA5}">
                      <a16:colId xmlns:a16="http://schemas.microsoft.com/office/drawing/2014/main" val="1269798355"/>
                    </a:ext>
                  </a:extLst>
                </a:gridCol>
                <a:gridCol w="3548417">
                  <a:extLst>
                    <a:ext uri="{9D8B030D-6E8A-4147-A177-3AD203B41FA5}">
                      <a16:colId xmlns:a16="http://schemas.microsoft.com/office/drawing/2014/main" val="2055308117"/>
                    </a:ext>
                  </a:extLst>
                </a:gridCol>
              </a:tblGrid>
              <a:tr h="623585">
                <a:tc>
                  <a:txBody>
                    <a:bodyPr/>
                    <a:lstStyle/>
                    <a:p>
                      <a:r>
                        <a:rPr lang="en-CA"/>
                        <a:t>Feature</a:t>
                      </a:r>
                    </a:p>
                  </a:txBody>
                  <a:tcPr/>
                </a:tc>
                <a:tc>
                  <a:txBody>
                    <a:bodyPr/>
                    <a:lstStyle/>
                    <a:p>
                      <a:r>
                        <a:rPr lang="en-CA"/>
                        <a:t>SAP Ariba Account Setup	</a:t>
                      </a:r>
                    </a:p>
                  </a:txBody>
                  <a:tcPr/>
                </a:tc>
                <a:tc>
                  <a:txBody>
                    <a:bodyPr/>
                    <a:lstStyle/>
                    <a:p>
                      <a:r>
                        <a:rPr lang="en-CA"/>
                        <a:t>Supplier Registration Questionnaire </a:t>
                      </a:r>
                    </a:p>
                  </a:txBody>
                  <a:tcPr/>
                </a:tc>
                <a:extLst>
                  <a:ext uri="{0D108BD9-81ED-4DB2-BD59-A6C34878D82A}">
                    <a16:rowId xmlns:a16="http://schemas.microsoft.com/office/drawing/2014/main" val="2563027902"/>
                  </a:ext>
                </a:extLst>
              </a:tr>
              <a:tr h="623585">
                <a:tc>
                  <a:txBody>
                    <a:bodyPr/>
                    <a:lstStyle/>
                    <a:p>
                      <a:r>
                        <a:rPr lang="en-CA" b="1"/>
                        <a:t>What it is	</a:t>
                      </a:r>
                    </a:p>
                  </a:txBody>
                  <a:tcPr/>
                </a:tc>
                <a:tc>
                  <a:txBody>
                    <a:bodyPr/>
                    <a:lstStyle/>
                    <a:p>
                      <a:r>
                        <a:rPr lang="en-CA"/>
                        <a:t>Creates your Ariba login and company profile	</a:t>
                      </a:r>
                    </a:p>
                  </a:txBody>
                  <a:tcPr/>
                </a:tc>
                <a:tc>
                  <a:txBody>
                    <a:bodyPr/>
                    <a:lstStyle/>
                    <a:p>
                      <a:r>
                        <a:rPr lang="en-CA"/>
                        <a:t>Official City of Toronto registration for doing business</a:t>
                      </a:r>
                    </a:p>
                  </a:txBody>
                  <a:tcPr/>
                </a:tc>
                <a:extLst>
                  <a:ext uri="{0D108BD9-81ED-4DB2-BD59-A6C34878D82A}">
                    <a16:rowId xmlns:a16="http://schemas.microsoft.com/office/drawing/2014/main" val="2094208663"/>
                  </a:ext>
                </a:extLst>
              </a:tr>
              <a:tr h="623585">
                <a:tc>
                  <a:txBody>
                    <a:bodyPr/>
                    <a:lstStyle/>
                    <a:p>
                      <a:r>
                        <a:rPr lang="en-CA" b="1"/>
                        <a:t>Purpose</a:t>
                      </a:r>
                    </a:p>
                  </a:txBody>
                  <a:tcPr/>
                </a:tc>
                <a:tc>
                  <a:txBody>
                    <a:bodyPr/>
                    <a:lstStyle/>
                    <a:p>
                      <a:r>
                        <a:rPr lang="en-CA"/>
                        <a:t>Access and bid on City solicitations	</a:t>
                      </a:r>
                    </a:p>
                  </a:txBody>
                  <a:tcPr/>
                </a:tc>
                <a:tc>
                  <a:txBody>
                    <a:bodyPr/>
                    <a:lstStyle/>
                    <a:p>
                      <a:r>
                        <a:rPr lang="en-CA"/>
                        <a:t>City can approve you as a supplier in their financial/vendor system</a:t>
                      </a:r>
                    </a:p>
                  </a:txBody>
                  <a:tcPr/>
                </a:tc>
                <a:extLst>
                  <a:ext uri="{0D108BD9-81ED-4DB2-BD59-A6C34878D82A}">
                    <a16:rowId xmlns:a16="http://schemas.microsoft.com/office/drawing/2014/main" val="1229000682"/>
                  </a:ext>
                </a:extLst>
              </a:tr>
              <a:tr h="623585">
                <a:tc>
                  <a:txBody>
                    <a:bodyPr/>
                    <a:lstStyle/>
                    <a:p>
                      <a:r>
                        <a:rPr lang="en-CA" b="1"/>
                        <a:t>Where it’s done	</a:t>
                      </a:r>
                    </a:p>
                  </a:txBody>
                  <a:tcPr/>
                </a:tc>
                <a:tc>
                  <a:txBody>
                    <a:bodyPr/>
                    <a:lstStyle/>
                    <a:p>
                      <a:r>
                        <a:rPr lang="en-CA"/>
                        <a:t>On the SAP Ariba Network	</a:t>
                      </a:r>
                    </a:p>
                  </a:txBody>
                  <a:tcPr/>
                </a:tc>
                <a:tc>
                  <a:txBody>
                    <a:bodyPr/>
                    <a:lstStyle/>
                    <a:p>
                      <a:r>
                        <a:rPr lang="en-CA"/>
                        <a:t>Through the City’s Supplier Registration Portal</a:t>
                      </a:r>
                    </a:p>
                  </a:txBody>
                  <a:tcPr/>
                </a:tc>
                <a:extLst>
                  <a:ext uri="{0D108BD9-81ED-4DB2-BD59-A6C34878D82A}">
                    <a16:rowId xmlns:a16="http://schemas.microsoft.com/office/drawing/2014/main" val="2372225821"/>
                  </a:ext>
                </a:extLst>
              </a:tr>
              <a:tr h="623585">
                <a:tc>
                  <a:txBody>
                    <a:bodyPr/>
                    <a:lstStyle/>
                    <a:p>
                      <a:r>
                        <a:rPr lang="en-CA" b="1"/>
                        <a:t>Triggers</a:t>
                      </a:r>
                    </a:p>
                  </a:txBody>
                  <a:tcPr/>
                </a:tc>
                <a:tc>
                  <a:txBody>
                    <a:bodyPr/>
                    <a:lstStyle/>
                    <a:p>
                      <a:r>
                        <a:rPr lang="en-CA"/>
                        <a:t>You choose to register on Ariba or access a bid	</a:t>
                      </a:r>
                    </a:p>
                  </a:txBody>
                  <a:tcPr/>
                </a:tc>
                <a:tc>
                  <a:txBody>
                    <a:bodyPr/>
                    <a:lstStyle/>
                    <a:p>
                      <a:r>
                        <a:rPr lang="en-CA"/>
                        <a:t>Usually requested by the City after award or by interest</a:t>
                      </a:r>
                    </a:p>
                  </a:txBody>
                  <a:tcPr/>
                </a:tc>
                <a:extLst>
                  <a:ext uri="{0D108BD9-81ED-4DB2-BD59-A6C34878D82A}">
                    <a16:rowId xmlns:a16="http://schemas.microsoft.com/office/drawing/2014/main" val="1513652085"/>
                  </a:ext>
                </a:extLst>
              </a:tr>
              <a:tr h="623585">
                <a:tc>
                  <a:txBody>
                    <a:bodyPr/>
                    <a:lstStyle/>
                    <a:p>
                      <a:r>
                        <a:rPr lang="en-CA" b="1"/>
                        <a:t>Outcome</a:t>
                      </a:r>
                    </a:p>
                  </a:txBody>
                  <a:tcPr/>
                </a:tc>
                <a:tc>
                  <a:txBody>
                    <a:bodyPr/>
                    <a:lstStyle/>
                    <a:p>
                      <a:r>
                        <a:rPr lang="en-CA"/>
                        <a:t>You can view and submit bids for opportunities	</a:t>
                      </a:r>
                    </a:p>
                  </a:txBody>
                  <a:tcPr/>
                </a:tc>
                <a:tc>
                  <a:txBody>
                    <a:bodyPr/>
                    <a:lstStyle/>
                    <a:p>
                      <a:r>
                        <a:rPr lang="en-CA"/>
                        <a:t>You're officially set up to receive payments and do business with the City</a:t>
                      </a:r>
                    </a:p>
                  </a:txBody>
                  <a:tcPr/>
                </a:tc>
                <a:extLst>
                  <a:ext uri="{0D108BD9-81ED-4DB2-BD59-A6C34878D82A}">
                    <a16:rowId xmlns:a16="http://schemas.microsoft.com/office/drawing/2014/main" val="2644203003"/>
                  </a:ext>
                </a:extLst>
              </a:tr>
            </a:tbl>
          </a:graphicData>
        </a:graphic>
      </p:graphicFrame>
    </p:spTree>
    <p:extLst>
      <p:ext uri="{BB962C8B-B14F-4D97-AF65-F5344CB8AC3E}">
        <p14:creationId xmlns:p14="http://schemas.microsoft.com/office/powerpoint/2010/main" val="392431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135" y="699336"/>
            <a:ext cx="11841480" cy="740450"/>
          </a:xfrm>
        </p:spPr>
        <p:txBody>
          <a:bodyPr>
            <a:normAutofit/>
          </a:bodyPr>
          <a:lstStyle/>
          <a:p>
            <a:pPr algn="l"/>
            <a:r>
              <a:rPr lang="en-CA" sz="2800" b="1">
                <a:solidFill>
                  <a:srgbClr val="002060"/>
                </a:solidFill>
              </a:rPr>
              <a:t>Diverse Supplier Information &amp; Community Involvement</a:t>
            </a:r>
          </a:p>
        </p:txBody>
      </p:sp>
      <p:pic>
        <p:nvPicPr>
          <p:cNvPr id="12" name="Picture 11"/>
          <p:cNvPicPr>
            <a:picLocks noChangeAspect="1"/>
          </p:cNvPicPr>
          <p:nvPr/>
        </p:nvPicPr>
        <p:blipFill>
          <a:blip r:embed="rId3"/>
          <a:stretch>
            <a:fillRect/>
          </a:stretch>
        </p:blipFill>
        <p:spPr>
          <a:xfrm>
            <a:off x="1331480" y="3503871"/>
            <a:ext cx="9719613" cy="2327576"/>
          </a:xfrm>
          <a:prstGeom prst="rect">
            <a:avLst/>
          </a:prstGeom>
        </p:spPr>
      </p:pic>
      <p:sp>
        <p:nvSpPr>
          <p:cNvPr id="4" name="Slide Number Placeholder 3"/>
          <p:cNvSpPr>
            <a:spLocks noGrp="1"/>
          </p:cNvSpPr>
          <p:nvPr>
            <p:ph type="sldNum" sz="quarter" idx="12"/>
          </p:nvPr>
        </p:nvSpPr>
        <p:spPr>
          <a:xfrm>
            <a:off x="9287045" y="634244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AD700-9C4E-E347-8D73-D2DE38161AC0}" type="slidenum">
              <a:rPr kumimoji="0" lang="en-US" sz="1800" b="0" i="0" u="none" strike="noStrike" kern="1200" cap="none" spc="0" normalizeH="0" baseline="0" noProof="0" smtClean="0">
                <a:ln>
                  <a:noFill/>
                </a:ln>
                <a:solidFill>
                  <a:srgbClr val="0020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5CBCA0DC-E986-1B81-176E-CDFD7FBFDAB3}"/>
              </a:ext>
            </a:extLst>
          </p:cNvPr>
          <p:cNvPicPr>
            <a:picLocks noChangeAspect="1"/>
          </p:cNvPicPr>
          <p:nvPr/>
        </p:nvPicPr>
        <p:blipFill>
          <a:blip r:embed="rId4"/>
          <a:stretch>
            <a:fillRect/>
          </a:stretch>
        </p:blipFill>
        <p:spPr>
          <a:xfrm>
            <a:off x="666331" y="1798071"/>
            <a:ext cx="1708379" cy="1191732"/>
          </a:xfrm>
          <a:prstGeom prst="rect">
            <a:avLst/>
          </a:prstGeom>
        </p:spPr>
      </p:pic>
      <p:pic>
        <p:nvPicPr>
          <p:cNvPr id="6" name="Picture 5">
            <a:extLst>
              <a:ext uri="{FF2B5EF4-FFF2-40B4-BE49-F238E27FC236}">
                <a16:creationId xmlns:a16="http://schemas.microsoft.com/office/drawing/2014/main" id="{A9B69E37-5A6E-6A13-65E0-A38270AF288B}"/>
              </a:ext>
            </a:extLst>
          </p:cNvPr>
          <p:cNvPicPr>
            <a:picLocks noChangeAspect="1"/>
          </p:cNvPicPr>
          <p:nvPr/>
        </p:nvPicPr>
        <p:blipFill>
          <a:blip r:embed="rId5"/>
          <a:stretch>
            <a:fillRect/>
          </a:stretch>
        </p:blipFill>
        <p:spPr>
          <a:xfrm>
            <a:off x="3191580" y="1939745"/>
            <a:ext cx="1987468" cy="908383"/>
          </a:xfrm>
          <a:prstGeom prst="rect">
            <a:avLst/>
          </a:prstGeom>
        </p:spPr>
      </p:pic>
      <p:pic>
        <p:nvPicPr>
          <p:cNvPr id="7" name="Picture 6">
            <a:extLst>
              <a:ext uri="{FF2B5EF4-FFF2-40B4-BE49-F238E27FC236}">
                <a16:creationId xmlns:a16="http://schemas.microsoft.com/office/drawing/2014/main" id="{9053FE2B-49DA-1229-76D9-8A22065D259B}"/>
              </a:ext>
            </a:extLst>
          </p:cNvPr>
          <p:cNvPicPr>
            <a:picLocks noChangeAspect="1"/>
          </p:cNvPicPr>
          <p:nvPr/>
        </p:nvPicPr>
        <p:blipFill>
          <a:blip r:embed="rId6"/>
          <a:stretch>
            <a:fillRect/>
          </a:stretch>
        </p:blipFill>
        <p:spPr>
          <a:xfrm>
            <a:off x="5768763" y="1991566"/>
            <a:ext cx="2414225" cy="951058"/>
          </a:xfrm>
          <a:prstGeom prst="rect">
            <a:avLst/>
          </a:prstGeom>
        </p:spPr>
      </p:pic>
      <p:pic>
        <p:nvPicPr>
          <p:cNvPr id="10" name="Picture 9">
            <a:extLst>
              <a:ext uri="{FF2B5EF4-FFF2-40B4-BE49-F238E27FC236}">
                <a16:creationId xmlns:a16="http://schemas.microsoft.com/office/drawing/2014/main" id="{15F8C8CE-465E-FB28-F024-123F6DB075D2}"/>
              </a:ext>
            </a:extLst>
          </p:cNvPr>
          <p:cNvPicPr>
            <a:picLocks noChangeAspect="1"/>
          </p:cNvPicPr>
          <p:nvPr/>
        </p:nvPicPr>
        <p:blipFill>
          <a:blip r:embed="rId7"/>
          <a:stretch>
            <a:fillRect/>
          </a:stretch>
        </p:blipFill>
        <p:spPr>
          <a:xfrm>
            <a:off x="8825860" y="2137882"/>
            <a:ext cx="2225233" cy="804742"/>
          </a:xfrm>
          <a:prstGeom prst="rect">
            <a:avLst/>
          </a:prstGeom>
        </p:spPr>
      </p:pic>
    </p:spTree>
    <p:extLst>
      <p:ext uri="{BB962C8B-B14F-4D97-AF65-F5344CB8AC3E}">
        <p14:creationId xmlns:p14="http://schemas.microsoft.com/office/powerpoint/2010/main" val="541667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168" y="522802"/>
            <a:ext cx="11841480" cy="740450"/>
          </a:xfrm>
        </p:spPr>
        <p:txBody>
          <a:bodyPr>
            <a:normAutofit/>
          </a:bodyPr>
          <a:lstStyle/>
          <a:p>
            <a:pPr algn="l"/>
            <a:r>
              <a:rPr lang="en-CA" sz="2800" b="1">
                <a:solidFill>
                  <a:srgbClr val="002060"/>
                </a:solidFill>
              </a:rPr>
              <a:t>Awarded Supplier Information</a:t>
            </a:r>
          </a:p>
        </p:txBody>
      </p:sp>
      <p:pic>
        <p:nvPicPr>
          <p:cNvPr id="8" name="Picture 7" descr="This is a snapshot of sections 5-8 of the supplier registration questionnaire" title="Sections 5-8"/>
          <p:cNvPicPr>
            <a:picLocks noChangeAspect="1"/>
          </p:cNvPicPr>
          <p:nvPr/>
        </p:nvPicPr>
        <p:blipFill>
          <a:blip r:embed="rId3"/>
          <a:srcRect r="39949"/>
          <a:stretch/>
        </p:blipFill>
        <p:spPr>
          <a:xfrm>
            <a:off x="6595992" y="1884742"/>
            <a:ext cx="5382106" cy="3836211"/>
          </a:xfrm>
          <a:prstGeom prst="rect">
            <a:avLst/>
          </a:prstGeom>
          <a:ln w="6350">
            <a:solidFill>
              <a:schemeClr val="tx1"/>
            </a:solidFill>
          </a:ln>
        </p:spPr>
      </p:pic>
      <p:sp>
        <p:nvSpPr>
          <p:cNvPr id="4" name="Slide Number Placeholder 3"/>
          <p:cNvSpPr>
            <a:spLocks noGrp="1"/>
          </p:cNvSpPr>
          <p:nvPr>
            <p:ph type="sldNum" sz="quarter" idx="12"/>
          </p:nvPr>
        </p:nvSpPr>
        <p:spPr>
          <a:xfrm>
            <a:off x="9287045" y="6342444"/>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AD700-9C4E-E347-8D73-D2DE38161AC0}" type="slidenum">
              <a:rPr kumimoji="0" lang="en-US" sz="1800" b="0" i="0" u="none" strike="noStrike" kern="1200" cap="none" spc="0" normalizeH="0" baseline="0" noProof="0" smtClean="0">
                <a:ln>
                  <a:noFill/>
                </a:ln>
                <a:solidFill>
                  <a:srgbClr val="0020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E167BE62-0E33-079F-C3F0-15A1F011BB43}"/>
              </a:ext>
            </a:extLst>
          </p:cNvPr>
          <p:cNvGraphicFramePr>
            <a:graphicFrameLocks noGrp="1"/>
          </p:cNvGraphicFramePr>
          <p:nvPr/>
        </p:nvGraphicFramePr>
        <p:xfrm>
          <a:off x="609297" y="2493910"/>
          <a:ext cx="5382106" cy="2617873"/>
        </p:xfrm>
        <a:graphic>
          <a:graphicData uri="http://schemas.openxmlformats.org/drawingml/2006/table">
            <a:tbl>
              <a:tblPr firstRow="1" bandRow="1">
                <a:tableStyleId>{00A15C55-8517-42AA-B614-E9B94910E393}</a:tableStyleId>
              </a:tblPr>
              <a:tblGrid>
                <a:gridCol w="2691053">
                  <a:extLst>
                    <a:ext uri="{9D8B030D-6E8A-4147-A177-3AD203B41FA5}">
                      <a16:colId xmlns:a16="http://schemas.microsoft.com/office/drawing/2014/main" val="1961520162"/>
                    </a:ext>
                  </a:extLst>
                </a:gridCol>
                <a:gridCol w="2691053">
                  <a:extLst>
                    <a:ext uri="{9D8B030D-6E8A-4147-A177-3AD203B41FA5}">
                      <a16:colId xmlns:a16="http://schemas.microsoft.com/office/drawing/2014/main" val="413175579"/>
                    </a:ext>
                  </a:extLst>
                </a:gridCol>
              </a:tblGrid>
              <a:tr h="514753">
                <a:tc>
                  <a:txBody>
                    <a:bodyPr/>
                    <a:lstStyle/>
                    <a:p>
                      <a:r>
                        <a:rPr lang="en-CA"/>
                        <a:t>Supplier Type</a:t>
                      </a:r>
                    </a:p>
                  </a:txBody>
                  <a:tcPr/>
                </a:tc>
                <a:tc>
                  <a:txBody>
                    <a:bodyPr/>
                    <a:lstStyle/>
                    <a:p>
                      <a:r>
                        <a:rPr lang="en-CA"/>
                        <a:t>Information </a:t>
                      </a:r>
                    </a:p>
                  </a:txBody>
                  <a:tcPr/>
                </a:tc>
                <a:extLst>
                  <a:ext uri="{0D108BD9-81ED-4DB2-BD59-A6C34878D82A}">
                    <a16:rowId xmlns:a16="http://schemas.microsoft.com/office/drawing/2014/main" val="3459748799"/>
                  </a:ext>
                </a:extLst>
              </a:tr>
              <a:tr h="514753">
                <a:tc>
                  <a:txBody>
                    <a:bodyPr/>
                    <a:lstStyle/>
                    <a:p>
                      <a:r>
                        <a:rPr lang="en-CA" b="1"/>
                        <a:t>Prospective / Historic Supplier	</a:t>
                      </a:r>
                    </a:p>
                  </a:txBody>
                  <a:tcPr/>
                </a:tc>
                <a:tc>
                  <a:txBody>
                    <a:bodyPr/>
                    <a:lstStyle/>
                    <a:p>
                      <a:r>
                        <a:rPr lang="en-CA"/>
                        <a:t>Sections 5–8 are hidden from view</a:t>
                      </a:r>
                    </a:p>
                  </a:txBody>
                  <a:tcPr/>
                </a:tc>
                <a:extLst>
                  <a:ext uri="{0D108BD9-81ED-4DB2-BD59-A6C34878D82A}">
                    <a16:rowId xmlns:a16="http://schemas.microsoft.com/office/drawing/2014/main" val="3948823333"/>
                  </a:ext>
                </a:extLst>
              </a:tr>
              <a:tr h="514753">
                <a:tc>
                  <a:txBody>
                    <a:bodyPr/>
                    <a:lstStyle/>
                    <a:p>
                      <a:r>
                        <a:rPr lang="en-CA" b="1"/>
                        <a:t>Current / Newly Awarded Supplier	</a:t>
                      </a:r>
                    </a:p>
                  </a:txBody>
                  <a:tcPr/>
                </a:tc>
                <a:tc>
                  <a:txBody>
                    <a:bodyPr/>
                    <a:lstStyle/>
                    <a:p>
                      <a:r>
                        <a:rPr lang="en-CA"/>
                        <a:t>Must complete Sections:</a:t>
                      </a:r>
                    </a:p>
                    <a:p>
                      <a:endParaRPr lang="en-CA"/>
                    </a:p>
                    <a:p>
                      <a:pPr marL="285750" indent="-285750">
                        <a:buFont typeface="Arial" panose="020B0604020202020204" pitchFamily="34" charset="0"/>
                        <a:buChar char="•"/>
                      </a:pPr>
                      <a:r>
                        <a:rPr lang="en-CA" i="1"/>
                        <a:t>Bank Info</a:t>
                      </a:r>
                    </a:p>
                    <a:p>
                      <a:pPr marL="285750" indent="-285750">
                        <a:buFont typeface="Arial" panose="020B0604020202020204" pitchFamily="34" charset="0"/>
                        <a:buChar char="•"/>
                      </a:pPr>
                      <a:r>
                        <a:rPr lang="en-CA" i="1"/>
                        <a:t>Transaction Info</a:t>
                      </a:r>
                    </a:p>
                    <a:p>
                      <a:pPr marL="285750" indent="-285750">
                        <a:buFont typeface="Arial" panose="020B0604020202020204" pitchFamily="34" charset="0"/>
                        <a:buChar char="•"/>
                      </a:pPr>
                      <a:r>
                        <a:rPr lang="en-CA" i="1"/>
                        <a:t>Tax Info</a:t>
                      </a:r>
                    </a:p>
                  </a:txBody>
                  <a:tcPr/>
                </a:tc>
                <a:extLst>
                  <a:ext uri="{0D108BD9-81ED-4DB2-BD59-A6C34878D82A}">
                    <a16:rowId xmlns:a16="http://schemas.microsoft.com/office/drawing/2014/main" val="3998595045"/>
                  </a:ext>
                </a:extLst>
              </a:tr>
            </a:tbl>
          </a:graphicData>
        </a:graphic>
      </p:graphicFrame>
    </p:spTree>
    <p:extLst>
      <p:ext uri="{BB962C8B-B14F-4D97-AF65-F5344CB8AC3E}">
        <p14:creationId xmlns:p14="http://schemas.microsoft.com/office/powerpoint/2010/main" val="2816824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overhead image of three people at a round desk." title="People at Desk">
            <a:extLst>
              <a:ext uri="{FF2B5EF4-FFF2-40B4-BE49-F238E27FC236}">
                <a16:creationId xmlns:a16="http://schemas.microsoft.com/office/drawing/2014/main" id="{E1C5EC7D-EE9F-E147-B035-452BBB0FDA29}"/>
              </a:ext>
            </a:extLst>
          </p:cNvPr>
          <p:cNvPicPr>
            <a:picLocks noChangeAspect="1"/>
          </p:cNvPicPr>
          <p:nvPr/>
        </p:nvPicPr>
        <p:blipFill rotWithShape="1">
          <a:blip r:embed="rId2"/>
          <a:srcRect l="20198" r="22895"/>
          <a:stretch/>
        </p:blipFill>
        <p:spPr>
          <a:xfrm>
            <a:off x="-191069" y="492119"/>
            <a:ext cx="12474054" cy="6454591"/>
          </a:xfrm>
          <a:prstGeom prst="rect">
            <a:avLst/>
          </a:prstGeom>
        </p:spPr>
      </p:pic>
      <p:sp>
        <p:nvSpPr>
          <p:cNvPr id="9" name="Oval 8">
            <a:extLst>
              <a:ext uri="{FF2B5EF4-FFF2-40B4-BE49-F238E27FC236}">
                <a16:creationId xmlns:a16="http://schemas.microsoft.com/office/drawing/2014/main" id="{755DD596-CAA7-3D44-8045-1A72938F5B5E}"/>
              </a:ext>
              <a:ext uri="{C183D7F6-B498-43B3-948B-1728B52AA6E4}">
                <adec:decorative xmlns:adec="http://schemas.microsoft.com/office/drawing/2017/decorative" val="1"/>
              </a:ext>
            </a:extLst>
          </p:cNvPr>
          <p:cNvSpPr/>
          <p:nvPr/>
        </p:nvSpPr>
        <p:spPr>
          <a:xfrm>
            <a:off x="4060941" y="1396999"/>
            <a:ext cx="4100513" cy="4100513"/>
          </a:xfrm>
          <a:prstGeom prst="ellipse">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itle 6"/>
          <p:cNvSpPr>
            <a:spLocks noGrp="1"/>
          </p:cNvSpPr>
          <p:nvPr>
            <p:ph type="ctrTitle"/>
          </p:nvPr>
        </p:nvSpPr>
        <p:spPr>
          <a:xfrm>
            <a:off x="4391530" y="2451100"/>
            <a:ext cx="3408940" cy="2387600"/>
          </a:xfrm>
        </p:spPr>
        <p:txBody>
          <a:bodyPr/>
          <a:lstStyle/>
          <a:p>
            <a:r>
              <a:rPr lang="en-CA" b="1" noProof="0">
                <a:solidFill>
                  <a:srgbClr val="FFFF00"/>
                </a:solidFill>
              </a:rPr>
              <a:t>Bidding </a:t>
            </a:r>
            <a:br>
              <a:rPr lang="en-CA" b="1" noProof="0">
                <a:solidFill>
                  <a:srgbClr val="FFFF00"/>
                </a:solidFill>
              </a:rPr>
            </a:br>
            <a:r>
              <a:rPr lang="en-CA" b="1" noProof="0">
                <a:solidFill>
                  <a:srgbClr val="FFFF00"/>
                </a:solidFill>
              </a:rPr>
              <a:t>an Event</a:t>
            </a:r>
            <a:br>
              <a:rPr lang="en-CA" b="1" noProof="0">
                <a:solidFill>
                  <a:srgbClr val="FFFF00"/>
                </a:solidFill>
              </a:rPr>
            </a:br>
            <a:endParaRPr lang="en-CA" noProof="0"/>
          </a:p>
        </p:txBody>
      </p:sp>
      <p:sp>
        <p:nvSpPr>
          <p:cNvPr id="6" name="Slide Number Placeholder 3">
            <a:extLst>
              <a:ext uri="{FF2B5EF4-FFF2-40B4-BE49-F238E27FC236}">
                <a16:creationId xmlns:a16="http://schemas.microsoft.com/office/drawing/2014/main" id="{C37133D1-D092-1D4F-9E09-4135EBC5A6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AD700-9C4E-E347-8D73-D2DE38161AC0}" type="slidenum">
              <a:rPr kumimoji="0" lang="en-US"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5058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EF9ACD1-1F7D-3F48-AF9E-4953160A38A3}"/>
              </a:ext>
            </a:extLst>
          </p:cNvPr>
          <p:cNvSpPr>
            <a:spLocks noGrp="1"/>
          </p:cNvSpPr>
          <p:nvPr>
            <p:ph type="title"/>
          </p:nvPr>
        </p:nvSpPr>
        <p:spPr>
          <a:xfrm>
            <a:off x="3595547" y="724774"/>
            <a:ext cx="11345561" cy="619753"/>
          </a:xfrm>
        </p:spPr>
        <p:txBody>
          <a:bodyPr>
            <a:normAutofit/>
          </a:bodyPr>
          <a:lstStyle/>
          <a:p>
            <a:pPr algn="l"/>
            <a:r>
              <a:rPr lang="en-CA" sz="2800" b="1" noProof="0">
                <a:solidFill>
                  <a:srgbClr val="002060"/>
                </a:solidFill>
              </a:rPr>
              <a:t>Locating Opportunities</a:t>
            </a:r>
          </a:p>
        </p:txBody>
      </p:sp>
      <p:sp>
        <p:nvSpPr>
          <p:cNvPr id="8" name="Content Placeholder 2">
            <a:extLst>
              <a:ext uri="{FF2B5EF4-FFF2-40B4-BE49-F238E27FC236}">
                <a16:creationId xmlns:a16="http://schemas.microsoft.com/office/drawing/2014/main" id="{B71867FB-F5F8-3D40-91FA-390117A6213F}"/>
              </a:ext>
            </a:extLst>
          </p:cNvPr>
          <p:cNvSpPr>
            <a:spLocks noGrp="1"/>
          </p:cNvSpPr>
          <p:nvPr>
            <p:ph idx="1"/>
          </p:nvPr>
        </p:nvSpPr>
        <p:spPr>
          <a:xfrm>
            <a:off x="279140" y="1726664"/>
            <a:ext cx="6302661" cy="3950581"/>
          </a:xfrm>
        </p:spPr>
        <p:txBody>
          <a:bodyPr>
            <a:noAutofit/>
          </a:bodyPr>
          <a:lstStyle/>
          <a:p>
            <a:pPr marL="0" indent="0" algn="l" rtl="0" fontAlgn="base">
              <a:buNone/>
            </a:pPr>
            <a:r>
              <a:rPr lang="en-CA" sz="1900" b="0" i="0" u="none" strike="noStrike" noProof="0">
                <a:solidFill>
                  <a:srgbClr val="002060"/>
                </a:solidFill>
                <a:effectLst/>
                <a:latin typeface="Arial" panose="020B0604020202020204" pitchFamily="34" charset="0"/>
              </a:rPr>
              <a:t>From </a:t>
            </a:r>
            <a:r>
              <a:rPr lang="en-CA" sz="1900" b="0" i="0" u="sng" strike="noStrike" noProof="0">
                <a:solidFill>
                  <a:srgbClr val="0563C1"/>
                </a:solidFill>
                <a:effectLst/>
                <a:latin typeface="Arial" panose="020B0604020202020204" pitchFamily="34" charset="0"/>
                <a:hlinkClick r:id="rId3"/>
              </a:rPr>
              <a:t>Searching and Bidding on City Contracts</a:t>
            </a:r>
            <a:r>
              <a:rPr lang="en-CA" sz="1900" b="0" i="0" u="none" strike="noStrike" noProof="0">
                <a:solidFill>
                  <a:srgbClr val="002060"/>
                </a:solidFill>
                <a:effectLst/>
                <a:latin typeface="Arial" panose="020B0604020202020204" pitchFamily="34" charset="0"/>
              </a:rPr>
              <a:t>, expand “Search for Opportunities” and click on the link to the TO Bids Portal. TO Bids lists City solicitations in the following areas:</a:t>
            </a:r>
            <a:r>
              <a:rPr lang="en-CA" sz="1900" b="0" i="0" noProof="0">
                <a:solidFill>
                  <a:srgbClr val="000000"/>
                </a:solidFill>
                <a:effectLst/>
                <a:latin typeface="Arial" panose="020B0604020202020204" pitchFamily="34" charset="0"/>
              </a:rPr>
              <a:t>​</a:t>
            </a:r>
            <a:endParaRPr lang="en-CA" sz="1900" b="0" i="0" noProof="0">
              <a:solidFill>
                <a:srgbClr val="000000"/>
              </a:solidFill>
              <a:effectLst/>
              <a:latin typeface="Segoe UI" panose="020B0502040204020203" pitchFamily="34" charset="0"/>
            </a:endParaRPr>
          </a:p>
          <a:p>
            <a:pPr lvl="1" fontAlgn="base"/>
            <a:r>
              <a:rPr lang="en-CA" sz="1900" b="0" i="0" u="none" strike="noStrike" noProof="0">
                <a:solidFill>
                  <a:srgbClr val="002060"/>
                </a:solidFill>
                <a:effectLst/>
                <a:latin typeface="Arial" panose="020B0604020202020204" pitchFamily="34" charset="0"/>
              </a:rPr>
              <a:t>Goods &amp; Services</a:t>
            </a:r>
            <a:r>
              <a:rPr lang="en-CA" sz="1900" b="0" i="0" noProof="0">
                <a:solidFill>
                  <a:srgbClr val="000000"/>
                </a:solidFill>
                <a:effectLst/>
                <a:latin typeface="Arial" panose="020B0604020202020204" pitchFamily="34" charset="0"/>
              </a:rPr>
              <a:t>​</a:t>
            </a:r>
          </a:p>
          <a:p>
            <a:pPr lvl="1" fontAlgn="base"/>
            <a:r>
              <a:rPr lang="en-CA" sz="1900" b="0" i="0" u="none" strike="noStrike" noProof="0">
                <a:solidFill>
                  <a:srgbClr val="002060"/>
                </a:solidFill>
                <a:effectLst/>
                <a:latin typeface="Arial" panose="020B0604020202020204" pitchFamily="34" charset="0"/>
              </a:rPr>
              <a:t>Professional Services</a:t>
            </a:r>
            <a:r>
              <a:rPr lang="en-CA" sz="1900" b="0" i="0" noProof="0">
                <a:solidFill>
                  <a:srgbClr val="000000"/>
                </a:solidFill>
                <a:effectLst/>
                <a:latin typeface="Arial" panose="020B0604020202020204" pitchFamily="34" charset="0"/>
              </a:rPr>
              <a:t>​</a:t>
            </a:r>
          </a:p>
          <a:p>
            <a:pPr lvl="1" fontAlgn="base"/>
            <a:r>
              <a:rPr lang="en-CA" sz="1900" b="0" i="0" u="none" strike="noStrike" noProof="0">
                <a:solidFill>
                  <a:srgbClr val="002060"/>
                </a:solidFill>
                <a:effectLst/>
                <a:latin typeface="Arial" panose="020B0604020202020204" pitchFamily="34" charset="0"/>
              </a:rPr>
              <a:t>Construction Services</a:t>
            </a:r>
            <a:r>
              <a:rPr lang="en-CA" sz="1900" b="0" i="0" noProof="0">
                <a:solidFill>
                  <a:srgbClr val="000000"/>
                </a:solidFill>
                <a:effectLst/>
                <a:latin typeface="Arial" panose="020B0604020202020204" pitchFamily="34" charset="0"/>
              </a:rPr>
              <a:t>​</a:t>
            </a:r>
          </a:p>
          <a:p>
            <a:pPr lvl="1" fontAlgn="base"/>
            <a:r>
              <a:rPr lang="en-CA" sz="1900" b="0" i="0" u="none" strike="noStrike" noProof="0">
                <a:solidFill>
                  <a:srgbClr val="002060"/>
                </a:solidFill>
                <a:effectLst/>
                <a:latin typeface="Arial" panose="020B0604020202020204" pitchFamily="34" charset="0"/>
              </a:rPr>
              <a:t>Offers to Purchase</a:t>
            </a:r>
            <a:r>
              <a:rPr lang="en-CA" sz="1900" b="0" i="0" noProof="0">
                <a:solidFill>
                  <a:srgbClr val="000000"/>
                </a:solidFill>
                <a:effectLst/>
                <a:latin typeface="Arial" panose="020B0604020202020204" pitchFamily="34" charset="0"/>
              </a:rPr>
              <a:t>​</a:t>
            </a:r>
          </a:p>
          <a:p>
            <a:pPr lvl="1" fontAlgn="base"/>
            <a:endParaRPr lang="en-CA" sz="1900" b="0" i="0" noProof="0">
              <a:solidFill>
                <a:srgbClr val="000000"/>
              </a:solidFill>
              <a:effectLst/>
              <a:latin typeface="Arial" panose="020B0604020202020204" pitchFamily="34" charset="0"/>
            </a:endParaRPr>
          </a:p>
          <a:p>
            <a:pPr algn="l" rtl="0" fontAlgn="base"/>
            <a:r>
              <a:rPr lang="en-CA" sz="1900" b="0" i="0" u="none" strike="noStrike" noProof="0">
                <a:solidFill>
                  <a:srgbClr val="002060"/>
                </a:solidFill>
                <a:effectLst/>
                <a:latin typeface="Arial" panose="020B0604020202020204" pitchFamily="34" charset="0"/>
              </a:rPr>
              <a:t>Choose “All Open Solicitations” and use the Advanced Search features, click on the posting title of the posting you would like to view</a:t>
            </a:r>
            <a:endParaRPr lang="en-CA" sz="1900" b="0" i="0" noProof="0">
              <a:solidFill>
                <a:srgbClr val="000000"/>
              </a:solidFill>
              <a:effectLst/>
              <a:highlight>
                <a:srgbClr val="FFFF00"/>
              </a:highlight>
              <a:latin typeface="Segoe UI" panose="020B0502040204020203" pitchFamily="34" charset="0"/>
            </a:endParaRPr>
          </a:p>
        </p:txBody>
      </p:sp>
      <p:pic>
        <p:nvPicPr>
          <p:cNvPr id="1028" name="Picture 4" descr="A sample of what a solicitation posting looks like on the T.O. Bids website. The hyperlinked posting title is highlighted.">
            <a:extLst>
              <a:ext uri="{FF2B5EF4-FFF2-40B4-BE49-F238E27FC236}">
                <a16:creationId xmlns:a16="http://schemas.microsoft.com/office/drawing/2014/main" id="{7B8CA324-B5FA-8B5A-F6CC-3E6A32B9A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841" y="2050912"/>
            <a:ext cx="5256259" cy="3075563"/>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
        <p:nvSpPr>
          <p:cNvPr id="12" name="Slide Number Placeholder 3">
            <a:extLst>
              <a:ext uri="{FF2B5EF4-FFF2-40B4-BE49-F238E27FC236}">
                <a16:creationId xmlns:a16="http://schemas.microsoft.com/office/drawing/2014/main" id="{38B32ABD-E5B7-9540-B0EC-5A558AFC74FC}"/>
              </a:ext>
            </a:extLst>
          </p:cNvPr>
          <p:cNvSpPr>
            <a:spLocks noGrp="1"/>
          </p:cNvSpPr>
          <p:nvPr>
            <p:ph type="sldNum" sz="quarter" idx="12"/>
          </p:nvPr>
        </p:nvSpPr>
        <p:spPr>
          <a:xfrm>
            <a:off x="11170919" y="6275880"/>
            <a:ext cx="75982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AD700-9C4E-E347-8D73-D2DE38161AC0}" type="slidenum">
              <a:rPr kumimoji="0" lang="en-US" sz="1800" b="0" i="0" u="none" strike="noStrike" kern="1200" cap="none" spc="0" normalizeH="0" baseline="0" noProof="0" smtClean="0">
                <a:ln>
                  <a:noFill/>
                </a:ln>
                <a:solidFill>
                  <a:srgbClr val="0020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1211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53107C-AB29-ECF4-2174-17DBF2BC7083}"/>
              </a:ext>
            </a:extLst>
          </p:cNvPr>
          <p:cNvSpPr>
            <a:spLocks noGrp="1"/>
          </p:cNvSpPr>
          <p:nvPr>
            <p:ph type="title"/>
          </p:nvPr>
        </p:nvSpPr>
        <p:spPr>
          <a:xfrm>
            <a:off x="3366051" y="498790"/>
            <a:ext cx="11714921" cy="928688"/>
          </a:xfrm>
        </p:spPr>
        <p:txBody>
          <a:bodyPr>
            <a:normAutofit/>
          </a:bodyPr>
          <a:lstStyle/>
          <a:p>
            <a:pPr algn="l"/>
            <a:r>
              <a:rPr lang="en-CA" b="1">
                <a:solidFill>
                  <a:srgbClr val="002060"/>
                </a:solidFill>
              </a:rPr>
              <a:t>TO Bids Search Filters</a:t>
            </a:r>
            <a:endParaRPr lang="en-CA"/>
          </a:p>
        </p:txBody>
      </p:sp>
      <p:sp>
        <p:nvSpPr>
          <p:cNvPr id="8" name="Content Placeholder 7">
            <a:extLst>
              <a:ext uri="{FF2B5EF4-FFF2-40B4-BE49-F238E27FC236}">
                <a16:creationId xmlns:a16="http://schemas.microsoft.com/office/drawing/2014/main" id="{6C4ECAC0-697D-3C7F-5BEE-1EBDBFDA3809}"/>
              </a:ext>
            </a:extLst>
          </p:cNvPr>
          <p:cNvSpPr>
            <a:spLocks noGrp="1"/>
          </p:cNvSpPr>
          <p:nvPr>
            <p:ph idx="1"/>
          </p:nvPr>
        </p:nvSpPr>
        <p:spPr>
          <a:xfrm>
            <a:off x="251794" y="1594930"/>
            <a:ext cx="4830308" cy="4631058"/>
          </a:xfrm>
        </p:spPr>
        <p:txBody>
          <a:bodyPr>
            <a:normAutofit/>
          </a:bodyPr>
          <a:lstStyle/>
          <a:p>
            <a:pPr marL="0" lvl="0" indent="0">
              <a:lnSpc>
                <a:spcPct val="100000"/>
              </a:lnSpc>
              <a:spcBef>
                <a:spcPts val="500"/>
              </a:spcBef>
              <a:buNone/>
              <a:defRPr/>
            </a:pPr>
            <a:r>
              <a:rPr lang="en-CA" sz="2000"/>
              <a:t>Suppliers will be able to use the Advanced Search filters, you can search by:</a:t>
            </a:r>
          </a:p>
          <a:p>
            <a:pPr marL="0" lvl="0" indent="0">
              <a:lnSpc>
                <a:spcPct val="100000"/>
              </a:lnSpc>
              <a:spcBef>
                <a:spcPts val="500"/>
              </a:spcBef>
              <a:buNone/>
              <a:defRPr/>
            </a:pPr>
            <a:endParaRPr lang="en-CA" sz="2000"/>
          </a:p>
          <a:p>
            <a:pPr marL="685165" lvl="1" indent="-227965">
              <a:lnSpc>
                <a:spcPct val="100000"/>
              </a:lnSpc>
              <a:defRPr/>
            </a:pPr>
            <a:r>
              <a:rPr lang="en-CA" sz="2000"/>
              <a:t>Keywords</a:t>
            </a:r>
          </a:p>
          <a:p>
            <a:pPr marL="685165" lvl="1" indent="-227965">
              <a:lnSpc>
                <a:spcPct val="100000"/>
              </a:lnSpc>
              <a:defRPr/>
            </a:pPr>
            <a:r>
              <a:rPr lang="en-CA" sz="2000"/>
              <a:t>Solicitation (RFx) Type</a:t>
            </a:r>
          </a:p>
          <a:p>
            <a:pPr marL="685165" lvl="1" indent="-227965">
              <a:lnSpc>
                <a:spcPct val="100000"/>
              </a:lnSpc>
              <a:defRPr/>
            </a:pPr>
            <a:r>
              <a:rPr lang="en-CA" sz="2000"/>
              <a:t>High Level Category (Goods and Services, Professional Services, Construction Services)</a:t>
            </a:r>
          </a:p>
          <a:p>
            <a:pPr marL="685165" lvl="1" indent="-227965">
              <a:lnSpc>
                <a:spcPct val="100000"/>
              </a:lnSpc>
              <a:defRPr/>
            </a:pPr>
            <a:r>
              <a:rPr lang="en-CA" sz="2000"/>
              <a:t>Submission Deadline</a:t>
            </a:r>
          </a:p>
          <a:p>
            <a:pPr marL="685165" lvl="1" indent="-227965">
              <a:lnSpc>
                <a:spcPct val="100000"/>
              </a:lnSpc>
              <a:defRPr/>
            </a:pPr>
            <a:r>
              <a:rPr lang="en-CA" sz="2000"/>
              <a:t>Award/Contract Date</a:t>
            </a:r>
          </a:p>
          <a:p>
            <a:pPr marL="685165" lvl="1" indent="-227965">
              <a:lnSpc>
                <a:spcPct val="100000"/>
              </a:lnSpc>
              <a:defRPr/>
            </a:pPr>
            <a:r>
              <a:rPr lang="en-CA" sz="2000"/>
              <a:t>And more!</a:t>
            </a:r>
          </a:p>
        </p:txBody>
      </p:sp>
      <p:pic>
        <p:nvPicPr>
          <p:cNvPr id="3" name="Picture 2" descr="The Advanced Search Features section of the TO Bids webpage with multiple search fields for Suppliers to use when searching for solicitation records. These search fields are listed on this slide.">
            <a:extLst>
              <a:ext uri="{FF2B5EF4-FFF2-40B4-BE49-F238E27FC236}">
                <a16:creationId xmlns:a16="http://schemas.microsoft.com/office/drawing/2014/main" id="{8BC7A42C-5A58-D1B4-2EA6-5CD5EBB73B18}"/>
              </a:ext>
            </a:extLst>
          </p:cNvPr>
          <p:cNvPicPr>
            <a:picLocks noChangeAspect="1"/>
          </p:cNvPicPr>
          <p:nvPr/>
        </p:nvPicPr>
        <p:blipFill rotWithShape="1">
          <a:blip r:embed="rId3"/>
          <a:srcRect b="10322"/>
          <a:stretch/>
        </p:blipFill>
        <p:spPr>
          <a:xfrm>
            <a:off x="5527343" y="1514894"/>
            <a:ext cx="6248300" cy="4560396"/>
          </a:xfrm>
          <a:prstGeom prst="rect">
            <a:avLst/>
          </a:prstGeom>
        </p:spPr>
      </p:pic>
      <p:sp>
        <p:nvSpPr>
          <p:cNvPr id="6" name="Slide Number Placeholder 5">
            <a:extLst>
              <a:ext uri="{FF2B5EF4-FFF2-40B4-BE49-F238E27FC236}">
                <a16:creationId xmlns:a16="http://schemas.microsoft.com/office/drawing/2014/main" id="{052A8FCF-FAEA-9824-AD23-0C56758854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8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8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BEDFF4F6-3ECE-CD3E-E3E4-05FD8E4999C9}"/>
              </a:ext>
            </a:extLst>
          </p:cNvPr>
          <p:cNvSpPr/>
          <p:nvPr/>
        </p:nvSpPr>
        <p:spPr>
          <a:xfrm>
            <a:off x="251793" y="2797791"/>
            <a:ext cx="5057186" cy="3277499"/>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18303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0345A2-0267-144D-B948-580FC3A89322}"/>
              </a:ext>
            </a:extLst>
          </p:cNvPr>
          <p:cNvSpPr>
            <a:spLocks noGrp="1"/>
          </p:cNvSpPr>
          <p:nvPr>
            <p:ph type="title"/>
          </p:nvPr>
        </p:nvSpPr>
        <p:spPr>
          <a:xfrm>
            <a:off x="3521909" y="649780"/>
            <a:ext cx="11635946" cy="598187"/>
          </a:xfrm>
        </p:spPr>
        <p:txBody>
          <a:bodyPr>
            <a:normAutofit/>
          </a:bodyPr>
          <a:lstStyle/>
          <a:p>
            <a:pPr algn="l"/>
            <a:r>
              <a:rPr lang="en-CA" sz="2800" b="1" noProof="0">
                <a:solidFill>
                  <a:srgbClr val="002060"/>
                </a:solidFill>
              </a:rPr>
              <a:t>Supplier Research Posting </a:t>
            </a:r>
          </a:p>
        </p:txBody>
      </p:sp>
      <p:grpSp>
        <p:nvGrpSpPr>
          <p:cNvPr id="9" name="Group 8" descr="A screenshot of an advertised solicitation on the City of Toronto Call Document System." title="Supplier Research Posting">
            <a:extLst>
              <a:ext uri="{FF2B5EF4-FFF2-40B4-BE49-F238E27FC236}">
                <a16:creationId xmlns:a16="http://schemas.microsoft.com/office/drawing/2014/main" id="{E90BB61F-883F-9548-AE3D-B187C0C238E0}"/>
              </a:ext>
            </a:extLst>
          </p:cNvPr>
          <p:cNvGrpSpPr/>
          <p:nvPr/>
        </p:nvGrpSpPr>
        <p:grpSpPr>
          <a:xfrm>
            <a:off x="1640724" y="1318349"/>
            <a:ext cx="8308494" cy="4666804"/>
            <a:chOff x="4186129" y="1074304"/>
            <a:chExt cx="7622904" cy="4581525"/>
          </a:xfrm>
        </p:grpSpPr>
        <p:cxnSp>
          <p:nvCxnSpPr>
            <p:cNvPr id="10" name="Straight Arrow Connector 9">
              <a:extLst>
                <a:ext uri="{FF2B5EF4-FFF2-40B4-BE49-F238E27FC236}">
                  <a16:creationId xmlns:a16="http://schemas.microsoft.com/office/drawing/2014/main" id="{52DEA74F-0C76-A049-96A8-6CC590FC9A7C}"/>
                </a:ext>
              </a:extLst>
            </p:cNvPr>
            <p:cNvCxnSpPr>
              <a:endCxn id="14" idx="1"/>
            </p:cNvCxnSpPr>
            <p:nvPr/>
          </p:nvCxnSpPr>
          <p:spPr>
            <a:xfrm flipV="1">
              <a:off x="5710249" y="3309838"/>
              <a:ext cx="1847839" cy="5791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title="Sample Posting Call In Ariba Discovery ">
              <a:extLst>
                <a:ext uri="{FF2B5EF4-FFF2-40B4-BE49-F238E27FC236}">
                  <a16:creationId xmlns:a16="http://schemas.microsoft.com/office/drawing/2014/main" id="{D5037DEF-389F-C14D-9AB4-22E2EC149908}"/>
                </a:ext>
              </a:extLst>
            </p:cNvPr>
            <p:cNvGrpSpPr/>
            <p:nvPr/>
          </p:nvGrpSpPr>
          <p:grpSpPr>
            <a:xfrm>
              <a:off x="4186129" y="1074304"/>
              <a:ext cx="7622904" cy="4581525"/>
              <a:chOff x="496253" y="2113807"/>
              <a:chExt cx="7622904" cy="4581525"/>
            </a:xfrm>
          </p:grpSpPr>
          <p:pic>
            <p:nvPicPr>
              <p:cNvPr id="12" name="Picture 11" descr="This is a Public Sector posting and you can respond for free.&#10;The image is an active reseach posting with black rectangle box highlighing the title of the posting the respond to posting button and the not interested button. &#10;&#10;Further below in the image the posting summary is highlighted with a black rectangle box. ">
                <a:extLst>
                  <a:ext uri="{FF2B5EF4-FFF2-40B4-BE49-F238E27FC236}">
                    <a16:creationId xmlns:a16="http://schemas.microsoft.com/office/drawing/2014/main" id="{410320B7-BAF5-AA4C-B37E-9ED797C01B4C}"/>
                  </a:ext>
                </a:extLst>
              </p:cNvPr>
              <p:cNvPicPr>
                <a:picLocks noChangeAspect="1"/>
              </p:cNvPicPr>
              <p:nvPr/>
            </p:nvPicPr>
            <p:blipFill>
              <a:blip r:embed="rId3"/>
              <a:stretch>
                <a:fillRect/>
              </a:stretch>
            </p:blipFill>
            <p:spPr>
              <a:xfrm>
                <a:off x="496253" y="2113807"/>
                <a:ext cx="7622904" cy="4581525"/>
              </a:xfrm>
              <a:prstGeom prst="rect">
                <a:avLst/>
              </a:prstGeom>
              <a:ln>
                <a:solidFill>
                  <a:schemeClr val="bg1">
                    <a:lumMod val="85000"/>
                  </a:schemeClr>
                </a:solidFill>
              </a:ln>
            </p:spPr>
          </p:pic>
          <p:sp>
            <p:nvSpPr>
              <p:cNvPr id="13" name="Rectangle 12">
                <a:extLst>
                  <a:ext uri="{FF2B5EF4-FFF2-40B4-BE49-F238E27FC236}">
                    <a16:creationId xmlns:a16="http://schemas.microsoft.com/office/drawing/2014/main" id="{475C7579-A41E-EE4D-8F9E-6C0D7A179FCB}"/>
                  </a:ext>
                </a:extLst>
              </p:cNvPr>
              <p:cNvSpPr/>
              <p:nvPr/>
            </p:nvSpPr>
            <p:spPr>
              <a:xfrm>
                <a:off x="2222210" y="4244407"/>
                <a:ext cx="841140" cy="2098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242852"/>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B574C9EA-8589-AC42-A4CF-0140429496F4}"/>
                  </a:ext>
                </a:extLst>
              </p:cNvPr>
              <p:cNvSpPr/>
              <p:nvPr/>
            </p:nvSpPr>
            <p:spPr>
              <a:xfrm>
                <a:off x="3868212" y="4244408"/>
                <a:ext cx="757237" cy="20986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242852"/>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7DA55100-5C6B-5449-B6D5-AAD95DBC637F}"/>
                  </a:ext>
                </a:extLst>
              </p:cNvPr>
              <p:cNvSpPr/>
              <p:nvPr/>
            </p:nvSpPr>
            <p:spPr>
              <a:xfrm>
                <a:off x="2172762" y="6048342"/>
                <a:ext cx="5835457" cy="49981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242852"/>
                  </a:solidFill>
                  <a:effectLst/>
                  <a:uLnTx/>
                  <a:uFillTx/>
                  <a:latin typeface="Arial" panose="020B0604020202020204"/>
                  <a:ea typeface="+mn-ea"/>
                  <a:cs typeface="+mn-cs"/>
                </a:endParaRPr>
              </a:p>
            </p:txBody>
          </p:sp>
        </p:grpSp>
      </p:grpSp>
      <p:sp>
        <p:nvSpPr>
          <p:cNvPr id="17" name="Slide Number Placeholder 3">
            <a:extLst>
              <a:ext uri="{FF2B5EF4-FFF2-40B4-BE49-F238E27FC236}">
                <a16:creationId xmlns:a16="http://schemas.microsoft.com/office/drawing/2014/main" id="{79923E20-0C88-DE44-958D-379BF67676D1}"/>
              </a:ext>
            </a:extLst>
          </p:cNvPr>
          <p:cNvSpPr>
            <a:spLocks noGrp="1"/>
          </p:cNvSpPr>
          <p:nvPr>
            <p:ph type="sldNum" sz="quarter" idx="12"/>
          </p:nvPr>
        </p:nvSpPr>
        <p:spPr>
          <a:xfrm>
            <a:off x="11170919" y="6275880"/>
            <a:ext cx="75982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AD700-9C4E-E347-8D73-D2DE38161AC0}" type="slidenum">
              <a:rPr kumimoji="0" lang="en-US" sz="1800" b="0" i="0" u="none" strike="noStrike" kern="1200" cap="none" spc="0" normalizeH="0" baseline="0" noProof="0" smtClean="0">
                <a:ln>
                  <a:noFill/>
                </a:ln>
                <a:solidFill>
                  <a:srgbClr val="0020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9225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title="Event Details">
            <a:extLst>
              <a:ext uri="{FF2B5EF4-FFF2-40B4-BE49-F238E27FC236}">
                <a16:creationId xmlns:a16="http://schemas.microsoft.com/office/drawing/2014/main" id="{9A19505D-DEFF-004B-8AE2-ED913E17A605}"/>
              </a:ext>
            </a:extLst>
          </p:cNvPr>
          <p:cNvSpPr>
            <a:spLocks noGrp="1"/>
          </p:cNvSpPr>
          <p:nvPr>
            <p:ph type="title"/>
          </p:nvPr>
        </p:nvSpPr>
        <p:spPr>
          <a:xfrm>
            <a:off x="4018626" y="848183"/>
            <a:ext cx="11635946" cy="688854"/>
          </a:xfrm>
        </p:spPr>
        <p:txBody>
          <a:bodyPr>
            <a:normAutofit/>
          </a:bodyPr>
          <a:lstStyle/>
          <a:p>
            <a:pPr algn="l"/>
            <a:r>
              <a:rPr lang="en-CA" sz="2800" b="1"/>
              <a:t>Event Details Page</a:t>
            </a:r>
          </a:p>
        </p:txBody>
      </p:sp>
      <p:grpSp>
        <p:nvGrpSpPr>
          <p:cNvPr id="10" name="Group 9" title="S">
            <a:extLst>
              <a:ext uri="{FF2B5EF4-FFF2-40B4-BE49-F238E27FC236}">
                <a16:creationId xmlns:a16="http://schemas.microsoft.com/office/drawing/2014/main" id="{A9AE3A68-C55B-654F-9B41-313C19BA1C6E}"/>
              </a:ext>
            </a:extLst>
          </p:cNvPr>
          <p:cNvGrpSpPr/>
          <p:nvPr/>
        </p:nvGrpSpPr>
        <p:grpSpPr>
          <a:xfrm>
            <a:off x="282773" y="2034077"/>
            <a:ext cx="8259961" cy="3877087"/>
            <a:chOff x="126704" y="1007015"/>
            <a:chExt cx="9279339" cy="4105554"/>
          </a:xfrm>
        </p:grpSpPr>
        <p:pic>
          <p:nvPicPr>
            <p:cNvPr id="13" name="Picture 12" descr="This is the top of the Event Details screen with the time remaining countdown, and four actions buttons: Download Content, Review Prerequisites, Decline to Response, and Post Event Information." title="Event Details">
              <a:extLst>
                <a:ext uri="{FF2B5EF4-FFF2-40B4-BE49-F238E27FC236}">
                  <a16:creationId xmlns:a16="http://schemas.microsoft.com/office/drawing/2014/main" id="{10C7E4F4-10DC-E14F-9070-4EFA86C29E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821" r="866"/>
            <a:stretch/>
          </p:blipFill>
          <p:spPr>
            <a:xfrm>
              <a:off x="126704" y="1007015"/>
              <a:ext cx="9279339" cy="4105554"/>
            </a:xfrm>
            <a:prstGeom prst="rect">
              <a:avLst/>
            </a:prstGeom>
            <a:ln>
              <a:solidFill>
                <a:schemeClr val="bg1">
                  <a:lumMod val="85000"/>
                </a:schemeClr>
              </a:solidFill>
            </a:ln>
          </p:spPr>
        </p:pic>
        <p:sp>
          <p:nvSpPr>
            <p:cNvPr id="12" name="Rectangle 11">
              <a:extLst>
                <a:ext uri="{FF2B5EF4-FFF2-40B4-BE49-F238E27FC236}">
                  <a16:creationId xmlns:a16="http://schemas.microsoft.com/office/drawing/2014/main" id="{A9C498F4-CAEC-F84A-9CAA-54A57C5712FD}"/>
                </a:ext>
              </a:extLst>
            </p:cNvPr>
            <p:cNvSpPr/>
            <p:nvPr/>
          </p:nvSpPr>
          <p:spPr>
            <a:xfrm>
              <a:off x="7787104" y="1025391"/>
              <a:ext cx="1618938" cy="3604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242852"/>
                </a:solidFill>
                <a:effectLst/>
                <a:uLnTx/>
                <a:uFillTx/>
                <a:latin typeface="Arial" panose="020B0604020202020204"/>
                <a:ea typeface="+mn-ea"/>
                <a:cs typeface="+mn-cs"/>
              </a:endParaRPr>
            </a:p>
          </p:txBody>
        </p:sp>
      </p:grpSp>
      <p:sp>
        <p:nvSpPr>
          <p:cNvPr id="6" name="Slide Number Placeholder 3">
            <a:extLst>
              <a:ext uri="{FF2B5EF4-FFF2-40B4-BE49-F238E27FC236}">
                <a16:creationId xmlns:a16="http://schemas.microsoft.com/office/drawing/2014/main" id="{D845E0A5-D67D-C840-B96A-D3B16889D5EF}"/>
              </a:ext>
            </a:extLst>
          </p:cNvPr>
          <p:cNvSpPr>
            <a:spLocks noGrp="1"/>
          </p:cNvSpPr>
          <p:nvPr>
            <p:ph type="sldNum" sz="quarter" idx="12"/>
          </p:nvPr>
        </p:nvSpPr>
        <p:spPr>
          <a:xfrm>
            <a:off x="11170919" y="6275880"/>
            <a:ext cx="75982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AD700-9C4E-E347-8D73-D2DE38161AC0}" type="slidenum">
              <a:rPr kumimoji="0" lang="en-US" sz="1800" b="0" i="0" u="none" strike="noStrike" kern="1200" cap="none" spc="0" normalizeH="0" baseline="0" noProof="0" smtClean="0">
                <a:ln>
                  <a:noFill/>
                </a:ln>
                <a:solidFill>
                  <a:srgbClr val="0020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cxnSp>
        <p:nvCxnSpPr>
          <p:cNvPr id="3" name="Straight Arrow Connector 2">
            <a:extLst>
              <a:ext uri="{FF2B5EF4-FFF2-40B4-BE49-F238E27FC236}">
                <a16:creationId xmlns:a16="http://schemas.microsoft.com/office/drawing/2014/main" id="{B74162A4-F801-542C-5739-8E0E388C1A3D}"/>
              </a:ext>
            </a:extLst>
          </p:cNvPr>
          <p:cNvCxnSpPr>
            <a:cxnSpLocks/>
          </p:cNvCxnSpPr>
          <p:nvPr/>
        </p:nvCxnSpPr>
        <p:spPr>
          <a:xfrm flipH="1" flipV="1">
            <a:off x="8625385" y="2151666"/>
            <a:ext cx="887105" cy="23428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222B964-C5B0-35CE-757E-EECE89A9A80F}"/>
              </a:ext>
            </a:extLst>
          </p:cNvPr>
          <p:cNvSpPr txBox="1"/>
          <p:nvPr/>
        </p:nvSpPr>
        <p:spPr>
          <a:xfrm>
            <a:off x="9103057" y="2431326"/>
            <a:ext cx="230907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a:ea typeface="+mn-ea"/>
                <a:cs typeface="+mn-cs"/>
              </a:rPr>
              <a:t>Time Remaining: </a:t>
            </a: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Submit your response before the countdown ends</a:t>
            </a:r>
          </a:p>
        </p:txBody>
      </p:sp>
      <p:pic>
        <p:nvPicPr>
          <p:cNvPr id="17" name="Graphic 16" descr="Alarm Ringing with solid fill">
            <a:extLst>
              <a:ext uri="{FF2B5EF4-FFF2-40B4-BE49-F238E27FC236}">
                <a16:creationId xmlns:a16="http://schemas.microsoft.com/office/drawing/2014/main" id="{636A9C9C-6F74-5C4B-1EA6-B999912A92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56855" y="1694466"/>
            <a:ext cx="914400" cy="914400"/>
          </a:xfrm>
          <a:prstGeom prst="rect">
            <a:avLst/>
          </a:prstGeom>
        </p:spPr>
      </p:pic>
      <p:sp>
        <p:nvSpPr>
          <p:cNvPr id="20" name="TextBox 19">
            <a:extLst>
              <a:ext uri="{FF2B5EF4-FFF2-40B4-BE49-F238E27FC236}">
                <a16:creationId xmlns:a16="http://schemas.microsoft.com/office/drawing/2014/main" id="{D20B9B65-6038-9F68-F283-60F283DB098A}"/>
              </a:ext>
            </a:extLst>
          </p:cNvPr>
          <p:cNvSpPr txBox="1"/>
          <p:nvPr/>
        </p:nvSpPr>
        <p:spPr>
          <a:xfrm>
            <a:off x="9082812" y="4719856"/>
            <a:ext cx="2826415"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a:ea typeface="+mn-ea"/>
                <a:cs typeface="+mn-cs"/>
              </a:rPr>
              <a:t>How to respond: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Click Download Content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to save documents locally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or respond directly within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SAP Ariba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25" name="Graphic 24" descr="Document with solid fill">
            <a:extLst>
              <a:ext uri="{FF2B5EF4-FFF2-40B4-BE49-F238E27FC236}">
                <a16:creationId xmlns:a16="http://schemas.microsoft.com/office/drawing/2014/main" id="{0436BEE0-8C84-3D87-17B9-677E8A987D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93631" y="3972621"/>
            <a:ext cx="914400" cy="914400"/>
          </a:xfrm>
          <a:prstGeom prst="rect">
            <a:avLst/>
          </a:prstGeom>
        </p:spPr>
      </p:pic>
    </p:spTree>
    <p:extLst>
      <p:ext uri="{BB962C8B-B14F-4D97-AF65-F5344CB8AC3E}">
        <p14:creationId xmlns:p14="http://schemas.microsoft.com/office/powerpoint/2010/main" val="337285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mage of pedestrians walking in the financial district of downtown Toronto.&#10;" title="Streetscape of financial district">
            <a:extLst>
              <a:ext uri="{FF2B5EF4-FFF2-40B4-BE49-F238E27FC236}">
                <a16:creationId xmlns:a16="http://schemas.microsoft.com/office/drawing/2014/main" id="{A7A957B7-73B2-1445-A224-09654DB1179D}"/>
              </a:ext>
            </a:extLst>
          </p:cNvPr>
          <p:cNvPicPr>
            <a:picLocks noChangeAspect="1"/>
          </p:cNvPicPr>
          <p:nvPr/>
        </p:nvPicPr>
        <p:blipFill>
          <a:blip r:embed="rId3"/>
          <a:stretch>
            <a:fillRect/>
          </a:stretch>
        </p:blipFill>
        <p:spPr>
          <a:xfrm>
            <a:off x="12526" y="501041"/>
            <a:ext cx="12193731" cy="6363690"/>
          </a:xfrm>
          <a:prstGeom prst="rect">
            <a:avLst/>
          </a:prstGeom>
        </p:spPr>
      </p:pic>
      <p:sp>
        <p:nvSpPr>
          <p:cNvPr id="7" name="Oval 6" descr="Decorative" title="Decorative">
            <a:extLst>
              <a:ext uri="{FF2B5EF4-FFF2-40B4-BE49-F238E27FC236}">
                <a16:creationId xmlns:a16="http://schemas.microsoft.com/office/drawing/2014/main" id="{1F3F1479-FC51-794B-B9F9-B3FB39F61BE1}"/>
              </a:ext>
            </a:extLst>
          </p:cNvPr>
          <p:cNvSpPr/>
          <p:nvPr/>
        </p:nvSpPr>
        <p:spPr>
          <a:xfrm>
            <a:off x="3451749" y="788062"/>
            <a:ext cx="5295331" cy="5295331"/>
          </a:xfrm>
          <a:prstGeom prst="ellipse">
            <a:avLst/>
          </a:prstGeom>
          <a:solidFill>
            <a:srgbClr val="24285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p:ph type="body" sz="half" idx="2"/>
          </p:nvPr>
        </p:nvSpPr>
        <p:spPr>
          <a:xfrm>
            <a:off x="3790854" y="2101932"/>
            <a:ext cx="4476997" cy="2576946"/>
          </a:xfrm>
        </p:spPr>
        <p:txBody>
          <a:bodyPr>
            <a:noAutofit/>
          </a:bodyPr>
          <a:lstStyle/>
          <a:p>
            <a:pPr algn="ctr"/>
            <a:r>
              <a:rPr lang="en-US" sz="2800">
                <a:solidFill>
                  <a:schemeClr val="bg1"/>
                </a:solidFill>
              </a:rPr>
              <a:t>The City of Toronto </a:t>
            </a:r>
            <a:br>
              <a:rPr lang="en-US" sz="2800">
                <a:solidFill>
                  <a:schemeClr val="bg1"/>
                </a:solidFill>
              </a:rPr>
            </a:br>
            <a:r>
              <a:rPr lang="en-US" sz="2800">
                <a:solidFill>
                  <a:schemeClr val="bg1"/>
                </a:solidFill>
              </a:rPr>
              <a:t>procures over </a:t>
            </a:r>
            <a:br>
              <a:rPr lang="en-US" sz="2800">
                <a:solidFill>
                  <a:schemeClr val="bg1"/>
                </a:solidFill>
              </a:rPr>
            </a:br>
            <a:r>
              <a:rPr lang="en-US" sz="3600" b="1">
                <a:solidFill>
                  <a:srgbClr val="FFFF00"/>
                </a:solidFill>
              </a:rPr>
              <a:t>$2.5 Billion </a:t>
            </a:r>
            <a:br>
              <a:rPr lang="en-US" sz="3600" b="1">
                <a:solidFill>
                  <a:srgbClr val="FFFF00"/>
                </a:solidFill>
              </a:rPr>
            </a:br>
            <a:r>
              <a:rPr lang="en-US" sz="2800">
                <a:solidFill>
                  <a:schemeClr val="bg1"/>
                </a:solidFill>
              </a:rPr>
              <a:t>in goods and services annually.</a:t>
            </a:r>
            <a:br>
              <a:rPr lang="en-US" sz="3600" b="1">
                <a:solidFill>
                  <a:srgbClr val="FFFF00"/>
                </a:solidFill>
              </a:rPr>
            </a:br>
            <a:endParaRPr lang="en-CA" sz="3600" b="1">
              <a:solidFill>
                <a:srgbClr val="FFFF00"/>
              </a:solidFill>
            </a:endParaRPr>
          </a:p>
        </p:txBody>
      </p:sp>
      <p:sp>
        <p:nvSpPr>
          <p:cNvPr id="16" name="Slide Number Placeholder 3">
            <a:extLst>
              <a:ext uri="{FF2B5EF4-FFF2-40B4-BE49-F238E27FC236}">
                <a16:creationId xmlns:a16="http://schemas.microsoft.com/office/drawing/2014/main" id="{DD0FAE84-B1DA-7C48-950E-78AE597D8CEB}"/>
              </a:ext>
            </a:extLst>
          </p:cNvPr>
          <p:cNvSpPr>
            <a:spLocks noGrp="1"/>
          </p:cNvSpPr>
          <p:nvPr>
            <p:ph type="sldNum" sz="quarter" idx="12"/>
          </p:nvPr>
        </p:nvSpPr>
        <p:spPr>
          <a:xfrm>
            <a:off x="9223512" y="6356358"/>
            <a:ext cx="2743200" cy="365125"/>
          </a:xfrm>
        </p:spPr>
        <p:txBody>
          <a:bodyPr/>
          <a:lstStyle/>
          <a:p>
            <a:r>
              <a:rPr lang="en-CA">
                <a:solidFill>
                  <a:schemeClr val="bg1"/>
                </a:solidFill>
              </a:rPr>
              <a:t>4</a:t>
            </a:r>
          </a:p>
        </p:txBody>
      </p:sp>
    </p:spTree>
    <p:extLst>
      <p:ext uri="{BB962C8B-B14F-4D97-AF65-F5344CB8AC3E}">
        <p14:creationId xmlns:p14="http://schemas.microsoft.com/office/powerpoint/2010/main" val="1817253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33BB75B-58CF-5E47-B189-8664338BE77F}"/>
              </a:ext>
            </a:extLst>
          </p:cNvPr>
          <p:cNvSpPr>
            <a:spLocks noGrp="1"/>
          </p:cNvSpPr>
          <p:nvPr>
            <p:ph type="title"/>
          </p:nvPr>
        </p:nvSpPr>
        <p:spPr>
          <a:xfrm>
            <a:off x="3081578" y="549199"/>
            <a:ext cx="10515600" cy="767639"/>
          </a:xfrm>
        </p:spPr>
        <p:txBody>
          <a:bodyPr>
            <a:noAutofit/>
          </a:bodyPr>
          <a:lstStyle/>
          <a:p>
            <a:pPr algn="l"/>
            <a:r>
              <a:rPr lang="en-CA" sz="2800" b="1"/>
              <a:t>Contacting the City During an Event</a:t>
            </a:r>
          </a:p>
        </p:txBody>
      </p:sp>
      <p:grpSp>
        <p:nvGrpSpPr>
          <p:cNvPr id="9" name="Group 8" descr="A screenshot of the SAP Ariba Event Messages page." title="SAP Ariba Event Messages">
            <a:extLst>
              <a:ext uri="{FF2B5EF4-FFF2-40B4-BE49-F238E27FC236}">
                <a16:creationId xmlns:a16="http://schemas.microsoft.com/office/drawing/2014/main" id="{642657EB-A638-AC49-A046-CD0905FD79BB}"/>
              </a:ext>
            </a:extLst>
          </p:cNvPr>
          <p:cNvGrpSpPr/>
          <p:nvPr/>
        </p:nvGrpSpPr>
        <p:grpSpPr>
          <a:xfrm>
            <a:off x="838199" y="3824785"/>
            <a:ext cx="10515601" cy="1921935"/>
            <a:chOff x="106624" y="2943519"/>
            <a:chExt cx="11967293" cy="2160000"/>
          </a:xfrm>
        </p:grpSpPr>
        <p:pic>
          <p:nvPicPr>
            <p:cNvPr id="10" name="Picture 9" descr="A screenshot of the SAP Ariba Event Messages page." title="SAP Ariba Event Messages page">
              <a:extLst>
                <a:ext uri="{FF2B5EF4-FFF2-40B4-BE49-F238E27FC236}">
                  <a16:creationId xmlns:a16="http://schemas.microsoft.com/office/drawing/2014/main" id="{32DE7F63-50F9-F04D-91E9-5ED2B2100C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83" r="900"/>
            <a:stretch/>
          </p:blipFill>
          <p:spPr>
            <a:xfrm>
              <a:off x="118082" y="2943519"/>
              <a:ext cx="11955835" cy="2160000"/>
            </a:xfrm>
            <a:prstGeom prst="rect">
              <a:avLst/>
            </a:prstGeom>
            <a:ln w="38100">
              <a:noFill/>
            </a:ln>
          </p:spPr>
        </p:pic>
        <p:sp>
          <p:nvSpPr>
            <p:cNvPr id="11" name="Rectangle 10">
              <a:extLst>
                <a:ext uri="{FF2B5EF4-FFF2-40B4-BE49-F238E27FC236}">
                  <a16:creationId xmlns:a16="http://schemas.microsoft.com/office/drawing/2014/main" id="{A648B669-C706-6443-A89F-A370590FBA1F}"/>
                </a:ext>
              </a:extLst>
            </p:cNvPr>
            <p:cNvSpPr/>
            <p:nvPr/>
          </p:nvSpPr>
          <p:spPr>
            <a:xfrm>
              <a:off x="106624" y="3596884"/>
              <a:ext cx="1083755" cy="30336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242852"/>
                </a:solidFill>
                <a:effectLst/>
                <a:uLnTx/>
                <a:uFillTx/>
                <a:latin typeface="Arial" panose="020B0604020202020204"/>
                <a:ea typeface="+mn-ea"/>
                <a:cs typeface="+mn-cs"/>
              </a:endParaRPr>
            </a:p>
          </p:txBody>
        </p:sp>
      </p:grpSp>
      <p:sp>
        <p:nvSpPr>
          <p:cNvPr id="12" name="Slide Number Placeholder 3">
            <a:extLst>
              <a:ext uri="{FF2B5EF4-FFF2-40B4-BE49-F238E27FC236}">
                <a16:creationId xmlns:a16="http://schemas.microsoft.com/office/drawing/2014/main" id="{B2C292C2-826E-1140-BE63-7ED9ADEE28EE}"/>
              </a:ext>
            </a:extLst>
          </p:cNvPr>
          <p:cNvSpPr>
            <a:spLocks noGrp="1"/>
          </p:cNvSpPr>
          <p:nvPr>
            <p:ph type="sldNum" sz="quarter" idx="12"/>
          </p:nvPr>
        </p:nvSpPr>
        <p:spPr>
          <a:xfrm>
            <a:off x="11170919" y="6275880"/>
            <a:ext cx="75982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CAD700-9C4E-E347-8D73-D2DE38161AC0}" type="slidenum">
              <a:rPr kumimoji="0" lang="en-US" sz="1800" b="0" i="0" u="none" strike="noStrike" kern="1200" cap="none" spc="0" normalizeH="0" baseline="0" noProof="0" smtClean="0">
                <a:ln>
                  <a:noFill/>
                </a:ln>
                <a:solidFill>
                  <a:srgbClr val="00206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4C077C59-A1D8-C54D-95A9-5216D31F9FCF}"/>
              </a:ext>
            </a:extLst>
          </p:cNvPr>
          <p:cNvSpPr txBox="1"/>
          <p:nvPr/>
        </p:nvSpPr>
        <p:spPr>
          <a:xfrm>
            <a:off x="1705970" y="1569493"/>
            <a:ext cx="5160452" cy="1754326"/>
          </a:xfrm>
          <a:prstGeom prst="rect">
            <a:avLst/>
          </a:prstGeom>
          <a:noFill/>
          <a:ln w="38100">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a:ea typeface="+mn-ea"/>
                <a:cs typeface="+mn-cs"/>
              </a:rPr>
              <a:t>During Active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Arial" panose="020B0604020202020204"/>
                <a:ea typeface="+mn-ea"/>
                <a:cs typeface="+mn-cs"/>
              </a:rPr>
              <a:t>All communication</a:t>
            </a: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 must go through </a:t>
            </a:r>
            <a:r>
              <a:rPr kumimoji="0" lang="en-CA" sz="1800" b="1" i="0" u="none" strike="noStrike" kern="1200" cap="none" spc="0" normalizeH="0" baseline="0" noProof="0">
                <a:ln>
                  <a:noFill/>
                </a:ln>
                <a:solidFill>
                  <a:prstClr val="black"/>
                </a:solidFill>
                <a:effectLst/>
                <a:uLnTx/>
                <a:uFillTx/>
                <a:latin typeface="Arial" panose="020B0604020202020204"/>
                <a:ea typeface="+mn-ea"/>
                <a:cs typeface="+mn-cs"/>
              </a:rPr>
              <a:t>SAP Ariba</a:t>
            </a: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Use the </a:t>
            </a:r>
            <a:r>
              <a:rPr kumimoji="0" lang="en-CA" sz="1800" b="1" i="0" u="none" strike="noStrike" kern="1200" cap="none" spc="0" normalizeH="0" baseline="0" noProof="0">
                <a:ln>
                  <a:noFill/>
                </a:ln>
                <a:solidFill>
                  <a:prstClr val="black"/>
                </a:solidFill>
                <a:effectLst/>
                <a:uLnTx/>
                <a:uFillTx/>
                <a:latin typeface="Arial" panose="020B0604020202020204"/>
                <a:ea typeface="+mn-ea"/>
                <a:cs typeface="+mn-cs"/>
              </a:rPr>
              <a:t>Event Messages</a:t>
            </a:r>
            <a:r>
              <a:rPr kumimoji="0" lang="en-CA" sz="1800" b="0" i="0" u="none" strike="noStrike" kern="1200" cap="none" spc="0" normalizeH="0" baseline="0" noProof="0">
                <a:ln>
                  <a:noFill/>
                </a:ln>
                <a:solidFill>
                  <a:prstClr val="black"/>
                </a:solidFill>
                <a:effectLst/>
                <a:uLnTx/>
                <a:uFillTx/>
                <a:latin typeface="Arial" panose="020B0604020202020204"/>
                <a:ea typeface="+mn-ea"/>
                <a:cs typeface="+mn-cs"/>
              </a:rPr>
              <a:t> tab to ask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17" name="Graphic 16" descr="Open envelope with solid fill">
            <a:extLst>
              <a:ext uri="{FF2B5EF4-FFF2-40B4-BE49-F238E27FC236}">
                <a16:creationId xmlns:a16="http://schemas.microsoft.com/office/drawing/2014/main" id="{6CA72923-F5DA-480F-E1B9-A0442B54B2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1168" y="1481187"/>
            <a:ext cx="914400" cy="914400"/>
          </a:xfrm>
          <a:prstGeom prst="rect">
            <a:avLst/>
          </a:prstGeom>
        </p:spPr>
      </p:pic>
      <p:sp>
        <p:nvSpPr>
          <p:cNvPr id="18" name="Arrow: Curved Right 17">
            <a:extLst>
              <a:ext uri="{FF2B5EF4-FFF2-40B4-BE49-F238E27FC236}">
                <a16:creationId xmlns:a16="http://schemas.microsoft.com/office/drawing/2014/main" id="{B2CE7D89-E61E-B2E7-71DF-7C525F2B049A}"/>
              </a:ext>
            </a:extLst>
          </p:cNvPr>
          <p:cNvSpPr/>
          <p:nvPr/>
        </p:nvSpPr>
        <p:spPr>
          <a:xfrm rot="2073075">
            <a:off x="472192" y="2631071"/>
            <a:ext cx="775725" cy="159585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9038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8D13B4F-DEF5-3A4B-A01E-5246976CE77B}"/>
              </a:ext>
            </a:extLst>
          </p:cNvPr>
          <p:cNvSpPr>
            <a:spLocks noGrp="1"/>
          </p:cNvSpPr>
          <p:nvPr>
            <p:ph type="title"/>
          </p:nvPr>
        </p:nvSpPr>
        <p:spPr>
          <a:xfrm>
            <a:off x="442913" y="446087"/>
            <a:ext cx="10515600" cy="1146176"/>
          </a:xfrm>
        </p:spPr>
        <p:txBody>
          <a:bodyPr>
            <a:normAutofit/>
          </a:bodyPr>
          <a:lstStyle/>
          <a:p>
            <a:pPr algn="l"/>
            <a:r>
              <a:rPr lang="en-CA" sz="2800" b="1"/>
              <a:t>Useful Information Links</a:t>
            </a:r>
          </a:p>
        </p:txBody>
      </p:sp>
      <p:sp>
        <p:nvSpPr>
          <p:cNvPr id="8" name="Content Placeholder 2">
            <a:extLst>
              <a:ext uri="{FF2B5EF4-FFF2-40B4-BE49-F238E27FC236}">
                <a16:creationId xmlns:a16="http://schemas.microsoft.com/office/drawing/2014/main" id="{4642F026-C75A-BF42-BA8A-17E098A471B3}"/>
              </a:ext>
            </a:extLst>
          </p:cNvPr>
          <p:cNvSpPr>
            <a:spLocks noGrp="1"/>
          </p:cNvSpPr>
          <p:nvPr>
            <p:ph idx="1"/>
          </p:nvPr>
        </p:nvSpPr>
        <p:spPr>
          <a:xfrm>
            <a:off x="442913" y="1592263"/>
            <a:ext cx="10515600" cy="4723301"/>
          </a:xfrm>
        </p:spPr>
        <p:txBody>
          <a:bodyPr>
            <a:normAutofit/>
          </a:bodyPr>
          <a:lstStyle/>
          <a:p>
            <a:pPr marL="0">
              <a:lnSpc>
                <a:spcPct val="100000"/>
              </a:lnSpc>
              <a:spcBef>
                <a:spcPts val="0"/>
              </a:spcBef>
              <a:spcAft>
                <a:spcPts val="500"/>
              </a:spcAft>
            </a:pPr>
            <a:r>
              <a:rPr lang="en-CA" sz="2000" u="sng">
                <a:hlinkClick r:id="rId2"/>
              </a:rPr>
              <a:t>City of Toronto Transition to Ariba</a:t>
            </a:r>
            <a:endParaRPr lang="en-CA" sz="2000" u="sng"/>
          </a:p>
          <a:p>
            <a:pPr marL="0">
              <a:lnSpc>
                <a:spcPct val="100000"/>
              </a:lnSpc>
              <a:spcBef>
                <a:spcPts val="0"/>
              </a:spcBef>
              <a:spcAft>
                <a:spcPts val="500"/>
              </a:spcAft>
            </a:pPr>
            <a:r>
              <a:rPr lang="en-CA" sz="2000" u="sng">
                <a:solidFill>
                  <a:srgbClr val="3EBBF0"/>
                </a:solidFill>
                <a:hlinkClick r:id="rId3">
                  <a:extLst>
                    <a:ext uri="{A12FA001-AC4F-418D-AE19-62706E023703}">
                      <ahyp:hlinkClr xmlns:ahyp="http://schemas.microsoft.com/office/drawing/2018/hyperlinkcolor" val="tx"/>
                    </a:ext>
                  </a:extLst>
                </a:hlinkClick>
              </a:rPr>
              <a:t>SAP Ariba Registration </a:t>
            </a:r>
            <a:r>
              <a:rPr lang="en-CA" sz="2000" u="sng">
                <a:hlinkClick r:id="rId4"/>
              </a:rPr>
              <a:t>(City of Toronto Registration Page) </a:t>
            </a:r>
            <a:endParaRPr lang="en-CA" sz="2000" u="sng"/>
          </a:p>
          <a:p>
            <a:pPr marL="0">
              <a:lnSpc>
                <a:spcPct val="100000"/>
              </a:lnSpc>
              <a:spcBef>
                <a:spcPts val="0"/>
              </a:spcBef>
              <a:spcAft>
                <a:spcPts val="500"/>
              </a:spcAft>
            </a:pPr>
            <a:r>
              <a:rPr lang="en-CA" sz="2000" u="sng">
                <a:hlinkClick r:id="rId5">
                  <a:extLst>
                    <a:ext uri="{A12FA001-AC4F-418D-AE19-62706E023703}">
                      <ahyp:hlinkClr xmlns:ahyp="http://schemas.microsoft.com/office/drawing/2018/hyperlinkcolor" val="tx"/>
                    </a:ext>
                  </a:extLst>
                </a:hlinkClick>
              </a:rPr>
              <a:t>SAP Ariba Login</a:t>
            </a:r>
            <a:r>
              <a:rPr lang="en-CA" sz="2000" u="sng"/>
              <a:t> </a:t>
            </a:r>
          </a:p>
          <a:p>
            <a:pPr marL="0">
              <a:lnSpc>
                <a:spcPct val="100000"/>
              </a:lnSpc>
              <a:spcBef>
                <a:spcPts val="0"/>
              </a:spcBef>
              <a:spcAft>
                <a:spcPts val="500"/>
              </a:spcAft>
            </a:pPr>
            <a:r>
              <a:rPr lang="en-CA" sz="2000" u="sng">
                <a:solidFill>
                  <a:srgbClr val="3EBBF0"/>
                </a:solidFill>
                <a:hlinkClick r:id="rId6">
                  <a:extLst>
                    <a:ext uri="{A12FA001-AC4F-418D-AE19-62706E023703}">
                      <ahyp:hlinkClr xmlns:ahyp="http://schemas.microsoft.com/office/drawing/2018/hyperlinkcolor" val="tx"/>
                    </a:ext>
                  </a:extLst>
                </a:hlinkClick>
              </a:rPr>
              <a:t>SAP Ariba Supplier </a:t>
            </a:r>
            <a:r>
              <a:rPr lang="en-CA" sz="2000" u="sng">
                <a:hlinkClick r:id="rId6">
                  <a:extLst>
                    <a:ext uri="{A12FA001-AC4F-418D-AE19-62706E023703}">
                      <ahyp:hlinkClr xmlns:ahyp="http://schemas.microsoft.com/office/drawing/2018/hyperlinkcolor" val="tx"/>
                    </a:ext>
                  </a:extLst>
                </a:hlinkClick>
              </a:rPr>
              <a:t>Guide</a:t>
            </a:r>
            <a:endParaRPr lang="en-CA" sz="2000" u="sng"/>
          </a:p>
          <a:p>
            <a:pPr marL="0">
              <a:lnSpc>
                <a:spcPct val="100000"/>
              </a:lnSpc>
              <a:spcBef>
                <a:spcPts val="0"/>
              </a:spcBef>
              <a:spcAft>
                <a:spcPts val="500"/>
              </a:spcAft>
            </a:pPr>
            <a:r>
              <a:rPr lang="en-CA" sz="2000" u="sng">
                <a:hlinkClick r:id="rId7">
                  <a:extLst>
                    <a:ext uri="{A12FA001-AC4F-418D-AE19-62706E023703}">
                      <ahyp:hlinkClr xmlns:ahyp="http://schemas.microsoft.com/office/drawing/2018/hyperlinkcolor" val="tx"/>
                    </a:ext>
                  </a:extLst>
                </a:hlinkClick>
              </a:rPr>
              <a:t>SAP Ariba Help Center</a:t>
            </a:r>
            <a:endParaRPr lang="en-CA" sz="2000" u="sng"/>
          </a:p>
        </p:txBody>
      </p:sp>
      <p:sp>
        <p:nvSpPr>
          <p:cNvPr id="5" name="Slide Number Placeholder 4">
            <a:extLst>
              <a:ext uri="{FF2B5EF4-FFF2-40B4-BE49-F238E27FC236}">
                <a16:creationId xmlns:a16="http://schemas.microsoft.com/office/drawing/2014/main" id="{469110E4-ADCC-1C4E-BE73-8371EEDC93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8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8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80507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a logo&#10;&#10;Description automatically generated">
            <a:extLst>
              <a:ext uri="{FF2B5EF4-FFF2-40B4-BE49-F238E27FC236}">
                <a16:creationId xmlns:a16="http://schemas.microsoft.com/office/drawing/2014/main" id="{4F1D1C41-4AFD-2C4E-91EB-823DFCEBC375}"/>
              </a:ext>
            </a:extLst>
          </p:cNvPr>
          <p:cNvPicPr>
            <a:picLocks noChangeAspect="1"/>
          </p:cNvPicPr>
          <p:nvPr/>
        </p:nvPicPr>
        <p:blipFill rotWithShape="1">
          <a:blip r:embed="rId2">
            <a:alphaModFix amt="49000"/>
          </a:blip>
          <a:srcRect l="63816" t="-179" r="7175" b="179"/>
          <a:stretch/>
        </p:blipFill>
        <p:spPr>
          <a:xfrm>
            <a:off x="0" y="1"/>
            <a:ext cx="12333518" cy="6858000"/>
          </a:xfrm>
          <a:prstGeom prst="rect">
            <a:avLst/>
          </a:prstGeom>
          <a:solidFill>
            <a:srgbClr val="FFFFFF">
              <a:alpha val="70980"/>
            </a:srgbClr>
          </a:solidFill>
        </p:spPr>
      </p:pic>
      <p:pic>
        <p:nvPicPr>
          <p:cNvPr id="21" name="Picture 20" descr="The Toronto Lobbyist Registrar logo over a background image of the Toronto skyline." title="Toronto Lobbyist registrar logo">
            <a:extLst>
              <a:ext uri="{FF2B5EF4-FFF2-40B4-BE49-F238E27FC236}">
                <a16:creationId xmlns:a16="http://schemas.microsoft.com/office/drawing/2014/main" id="{DE2E2133-C81A-B541-A24D-6AE059F36AD0}"/>
              </a:ext>
            </a:extLst>
          </p:cNvPr>
          <p:cNvPicPr>
            <a:picLocks noChangeAspect="1"/>
          </p:cNvPicPr>
          <p:nvPr/>
        </p:nvPicPr>
        <p:blipFill rotWithShape="1">
          <a:blip r:embed="rId2"/>
          <a:srcRect l="1167" t="-434" r="29307" b="434"/>
          <a:stretch/>
        </p:blipFill>
        <p:spPr>
          <a:xfrm>
            <a:off x="-136628" y="46593"/>
            <a:ext cx="12465256" cy="3145422"/>
          </a:xfrm>
          <a:prstGeom prst="rect">
            <a:avLst/>
          </a:prstGeom>
          <a:noFill/>
        </p:spPr>
      </p:pic>
      <p:sp>
        <p:nvSpPr>
          <p:cNvPr id="10" name="Title 9"/>
          <p:cNvSpPr>
            <a:spLocks noGrp="1"/>
          </p:cNvSpPr>
          <p:nvPr>
            <p:ph type="title"/>
          </p:nvPr>
        </p:nvSpPr>
        <p:spPr>
          <a:xfrm>
            <a:off x="2601564" y="2914085"/>
            <a:ext cx="4849996" cy="655758"/>
          </a:xfrm>
        </p:spPr>
        <p:txBody>
          <a:bodyPr>
            <a:normAutofit/>
          </a:bodyPr>
          <a:lstStyle/>
          <a:p>
            <a:r>
              <a:rPr lang="en-CA" sz="2400" b="1"/>
              <a:t>The Toronto Lobbyist Registrar</a:t>
            </a:r>
          </a:p>
        </p:txBody>
      </p:sp>
      <p:sp>
        <p:nvSpPr>
          <p:cNvPr id="22" name="Rectangle 9">
            <a:extLst>
              <a:ext uri="{FF2B5EF4-FFF2-40B4-BE49-F238E27FC236}">
                <a16:creationId xmlns:a16="http://schemas.microsoft.com/office/drawing/2014/main" id="{B5481066-56D1-C142-90A4-7AE2B3ED4ED2}"/>
              </a:ext>
            </a:extLst>
          </p:cNvPr>
          <p:cNvSpPr>
            <a:spLocks noChangeArrowheads="1"/>
          </p:cNvSpPr>
          <p:nvPr/>
        </p:nvSpPr>
        <p:spPr bwMode="auto">
          <a:xfrm>
            <a:off x="2669804" y="3469944"/>
            <a:ext cx="7925308" cy="208005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500"/>
              </a:spcAft>
              <a:buClrTx/>
              <a:buSzTx/>
              <a:buFontTx/>
              <a:buNone/>
              <a:tabLst/>
              <a:defRPr/>
            </a:pP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promotes and enhances the transparency and integrity of City government decision-making by maintaining a publicly available lobbyist registry and regulating the conduct of lobbyists. </a:t>
            </a:r>
          </a:p>
          <a:p>
            <a:pPr marL="0" marR="0" lvl="0" indent="0" algn="l" defTabSz="914400" rtl="0" eaLnBrk="0" fontAlgn="base" latinLnBrk="0" hangingPunct="0">
              <a:lnSpc>
                <a:spcPct val="100000"/>
              </a:lnSpc>
              <a:spcBef>
                <a:spcPts val="600"/>
              </a:spcBef>
              <a:spcAft>
                <a:spcPts val="50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The Lobbyist Registrar is one of the City’s four Accountability Officers. The </a:t>
            </a:r>
            <a:r>
              <a:rPr kumimoji="0" lang="en-CA" sz="2000" b="0" i="0" u="none" strike="noStrike" kern="1200" cap="none" spc="0" normalizeH="0" baseline="0" noProof="0">
                <a:ln>
                  <a:noFill/>
                </a:ln>
                <a:solidFill>
                  <a:prstClr val="black"/>
                </a:solidFill>
                <a:effectLst/>
                <a:uLnTx/>
                <a:uFillTx/>
                <a:latin typeface="Arial" panose="020B0604020202020204" pitchFamily="34" charset="0"/>
                <a:ea typeface="+mn-ea"/>
                <a:cs typeface="+mn-cs"/>
              </a:rPr>
              <a:t>Registrar is an independent accountability officer reporting to City Council. </a:t>
            </a:r>
            <a:endParaRPr kumimoji="0" lang="en-U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6BF000D3-DB34-2B4F-8AA8-E974C01D4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7228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F76260-2875-2F44-9BA8-83FF7B879156}"/>
              </a:ext>
            </a:extLst>
          </p:cNvPr>
          <p:cNvSpPr>
            <a:spLocks noGrp="1"/>
          </p:cNvSpPr>
          <p:nvPr>
            <p:ph type="title"/>
          </p:nvPr>
        </p:nvSpPr>
        <p:spPr>
          <a:xfrm>
            <a:off x="442913" y="359567"/>
            <a:ext cx="10515600" cy="1325563"/>
          </a:xfrm>
        </p:spPr>
        <p:txBody>
          <a:bodyPr>
            <a:normAutofit/>
          </a:bodyPr>
          <a:lstStyle/>
          <a:p>
            <a:pPr algn="l" eaLnBrk="1" hangingPunct="1"/>
            <a:r>
              <a:rPr lang="en-CA" altLang="en-US" sz="2800" b="1"/>
              <a:t>The Registrar’s Team</a:t>
            </a:r>
          </a:p>
        </p:txBody>
      </p:sp>
      <p:sp>
        <p:nvSpPr>
          <p:cNvPr id="6" name="Content Placeholder 2">
            <a:extLst>
              <a:ext uri="{FF2B5EF4-FFF2-40B4-BE49-F238E27FC236}">
                <a16:creationId xmlns:a16="http://schemas.microsoft.com/office/drawing/2014/main" id="{BFD8B65B-BA5F-0646-82BD-0213D2782C95}"/>
              </a:ext>
            </a:extLst>
          </p:cNvPr>
          <p:cNvSpPr>
            <a:spLocks noGrp="1"/>
          </p:cNvSpPr>
          <p:nvPr>
            <p:ph idx="1"/>
          </p:nvPr>
        </p:nvSpPr>
        <p:spPr>
          <a:xfrm>
            <a:off x="442913" y="1592263"/>
            <a:ext cx="11233150" cy="4332288"/>
          </a:xfrm>
        </p:spPr>
        <p:txBody>
          <a:bodyPr>
            <a:normAutofit/>
          </a:bodyPr>
          <a:lstStyle/>
          <a:p>
            <a:pPr marL="0">
              <a:lnSpc>
                <a:spcPct val="100000"/>
              </a:lnSpc>
              <a:spcBef>
                <a:spcPts val="0"/>
              </a:spcBef>
              <a:spcAft>
                <a:spcPts val="500"/>
              </a:spcAft>
            </a:pPr>
            <a:r>
              <a:rPr lang="en-CA" sz="2000"/>
              <a:t>Provides advice and interpretation regarding the Lobbying By-law.</a:t>
            </a:r>
          </a:p>
          <a:p>
            <a:pPr marL="0">
              <a:lnSpc>
                <a:spcPct val="100000"/>
              </a:lnSpc>
              <a:spcBef>
                <a:spcPts val="0"/>
              </a:spcBef>
              <a:spcAft>
                <a:spcPts val="500"/>
              </a:spcAft>
            </a:pPr>
            <a:r>
              <a:rPr lang="en-CA" sz="2000"/>
              <a:t>Maintains the Lobbyist Registry.</a:t>
            </a:r>
          </a:p>
          <a:p>
            <a:pPr marL="0">
              <a:lnSpc>
                <a:spcPct val="100000"/>
              </a:lnSpc>
              <a:spcBef>
                <a:spcPts val="0"/>
              </a:spcBef>
              <a:spcAft>
                <a:spcPts val="500"/>
              </a:spcAft>
            </a:pPr>
            <a:r>
              <a:rPr lang="en-CA" sz="2000"/>
              <a:t>Conducts compliance inquiries, and </a:t>
            </a:r>
          </a:p>
          <a:p>
            <a:pPr marL="0">
              <a:lnSpc>
                <a:spcPct val="100000"/>
              </a:lnSpc>
              <a:spcBef>
                <a:spcPts val="0"/>
              </a:spcBef>
              <a:spcAft>
                <a:spcPts val="500"/>
              </a:spcAft>
            </a:pPr>
            <a:r>
              <a:rPr lang="en-CA" sz="2000"/>
              <a:t>Enforces Chapter 140, Toronto Municipal Code – the Lobbying By-law.</a:t>
            </a:r>
            <a:endParaRPr lang="en-US" sz="2000"/>
          </a:p>
        </p:txBody>
      </p:sp>
      <p:sp>
        <p:nvSpPr>
          <p:cNvPr id="5" name="Slide Number Placeholder 4">
            <a:extLst>
              <a:ext uri="{FF2B5EF4-FFF2-40B4-BE49-F238E27FC236}">
                <a16:creationId xmlns:a16="http://schemas.microsoft.com/office/drawing/2014/main" id="{86450FF8-9A38-3F40-A39B-3F434BC3C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270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pen marking an x in a checkbox." title="Checkbox">
            <a:extLst>
              <a:ext uri="{FF2B5EF4-FFF2-40B4-BE49-F238E27FC236}">
                <a16:creationId xmlns:a16="http://schemas.microsoft.com/office/drawing/2014/main" id="{20DE04DF-0140-974B-83ED-936C334EFDBD}"/>
              </a:ext>
            </a:extLst>
          </p:cNvPr>
          <p:cNvPicPr>
            <a:picLocks noChangeAspect="1"/>
          </p:cNvPicPr>
          <p:nvPr/>
        </p:nvPicPr>
        <p:blipFill rotWithShape="1">
          <a:blip r:embed="rId2"/>
          <a:srcRect l="-1264" t="15148" r="1264" b="-1625"/>
          <a:stretch/>
        </p:blipFill>
        <p:spPr>
          <a:xfrm>
            <a:off x="0" y="0"/>
            <a:ext cx="12192000" cy="6858000"/>
          </a:xfrm>
          <a:prstGeom prst="rect">
            <a:avLst/>
          </a:prstGeom>
        </p:spPr>
      </p:pic>
      <p:sp>
        <p:nvSpPr>
          <p:cNvPr id="8" name="Title 1">
            <a:extLst>
              <a:ext uri="{FF2B5EF4-FFF2-40B4-BE49-F238E27FC236}">
                <a16:creationId xmlns:a16="http://schemas.microsoft.com/office/drawing/2014/main" id="{6EC9C8BB-1734-8F4F-8ADB-A81C87658793}"/>
              </a:ext>
            </a:extLst>
          </p:cNvPr>
          <p:cNvSpPr>
            <a:spLocks noGrp="1"/>
          </p:cNvSpPr>
          <p:nvPr>
            <p:ph type="title"/>
          </p:nvPr>
        </p:nvSpPr>
        <p:spPr>
          <a:xfrm>
            <a:off x="442913" y="893477"/>
            <a:ext cx="10515600" cy="1015903"/>
          </a:xfrm>
        </p:spPr>
        <p:txBody>
          <a:bodyPr>
            <a:noAutofit/>
          </a:bodyPr>
          <a:lstStyle/>
          <a:p>
            <a:pPr algn="l"/>
            <a:r>
              <a:rPr lang="en-CA" sz="2800" b="1"/>
              <a:t>Do You Need to </a:t>
            </a:r>
            <a:br>
              <a:rPr lang="en-CA" sz="2800" b="1"/>
            </a:br>
            <a:r>
              <a:rPr lang="en-CA" sz="2800" b="1"/>
              <a:t>Register as a Lobbyist?</a:t>
            </a:r>
            <a:br>
              <a:rPr lang="en-CA" sz="2800" b="1"/>
            </a:br>
            <a:endParaRPr lang="en-CA" sz="2800" b="1"/>
          </a:p>
        </p:txBody>
      </p:sp>
      <p:sp>
        <p:nvSpPr>
          <p:cNvPr id="9" name="Rectangle 8">
            <a:extLst>
              <a:ext uri="{FF2B5EF4-FFF2-40B4-BE49-F238E27FC236}">
                <a16:creationId xmlns:a16="http://schemas.microsoft.com/office/drawing/2014/main" id="{8B47F949-0C39-2B41-A6AB-3A9641E60138}"/>
              </a:ext>
            </a:extLst>
          </p:cNvPr>
          <p:cNvSpPr/>
          <p:nvPr/>
        </p:nvSpPr>
        <p:spPr>
          <a:xfrm>
            <a:off x="265472" y="1838299"/>
            <a:ext cx="634180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a:ea typeface="+mn-ea"/>
                <a:cs typeface="+mn-cs"/>
              </a:rPr>
              <a:t>Answer this quick and easy interactive questionnaire to find out.</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ounded Rectangle 9" descr="Decorative">
            <a:hlinkClick r:id="rId3"/>
            <a:extLst>
              <a:ext uri="{FF2B5EF4-FFF2-40B4-BE49-F238E27FC236}">
                <a16:creationId xmlns:a16="http://schemas.microsoft.com/office/drawing/2014/main" id="{CFC2B3F3-08B7-CB43-B856-0E8CA7EA9F67}"/>
              </a:ext>
            </a:extLst>
          </p:cNvPr>
          <p:cNvSpPr/>
          <p:nvPr/>
        </p:nvSpPr>
        <p:spPr>
          <a:xfrm>
            <a:off x="3078226" y="5019701"/>
            <a:ext cx="6035548" cy="67056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START HERE</a:t>
            </a:r>
            <a:endParaRPr kumimoji="0" lang="en-US" sz="2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FF22C60-CA73-6F4C-A271-57DF132E4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091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B02548-84B1-9B47-9B00-91DB88E24A9E}"/>
              </a:ext>
            </a:extLst>
          </p:cNvPr>
          <p:cNvSpPr>
            <a:spLocks noGrp="1"/>
          </p:cNvSpPr>
          <p:nvPr>
            <p:ph type="title"/>
          </p:nvPr>
        </p:nvSpPr>
        <p:spPr>
          <a:xfrm>
            <a:off x="442913" y="782061"/>
            <a:ext cx="10624127" cy="1025670"/>
          </a:xfrm>
        </p:spPr>
        <p:txBody>
          <a:bodyPr anchor="t">
            <a:normAutofit/>
          </a:bodyPr>
          <a:lstStyle/>
          <a:p>
            <a:pPr algn="l" eaLnBrk="1" hangingPunct="1"/>
            <a:r>
              <a:rPr lang="en-CA" altLang="en-US" sz="2800" b="1"/>
              <a:t>Lobbying and Procurement</a:t>
            </a:r>
          </a:p>
        </p:txBody>
      </p:sp>
      <p:sp>
        <p:nvSpPr>
          <p:cNvPr id="7" name="Content Placeholder 2">
            <a:extLst>
              <a:ext uri="{FF2B5EF4-FFF2-40B4-BE49-F238E27FC236}">
                <a16:creationId xmlns:a16="http://schemas.microsoft.com/office/drawing/2014/main" id="{DC344DA3-0FED-8F4B-8550-8E0637994E20}"/>
              </a:ext>
            </a:extLst>
          </p:cNvPr>
          <p:cNvSpPr>
            <a:spLocks noGrp="1"/>
          </p:cNvSpPr>
          <p:nvPr>
            <p:ph idx="1"/>
          </p:nvPr>
        </p:nvSpPr>
        <p:spPr>
          <a:xfrm>
            <a:off x="442913" y="1592263"/>
            <a:ext cx="11233150" cy="4483676"/>
          </a:xfrm>
        </p:spPr>
        <p:txBody>
          <a:bodyPr rtlCol="0">
            <a:noAutofit/>
          </a:bodyPr>
          <a:lstStyle/>
          <a:p>
            <a:pPr marL="0" indent="0">
              <a:lnSpc>
                <a:spcPct val="100000"/>
              </a:lnSpc>
              <a:spcAft>
                <a:spcPts val="500"/>
              </a:spcAft>
              <a:buNone/>
              <a:defRPr/>
            </a:pPr>
            <a:r>
              <a:rPr lang="en-CA" sz="2000"/>
              <a:t>One of the definitions of Lobby in the Lobbying By-law is: </a:t>
            </a:r>
          </a:p>
          <a:p>
            <a:pPr marL="422275" lvl="1" indent="0">
              <a:lnSpc>
                <a:spcPct val="100000"/>
              </a:lnSpc>
              <a:spcAft>
                <a:spcPts val="500"/>
              </a:spcAft>
              <a:buNone/>
              <a:defRPr/>
            </a:pPr>
            <a:r>
              <a:rPr lang="en-CA" sz="2000"/>
              <a:t>140-1: Lobby - To communicate with a public office holder on any of the following subject matters:</a:t>
            </a:r>
          </a:p>
          <a:p>
            <a:pPr marL="879475" lvl="2" indent="0">
              <a:lnSpc>
                <a:spcPct val="100000"/>
              </a:lnSpc>
              <a:spcAft>
                <a:spcPts val="500"/>
              </a:spcAft>
              <a:buNone/>
              <a:defRPr/>
            </a:pPr>
            <a:r>
              <a:rPr lang="en-CA" sz="2000"/>
              <a:t>B. (2) Procurement of goods, services or construction and awarding a contract.</a:t>
            </a:r>
          </a:p>
          <a:p>
            <a:pPr marL="0" indent="0">
              <a:lnSpc>
                <a:spcPct val="100000"/>
              </a:lnSpc>
              <a:spcAft>
                <a:spcPts val="500"/>
              </a:spcAft>
              <a:buNone/>
              <a:defRPr/>
            </a:pPr>
            <a:r>
              <a:rPr lang="en-CA" sz="2000"/>
              <a:t>For more information, please refer to Interpretation Bulletin: </a:t>
            </a:r>
            <a:r>
              <a:rPr lang="en-CA" sz="2000">
                <a:hlinkClick r:id="rId2">
                  <a:extLst>
                    <a:ext uri="{A12FA001-AC4F-418D-AE19-62706E023703}">
                      <ahyp:hlinkClr xmlns:ahyp="http://schemas.microsoft.com/office/drawing/2018/hyperlinkcolor" val="tx"/>
                    </a:ext>
                  </a:extLst>
                </a:hlinkClick>
              </a:rPr>
              <a:t>Lobbying and Procurements</a:t>
            </a:r>
            <a:endParaRPr lang="en-CA" sz="2000"/>
          </a:p>
        </p:txBody>
      </p:sp>
      <p:sp>
        <p:nvSpPr>
          <p:cNvPr id="5" name="Slide Number Placeholder 4">
            <a:extLst>
              <a:ext uri="{FF2B5EF4-FFF2-40B4-BE49-F238E27FC236}">
                <a16:creationId xmlns:a16="http://schemas.microsoft.com/office/drawing/2014/main" id="{EEAB3EB5-6888-2B4C-BF0B-0CB9265E14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799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image of a man's hand drawing icons of a chopping cart pointing to a truck pointing to a person." title="Sales Cycle">
            <a:extLst>
              <a:ext uri="{FF2B5EF4-FFF2-40B4-BE49-F238E27FC236}">
                <a16:creationId xmlns:a16="http://schemas.microsoft.com/office/drawing/2014/main" id="{F69EBFD9-DEE8-3249-BD17-721A557C18D1}"/>
              </a:ext>
            </a:extLst>
          </p:cNvPr>
          <p:cNvPicPr>
            <a:picLocks noChangeAspect="1"/>
          </p:cNvPicPr>
          <p:nvPr/>
        </p:nvPicPr>
        <p:blipFill rotWithShape="1">
          <a:blip r:embed="rId2"/>
          <a:srcRect l="612" b="15285"/>
          <a:stretch/>
        </p:blipFill>
        <p:spPr>
          <a:xfrm>
            <a:off x="0" y="0"/>
            <a:ext cx="12328478" cy="6858000"/>
          </a:xfrm>
          <a:prstGeom prst="rect">
            <a:avLst/>
          </a:prstGeom>
        </p:spPr>
      </p:pic>
      <p:sp>
        <p:nvSpPr>
          <p:cNvPr id="2" name="Title 1"/>
          <p:cNvSpPr>
            <a:spLocks noGrp="1"/>
          </p:cNvSpPr>
          <p:nvPr>
            <p:ph type="title"/>
          </p:nvPr>
        </p:nvSpPr>
        <p:spPr>
          <a:xfrm>
            <a:off x="550863" y="1125538"/>
            <a:ext cx="11714921" cy="1909692"/>
          </a:xfrm>
        </p:spPr>
        <p:txBody>
          <a:bodyPr>
            <a:normAutofit fontScale="90000"/>
          </a:bodyPr>
          <a:lstStyle/>
          <a:p>
            <a:r>
              <a:rPr lang="en-CA" altLang="en-US">
                <a:solidFill>
                  <a:schemeClr val="bg1"/>
                </a:solidFill>
              </a:rPr>
              <a:t>Communicating about the procurement of goods, </a:t>
            </a:r>
            <a:br>
              <a:rPr lang="en-CA" altLang="en-US">
                <a:solidFill>
                  <a:schemeClr val="bg1"/>
                </a:solidFill>
              </a:rPr>
            </a:br>
            <a:r>
              <a:rPr lang="en-CA" altLang="en-US">
                <a:solidFill>
                  <a:schemeClr val="bg1"/>
                </a:solidFill>
              </a:rPr>
              <a:t>services, or construction; and awarding a contract is</a:t>
            </a:r>
            <a:br>
              <a:rPr lang="en-CA" altLang="en-US">
                <a:solidFill>
                  <a:schemeClr val="bg1"/>
                </a:solidFill>
              </a:rPr>
            </a:br>
            <a:r>
              <a:rPr lang="en-US" altLang="en-US" sz="4000" b="1">
                <a:solidFill>
                  <a:srgbClr val="FFFF00"/>
                </a:solidFill>
              </a:rPr>
              <a:t>LOBBYING</a:t>
            </a:r>
            <a:br>
              <a:rPr lang="en-US" altLang="en-US">
                <a:solidFill>
                  <a:srgbClr val="FFFF00"/>
                </a:solidFill>
              </a:rPr>
            </a:br>
            <a:endParaRPr lang="en-CA"/>
          </a:p>
        </p:txBody>
      </p:sp>
      <p:sp>
        <p:nvSpPr>
          <p:cNvPr id="5" name="Slide Number Placeholder 4">
            <a:extLst>
              <a:ext uri="{FF2B5EF4-FFF2-40B4-BE49-F238E27FC236}">
                <a16:creationId xmlns:a16="http://schemas.microsoft.com/office/drawing/2014/main" id="{DCC22D32-854E-0948-B6CC-E3ACB48759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626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3" y="5792795"/>
            <a:ext cx="11233150" cy="928688"/>
          </a:xfrm>
        </p:spPr>
        <p:txBody>
          <a:bodyPr/>
          <a:lstStyle/>
          <a:p>
            <a:r>
              <a:rPr lang="en-CA"/>
              <a:t>Blackout Period</a:t>
            </a:r>
          </a:p>
        </p:txBody>
      </p:sp>
      <p:sp>
        <p:nvSpPr>
          <p:cNvPr id="15" name="TextBox 40">
            <a:extLst>
              <a:ext uri="{FF2B5EF4-FFF2-40B4-BE49-F238E27FC236}">
                <a16:creationId xmlns:a16="http://schemas.microsoft.com/office/drawing/2014/main" id="{CC06F6B5-92F4-AA40-AEA1-469D94DF19DC}"/>
              </a:ext>
            </a:extLst>
          </p:cNvPr>
          <p:cNvSpPr txBox="1">
            <a:spLocks noChangeArrowheads="1"/>
          </p:cNvSpPr>
          <p:nvPr/>
        </p:nvSpPr>
        <p:spPr bwMode="auto">
          <a:xfrm>
            <a:off x="2362200" y="781146"/>
            <a:ext cx="2835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We have not commenced a purchasing process to purchase widgets</a:t>
            </a:r>
          </a:p>
        </p:txBody>
      </p:sp>
      <p:sp>
        <p:nvSpPr>
          <p:cNvPr id="16" name="Down Arrow 15" descr="Arrow pointing to the word Register." title="Arrow">
            <a:extLst>
              <a:ext uri="{FF2B5EF4-FFF2-40B4-BE49-F238E27FC236}">
                <a16:creationId xmlns:a16="http://schemas.microsoft.com/office/drawing/2014/main" id="{E9FEA604-722C-4E4F-812C-D5B2030F8B29}"/>
              </a:ext>
            </a:extLst>
          </p:cNvPr>
          <p:cNvSpPr/>
          <p:nvPr/>
        </p:nvSpPr>
        <p:spPr>
          <a:xfrm>
            <a:off x="3555823" y="1672527"/>
            <a:ext cx="425450" cy="1347787"/>
          </a:xfrm>
          <a:prstGeom prst="downArrow">
            <a:avLst/>
          </a:prstGeom>
          <a:solidFill>
            <a:srgbClr val="242852">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44">
            <a:extLst>
              <a:ext uri="{FF2B5EF4-FFF2-40B4-BE49-F238E27FC236}">
                <a16:creationId xmlns:a16="http://schemas.microsoft.com/office/drawing/2014/main" id="{5B185D89-B700-8C4F-A494-4E5E579A9F50}"/>
              </a:ext>
            </a:extLst>
          </p:cNvPr>
          <p:cNvSpPr txBox="1">
            <a:spLocks noChangeArrowheads="1"/>
          </p:cNvSpPr>
          <p:nvPr/>
        </p:nvSpPr>
        <p:spPr bwMode="auto">
          <a:xfrm>
            <a:off x="3059287" y="2962371"/>
            <a:ext cx="144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Register</a:t>
            </a:r>
          </a:p>
        </p:txBody>
      </p:sp>
      <p:sp>
        <p:nvSpPr>
          <p:cNvPr id="11" name="TextBox 36">
            <a:extLst>
              <a:ext uri="{FF2B5EF4-FFF2-40B4-BE49-F238E27FC236}">
                <a16:creationId xmlns:a16="http://schemas.microsoft.com/office/drawing/2014/main" id="{C0FFC559-0A04-A74D-9991-986B5E91F598}"/>
              </a:ext>
            </a:extLst>
          </p:cNvPr>
          <p:cNvSpPr txBox="1">
            <a:spLocks noChangeArrowheads="1"/>
          </p:cNvSpPr>
          <p:nvPr/>
        </p:nvSpPr>
        <p:spPr bwMode="auto">
          <a:xfrm>
            <a:off x="3275463" y="4211733"/>
            <a:ext cx="18553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Purchasing process for Widgets issued</a:t>
            </a:r>
          </a:p>
        </p:txBody>
      </p:sp>
      <p:sp>
        <p:nvSpPr>
          <p:cNvPr id="12" name="Up Arrow 11" descr="Arrow pointing to a black box representing the Blackout Period." title="Arrow">
            <a:extLst>
              <a:ext uri="{FF2B5EF4-FFF2-40B4-BE49-F238E27FC236}">
                <a16:creationId xmlns:a16="http://schemas.microsoft.com/office/drawing/2014/main" id="{71F4B2C8-C12F-454A-8CB9-27B307D38275}"/>
              </a:ext>
            </a:extLst>
          </p:cNvPr>
          <p:cNvSpPr/>
          <p:nvPr/>
        </p:nvSpPr>
        <p:spPr>
          <a:xfrm>
            <a:off x="4737983" y="3486245"/>
            <a:ext cx="381000" cy="609600"/>
          </a:xfrm>
          <a:prstGeom prst="upArrow">
            <a:avLst/>
          </a:prstGeom>
          <a:solidFill>
            <a:srgbClr val="24285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42">
            <a:extLst>
              <a:ext uri="{FF2B5EF4-FFF2-40B4-BE49-F238E27FC236}">
                <a16:creationId xmlns:a16="http://schemas.microsoft.com/office/drawing/2014/main" id="{84708171-2582-0242-8DCA-A3AF7BFD6CA0}"/>
              </a:ext>
            </a:extLst>
          </p:cNvPr>
          <p:cNvSpPr>
            <a:spLocks noChangeArrowheads="1"/>
          </p:cNvSpPr>
          <p:nvPr/>
        </p:nvSpPr>
        <p:spPr bwMode="auto">
          <a:xfrm>
            <a:off x="6997218" y="796940"/>
            <a:ext cx="335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We have not commenced a purchasing process to purchase widgets</a:t>
            </a:r>
          </a:p>
        </p:txBody>
      </p:sp>
      <p:sp>
        <p:nvSpPr>
          <p:cNvPr id="26" name="Down Arrow 25" descr="Arrow pointing to the word Register." title="Arrow">
            <a:extLst>
              <a:ext uri="{FF2B5EF4-FFF2-40B4-BE49-F238E27FC236}">
                <a16:creationId xmlns:a16="http://schemas.microsoft.com/office/drawing/2014/main" id="{C726B3D8-BAC5-0F4D-AF45-C696D0790688}"/>
              </a:ext>
            </a:extLst>
          </p:cNvPr>
          <p:cNvSpPr/>
          <p:nvPr/>
        </p:nvSpPr>
        <p:spPr>
          <a:xfrm>
            <a:off x="8460404" y="1703219"/>
            <a:ext cx="425450" cy="1347787"/>
          </a:xfrm>
          <a:prstGeom prst="downArrow">
            <a:avLst/>
          </a:prstGeom>
          <a:solidFill>
            <a:srgbClr val="242852">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45">
            <a:extLst>
              <a:ext uri="{FF2B5EF4-FFF2-40B4-BE49-F238E27FC236}">
                <a16:creationId xmlns:a16="http://schemas.microsoft.com/office/drawing/2014/main" id="{AFB0FE6D-DA90-5947-A2E6-AE94B3218754}"/>
              </a:ext>
            </a:extLst>
          </p:cNvPr>
          <p:cNvSpPr>
            <a:spLocks noChangeArrowheads="1"/>
          </p:cNvSpPr>
          <p:nvPr/>
        </p:nvSpPr>
        <p:spPr bwMode="auto">
          <a:xfrm>
            <a:off x="8162924" y="2968721"/>
            <a:ext cx="1042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Register</a:t>
            </a:r>
          </a:p>
        </p:txBody>
      </p:sp>
      <p:sp>
        <p:nvSpPr>
          <p:cNvPr id="13" name="Rectangle 38">
            <a:extLst>
              <a:ext uri="{FF2B5EF4-FFF2-40B4-BE49-F238E27FC236}">
                <a16:creationId xmlns:a16="http://schemas.microsoft.com/office/drawing/2014/main" id="{567517F3-548F-B44A-8DD2-DD16D3FB3571}"/>
              </a:ext>
            </a:extLst>
          </p:cNvPr>
          <p:cNvSpPr>
            <a:spLocks noChangeArrowheads="1"/>
          </p:cNvSpPr>
          <p:nvPr/>
        </p:nvSpPr>
        <p:spPr bwMode="auto">
          <a:xfrm>
            <a:off x="7097011" y="4211733"/>
            <a:ext cx="268843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Purchasing process for Widgets is awarded, or rescinded or revoked</a:t>
            </a:r>
          </a:p>
        </p:txBody>
      </p:sp>
      <p:sp>
        <p:nvSpPr>
          <p:cNvPr id="25" name="Up Arrow 24" descr="Arrow pointing to a black box representing the Blackout Period." title="Arrow">
            <a:extLst>
              <a:ext uri="{FF2B5EF4-FFF2-40B4-BE49-F238E27FC236}">
                <a16:creationId xmlns:a16="http://schemas.microsoft.com/office/drawing/2014/main" id="{DA0A6DBE-70FD-E64D-AA51-6A7B09748776}"/>
              </a:ext>
            </a:extLst>
          </p:cNvPr>
          <p:cNvSpPr/>
          <p:nvPr/>
        </p:nvSpPr>
        <p:spPr>
          <a:xfrm>
            <a:off x="7097011" y="3493924"/>
            <a:ext cx="381000" cy="609600"/>
          </a:xfrm>
          <a:prstGeom prst="upArrow">
            <a:avLst/>
          </a:prstGeom>
          <a:solidFill>
            <a:srgbClr val="24285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CD79FAF-65EB-F94C-A1CC-6FE271ACD6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6" name="Straight Connector 5" descr="Decorative">
            <a:extLst>
              <a:ext uri="{FF2B5EF4-FFF2-40B4-BE49-F238E27FC236}">
                <a16:creationId xmlns:a16="http://schemas.microsoft.com/office/drawing/2014/main" id="{2ECCF1D2-62ED-624B-B8B7-1123A70AEC18}"/>
              </a:ext>
            </a:extLst>
          </p:cNvPr>
          <p:cNvCxnSpPr/>
          <p:nvPr/>
        </p:nvCxnSpPr>
        <p:spPr>
          <a:xfrm>
            <a:off x="2655710" y="3392582"/>
            <a:ext cx="6858000" cy="0"/>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Decorative">
            <a:extLst>
              <a:ext uri="{FF2B5EF4-FFF2-40B4-BE49-F238E27FC236}">
                <a16:creationId xmlns:a16="http://schemas.microsoft.com/office/drawing/2014/main" id="{C0BCB7B8-6AE0-4C4B-A268-C44EEDA456B0}"/>
              </a:ext>
            </a:extLst>
          </p:cNvPr>
          <p:cNvCxnSpPr>
            <a:cxnSpLocks/>
          </p:cNvCxnSpPr>
          <p:nvPr/>
        </p:nvCxnSpPr>
        <p:spPr>
          <a:xfrm flipV="1">
            <a:off x="2655710" y="3011582"/>
            <a:ext cx="0" cy="417418"/>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Decorative">
            <a:extLst>
              <a:ext uri="{FF2B5EF4-FFF2-40B4-BE49-F238E27FC236}">
                <a16:creationId xmlns:a16="http://schemas.microsoft.com/office/drawing/2014/main" id="{E3D6A932-14A0-0041-927A-FAA55EAB0B83}"/>
              </a:ext>
            </a:extLst>
          </p:cNvPr>
          <p:cNvCxnSpPr>
            <a:cxnSpLocks/>
          </p:cNvCxnSpPr>
          <p:nvPr/>
        </p:nvCxnSpPr>
        <p:spPr>
          <a:xfrm flipV="1">
            <a:off x="9513710" y="2963957"/>
            <a:ext cx="0" cy="465043"/>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32" descr="Decorative">
            <a:extLst>
              <a:ext uri="{FF2B5EF4-FFF2-40B4-BE49-F238E27FC236}">
                <a16:creationId xmlns:a16="http://schemas.microsoft.com/office/drawing/2014/main" id="{F29979E7-B6B3-4844-B81C-D7C863789B7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882446" y="2916332"/>
            <a:ext cx="92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5" descr="Decorative">
            <a:extLst>
              <a:ext uri="{FF2B5EF4-FFF2-40B4-BE49-F238E27FC236}">
                <a16:creationId xmlns:a16="http://schemas.microsoft.com/office/drawing/2014/main" id="{4708DB60-A32A-D648-B2B7-41452615F7B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36709" y="2916332"/>
            <a:ext cx="92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descr="Decorative">
            <a:extLst>
              <a:ext uri="{FF2B5EF4-FFF2-40B4-BE49-F238E27FC236}">
                <a16:creationId xmlns:a16="http://schemas.microsoft.com/office/drawing/2014/main" id="{ACCFCD8B-577C-0442-8952-00F025A201B3}"/>
              </a:ext>
            </a:extLst>
          </p:cNvPr>
          <p:cNvSpPr/>
          <p:nvPr/>
        </p:nvSpPr>
        <p:spPr>
          <a:xfrm>
            <a:off x="4974520" y="2974563"/>
            <a:ext cx="2262188" cy="3698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Up Arrow 21" descr="Arrow pointing to a black box representing the Blackout Period." title="Arrow">
            <a:extLst>
              <a:ext uri="{FF2B5EF4-FFF2-40B4-BE49-F238E27FC236}">
                <a16:creationId xmlns:a16="http://schemas.microsoft.com/office/drawing/2014/main" id="{A5647AD2-35DC-2A40-8E8F-A5132910B0CA}"/>
              </a:ext>
            </a:extLst>
          </p:cNvPr>
          <p:cNvSpPr/>
          <p:nvPr/>
        </p:nvSpPr>
        <p:spPr>
          <a:xfrm>
            <a:off x="5846412" y="3486246"/>
            <a:ext cx="484187" cy="2420937"/>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431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449D31C-A34C-A64E-A3A7-C3010E61EC1D}"/>
              </a:ext>
            </a:extLst>
          </p:cNvPr>
          <p:cNvSpPr>
            <a:spLocks noGrp="1"/>
          </p:cNvSpPr>
          <p:nvPr>
            <p:ph type="title"/>
          </p:nvPr>
        </p:nvSpPr>
        <p:spPr>
          <a:xfrm>
            <a:off x="442913" y="546798"/>
            <a:ext cx="6205971" cy="936625"/>
          </a:xfrm>
        </p:spPr>
        <p:txBody>
          <a:bodyPr>
            <a:normAutofit/>
          </a:bodyPr>
          <a:lstStyle/>
          <a:p>
            <a:pPr algn="l"/>
            <a:r>
              <a:rPr lang="en-CA" altLang="en-US" sz="2800" b="1"/>
              <a:t>Case Study One – Suppliers</a:t>
            </a:r>
          </a:p>
        </p:txBody>
      </p:sp>
      <p:sp>
        <p:nvSpPr>
          <p:cNvPr id="9" name="Content Placeholder 8">
            <a:extLst>
              <a:ext uri="{FF2B5EF4-FFF2-40B4-BE49-F238E27FC236}">
                <a16:creationId xmlns:a16="http://schemas.microsoft.com/office/drawing/2014/main" id="{17E156E3-E0BF-1144-995F-01D480730FCD}"/>
              </a:ext>
            </a:extLst>
          </p:cNvPr>
          <p:cNvSpPr>
            <a:spLocks noGrp="1"/>
          </p:cNvSpPr>
          <p:nvPr>
            <p:ph sz="half" idx="1"/>
          </p:nvPr>
        </p:nvSpPr>
        <p:spPr>
          <a:xfrm>
            <a:off x="442913" y="1602202"/>
            <a:ext cx="11233149" cy="4522975"/>
          </a:xfrm>
        </p:spPr>
        <p:txBody>
          <a:bodyPr>
            <a:normAutofit/>
          </a:bodyPr>
          <a:lstStyle/>
          <a:p>
            <a:pPr marL="471488" indent="-471488">
              <a:lnSpc>
                <a:spcPct val="100000"/>
              </a:lnSpc>
              <a:spcBef>
                <a:spcPts val="0"/>
              </a:spcBef>
              <a:spcAft>
                <a:spcPts val="500"/>
              </a:spcAft>
              <a:buAutoNum type="alphaUcPeriod" startAt="17"/>
            </a:pPr>
            <a:r>
              <a:rPr lang="en-CA" altLang="en-US" sz="2000"/>
              <a:t>A sales representative wants to meet with a public office holder to tell him/her about goods or services the City might be interested in buying.  What should the lobbyist do?</a:t>
            </a:r>
          </a:p>
          <a:p>
            <a:pPr marL="471488" indent="-471488">
              <a:lnSpc>
                <a:spcPct val="100000"/>
              </a:lnSpc>
              <a:spcBef>
                <a:spcPts val="0"/>
              </a:spcBef>
              <a:spcAft>
                <a:spcPts val="500"/>
              </a:spcAft>
              <a:buAutoNum type="alphaUcPeriod"/>
            </a:pPr>
            <a:r>
              <a:rPr lang="en-CA" altLang="en-US" sz="2000" b="1"/>
              <a:t>This is lobbying. </a:t>
            </a:r>
            <a:br>
              <a:rPr lang="en-CA" altLang="en-US" sz="2000" b="1"/>
            </a:br>
            <a:r>
              <a:rPr lang="en-CA" altLang="en-US" sz="2000"/>
              <a:t>The sales representative must register before speaking with a public office holder and must not lobby about a procurement process. Contact the TLR and/or refer the lobbyist for advice and information.  </a:t>
            </a:r>
          </a:p>
          <a:p>
            <a:pPr>
              <a:spcAft>
                <a:spcPts val="500"/>
              </a:spcAft>
            </a:pPr>
            <a:endParaRPr lang="en-US" sz="2000"/>
          </a:p>
        </p:txBody>
      </p:sp>
      <p:sp>
        <p:nvSpPr>
          <p:cNvPr id="5" name="Slide Number Placeholder 4">
            <a:extLst>
              <a:ext uri="{FF2B5EF4-FFF2-40B4-BE49-F238E27FC236}">
                <a16:creationId xmlns:a16="http://schemas.microsoft.com/office/drawing/2014/main" id="{02841822-52D4-0F4D-AC26-DBF4B58574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9458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D54A43-BF59-E14C-90F7-8B83C65EDFF3}"/>
              </a:ext>
            </a:extLst>
          </p:cNvPr>
          <p:cNvSpPr>
            <a:spLocks noGrp="1"/>
          </p:cNvSpPr>
          <p:nvPr>
            <p:ph type="title"/>
          </p:nvPr>
        </p:nvSpPr>
        <p:spPr>
          <a:xfrm>
            <a:off x="454202" y="600812"/>
            <a:ext cx="7886700" cy="839788"/>
          </a:xfrm>
        </p:spPr>
        <p:txBody>
          <a:bodyPr>
            <a:normAutofit/>
          </a:bodyPr>
          <a:lstStyle/>
          <a:p>
            <a:pPr algn="l"/>
            <a:r>
              <a:rPr lang="en-CA" altLang="en-US" sz="2800" b="1"/>
              <a:t>Case Study Two – Suppliers </a:t>
            </a:r>
          </a:p>
        </p:txBody>
      </p:sp>
      <p:sp>
        <p:nvSpPr>
          <p:cNvPr id="8" name="TextBox 7">
            <a:extLst>
              <a:ext uri="{FF2B5EF4-FFF2-40B4-BE49-F238E27FC236}">
                <a16:creationId xmlns:a16="http://schemas.microsoft.com/office/drawing/2014/main" id="{8AB334DC-FE4A-FC49-A623-A91CCFA6CB74}"/>
              </a:ext>
            </a:extLst>
          </p:cNvPr>
          <p:cNvSpPr txBox="1"/>
          <p:nvPr/>
        </p:nvSpPr>
        <p:spPr>
          <a:xfrm>
            <a:off x="442913" y="1592263"/>
            <a:ext cx="11125200" cy="2811026"/>
          </a:xfrm>
          <a:prstGeom prst="rect">
            <a:avLst/>
          </a:prstGeom>
          <a:noFill/>
        </p:spPr>
        <p:txBody>
          <a:bodyPr wrap="square" rtlCol="0">
            <a:spAutoFit/>
          </a:bodyPr>
          <a:lstStyle/>
          <a:p>
            <a:pPr marL="471488" marR="0" lvl="0" indent="-471488" algn="l" defTabSz="914400" rtl="0" eaLnBrk="1" fontAlgn="auto" latinLnBrk="0" hangingPunct="1">
              <a:lnSpc>
                <a:spcPct val="100000"/>
              </a:lnSpc>
              <a:spcBef>
                <a:spcPts val="450"/>
              </a:spcBef>
              <a:spcAft>
                <a:spcPts val="500"/>
              </a:spcAft>
              <a:buClrTx/>
              <a:buSzTx/>
              <a:buFontTx/>
              <a:buNone/>
              <a:tabLst/>
              <a:defRPr/>
            </a:pPr>
            <a:r>
              <a:rPr kumimoji="0" lang="en-CA" sz="2000" b="1" i="0" u="none" strike="noStrike" kern="1200" cap="none" spc="0" normalizeH="0" baseline="0" noProof="0">
                <a:ln>
                  <a:noFill/>
                </a:ln>
                <a:solidFill>
                  <a:prstClr val="black"/>
                </a:solidFill>
                <a:effectLst/>
                <a:uLnTx/>
                <a:uFillTx/>
                <a:latin typeface="Calibri" panose="020F0502020204030204"/>
                <a:ea typeface="+mn-ea"/>
                <a:cs typeface="+mn-cs"/>
              </a:rPr>
              <a:t>Q.</a:t>
            </a: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	What if a public office holder wants to invite a company in to showcase their products or services?</a:t>
            </a:r>
          </a:p>
          <a:p>
            <a:pPr marL="471488" marR="0" lvl="0" indent="-471488" algn="l" defTabSz="914400" rtl="0" eaLnBrk="1" fontAlgn="auto" latinLnBrk="0" hangingPunct="1">
              <a:lnSpc>
                <a:spcPct val="100000"/>
              </a:lnSpc>
              <a:spcBef>
                <a:spcPts val="450"/>
              </a:spcBef>
              <a:spcAft>
                <a:spcPts val="500"/>
              </a:spcAft>
              <a:buClrTx/>
              <a:buSzTx/>
              <a:buFontTx/>
              <a:buNone/>
              <a:tabLst/>
              <a:defRPr/>
            </a:pPr>
            <a:r>
              <a:rPr kumimoji="0" lang="en-CA" sz="2000" b="1" i="0" u="none" strike="noStrike" kern="1200" cap="none" spc="0" normalizeH="0" baseline="0" noProof="0">
                <a:ln>
                  <a:noFill/>
                </a:ln>
                <a:solidFill>
                  <a:prstClr val="black"/>
                </a:solidFill>
                <a:effectLst/>
                <a:uLnTx/>
                <a:uFillTx/>
                <a:latin typeface="Calibri" panose="020F0502020204030204"/>
                <a:ea typeface="+mn-ea"/>
                <a:cs typeface="+mn-cs"/>
              </a:rPr>
              <a:t>A.</a:t>
            </a: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CA" sz="2000" b="1" i="0" u="none" strike="noStrike" kern="1200" cap="none" spc="0" normalizeH="0" baseline="0" noProof="0">
                <a:ln>
                  <a:noFill/>
                </a:ln>
                <a:solidFill>
                  <a:prstClr val="black"/>
                </a:solidFill>
                <a:effectLst/>
                <a:uLnTx/>
                <a:uFillTx/>
                <a:latin typeface="Calibri" panose="020F0502020204030204"/>
                <a:ea typeface="+mn-ea"/>
                <a:cs typeface="+mn-cs"/>
              </a:rPr>
              <a:t>This is lobbying</a:t>
            </a: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 if communicating about a possible contract or procurement of goods and services; and prohibited if there is an active procurement. Register.</a:t>
            </a:r>
          </a:p>
          <a:p>
            <a:pPr marL="985838" marR="0" lvl="0" indent="-985838" algn="l" defTabSz="914400" rtl="0" eaLnBrk="1" fontAlgn="auto" latinLnBrk="0" hangingPunct="1">
              <a:lnSpc>
                <a:spcPct val="100000"/>
              </a:lnSpc>
              <a:spcBef>
                <a:spcPts val="900"/>
              </a:spcBef>
              <a:spcAft>
                <a:spcPts val="500"/>
              </a:spcAft>
              <a:buClrTx/>
              <a:buSzTx/>
              <a:buFontTx/>
              <a:buNone/>
              <a:tabLst/>
              <a:defRPr/>
            </a:pPr>
            <a:endParaRPr kumimoji="0" lang="en-CA" sz="2000" b="0" i="0" u="none" strike="noStrike" kern="1200" cap="none" spc="0" normalizeH="0" baseline="0" noProof="0">
              <a:ln>
                <a:noFill/>
              </a:ln>
              <a:solidFill>
                <a:srgbClr val="44546A"/>
              </a:solidFill>
              <a:effectLst/>
              <a:uLnTx/>
              <a:uFillTx/>
              <a:latin typeface="Calibri" panose="020F0502020204030204"/>
              <a:ea typeface="+mn-ea"/>
              <a:cs typeface="+mn-cs"/>
            </a:endParaRPr>
          </a:p>
          <a:p>
            <a:pPr marL="471488" marR="0" lvl="0" indent="-471488" algn="l" defTabSz="914400" rtl="0" eaLnBrk="1" fontAlgn="auto" latinLnBrk="0" hangingPunct="1">
              <a:lnSpc>
                <a:spcPct val="100000"/>
              </a:lnSpc>
              <a:spcBef>
                <a:spcPts val="450"/>
              </a:spcBef>
              <a:spcAft>
                <a:spcPts val="500"/>
              </a:spcAft>
              <a:buClrTx/>
              <a:buSzTx/>
              <a:buFontTx/>
              <a:buNone/>
              <a:tabLst/>
              <a:defRPr/>
            </a:pPr>
            <a:endParaRPr kumimoji="0" lang="en-CA" sz="2000" b="0" i="0" u="none" strike="noStrike" kern="1200" cap="none" spc="0" normalizeH="0" baseline="0" noProof="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en-CA" sz="2000" b="0" i="0" u="none" strike="noStrike" kern="1200" cap="none" spc="0" normalizeH="0" baseline="0" noProof="0">
              <a:ln>
                <a:noFill/>
              </a:ln>
              <a:solidFill>
                <a:srgbClr val="44546A"/>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en-US" sz="20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F65DB45-9CC6-B848-BBAF-63B198B2C1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38" y="714406"/>
            <a:ext cx="11447095" cy="591901"/>
          </a:xfrm>
        </p:spPr>
        <p:txBody>
          <a:bodyPr>
            <a:normAutofit/>
          </a:bodyPr>
          <a:lstStyle/>
          <a:p>
            <a:pPr algn="l"/>
            <a:r>
              <a:rPr lang="en-CA" b="1"/>
              <a:t>Types of Procurement</a:t>
            </a:r>
          </a:p>
        </p:txBody>
      </p:sp>
      <p:sp>
        <p:nvSpPr>
          <p:cNvPr id="22" name="TextBox 21">
            <a:extLst>
              <a:ext uri="{FF2B5EF4-FFF2-40B4-BE49-F238E27FC236}">
                <a16:creationId xmlns:a16="http://schemas.microsoft.com/office/drawing/2014/main" id="{4E62B5B0-51AB-0E4D-818D-E62D254FE3F1}"/>
              </a:ext>
            </a:extLst>
          </p:cNvPr>
          <p:cNvSpPr txBox="1"/>
          <p:nvPr/>
        </p:nvSpPr>
        <p:spPr>
          <a:xfrm>
            <a:off x="452537" y="1460607"/>
            <a:ext cx="11223525" cy="3662541"/>
          </a:xfrm>
          <a:prstGeom prst="rect">
            <a:avLst/>
          </a:prstGeom>
          <a:noFill/>
        </p:spPr>
        <p:txBody>
          <a:bodyPr wrap="square" rtlCol="0">
            <a:spAutoFit/>
          </a:bodyPr>
          <a:lstStyle/>
          <a:p>
            <a:r>
              <a:rPr lang="en-US" sz="2400" b="1">
                <a:solidFill>
                  <a:schemeClr val="tx2"/>
                </a:solidFill>
                <a:latin typeface="Arial" panose="020B0604020202020204" pitchFamily="34" charset="0"/>
                <a:cs typeface="Arial" panose="020B0604020202020204" pitchFamily="34" charset="0"/>
              </a:rPr>
              <a:t>55% Construction Services</a:t>
            </a:r>
          </a:p>
          <a:p>
            <a:r>
              <a:rPr lang="en-US" sz="2000">
                <a:solidFill>
                  <a:schemeClr val="tx2"/>
                </a:solidFill>
                <a:latin typeface="Arial" panose="020B0604020202020204" pitchFamily="34" charset="0"/>
                <a:cs typeface="Arial" panose="020B0604020202020204" pitchFamily="34" charset="0"/>
              </a:rPr>
              <a:t>Asphalt Paving - Building Renovations – Demolitions - Heating, Ventilation, and Air-Handling - Painting Services - etc.</a:t>
            </a:r>
          </a:p>
          <a:p>
            <a:br>
              <a:rPr lang="en-US" sz="2000" b="1">
                <a:solidFill>
                  <a:schemeClr val="tx2"/>
                </a:solidFill>
                <a:latin typeface="Arial" panose="020B0604020202020204" pitchFamily="34" charset="0"/>
                <a:cs typeface="Arial" panose="020B0604020202020204" pitchFamily="34" charset="0"/>
              </a:rPr>
            </a:br>
            <a:r>
              <a:rPr lang="en-US" sz="2400" b="1">
                <a:solidFill>
                  <a:schemeClr val="tx2"/>
                </a:solidFill>
                <a:latin typeface="Arial" panose="020B0604020202020204" pitchFamily="34" charset="0"/>
                <a:cs typeface="Arial" panose="020B0604020202020204" pitchFamily="34" charset="0"/>
              </a:rPr>
              <a:t>30% Professional Services</a:t>
            </a:r>
          </a:p>
          <a:p>
            <a:r>
              <a:rPr lang="en-US" sz="2000">
                <a:solidFill>
                  <a:schemeClr val="tx2"/>
                </a:solidFill>
                <a:latin typeface="Arial" panose="020B0604020202020204" pitchFamily="34" charset="0"/>
                <a:cs typeface="Arial" panose="020B0604020202020204" pitchFamily="34" charset="0"/>
              </a:rPr>
              <a:t>Consulting Services - Drafting, Surveying and Engineering Equipment and Services – </a:t>
            </a:r>
            <a:br>
              <a:rPr lang="en-US" sz="2000">
                <a:solidFill>
                  <a:schemeClr val="tx2"/>
                </a:solidFill>
                <a:latin typeface="Arial" panose="020B0604020202020204" pitchFamily="34" charset="0"/>
                <a:cs typeface="Arial" panose="020B0604020202020204" pitchFamily="34" charset="0"/>
              </a:rPr>
            </a:br>
            <a:r>
              <a:rPr lang="en-US" sz="2000">
                <a:solidFill>
                  <a:schemeClr val="tx2"/>
                </a:solidFill>
                <a:latin typeface="Arial" panose="020B0604020202020204" pitchFamily="34" charset="0"/>
                <a:cs typeface="Arial" panose="020B0604020202020204" pitchFamily="34" charset="0"/>
              </a:rPr>
              <a:t>Law Enforcement Supplies and Services - Printing and Binding - etc.</a:t>
            </a:r>
          </a:p>
          <a:p>
            <a:br>
              <a:rPr lang="en-US" sz="2000" b="1">
                <a:solidFill>
                  <a:schemeClr val="tx2"/>
                </a:solidFill>
                <a:latin typeface="Arial" panose="020B0604020202020204" pitchFamily="34" charset="0"/>
                <a:cs typeface="Arial" panose="020B0604020202020204" pitchFamily="34" charset="0"/>
              </a:rPr>
            </a:br>
            <a:r>
              <a:rPr lang="en-US" sz="2400" b="1">
                <a:solidFill>
                  <a:schemeClr val="tx2"/>
                </a:solidFill>
                <a:latin typeface="Arial" panose="020B0604020202020204" pitchFamily="34" charset="0"/>
                <a:cs typeface="Arial" panose="020B0604020202020204" pitchFamily="34" charset="0"/>
              </a:rPr>
              <a:t>15% Goods and Services</a:t>
            </a:r>
          </a:p>
          <a:p>
            <a:r>
              <a:rPr lang="en-US" sz="2000">
                <a:solidFill>
                  <a:schemeClr val="tx2"/>
                </a:solidFill>
                <a:latin typeface="Arial" panose="020B0604020202020204" pitchFamily="34" charset="0"/>
                <a:cs typeface="Arial" panose="020B0604020202020204" pitchFamily="34" charset="0"/>
              </a:rPr>
              <a:t>Automobiles and Trucks - Electrical Supplies - Hardware and Tools - Office Furniture and </a:t>
            </a:r>
            <a:br>
              <a:rPr lang="en-US" sz="2000">
                <a:solidFill>
                  <a:schemeClr val="tx2"/>
                </a:solidFill>
                <a:latin typeface="Arial" panose="020B0604020202020204" pitchFamily="34" charset="0"/>
                <a:cs typeface="Arial" panose="020B0604020202020204" pitchFamily="34" charset="0"/>
              </a:rPr>
            </a:br>
            <a:r>
              <a:rPr lang="en-US" sz="2000">
                <a:solidFill>
                  <a:schemeClr val="tx2"/>
                </a:solidFill>
                <a:latin typeface="Arial" panose="020B0604020202020204" pitchFamily="34" charset="0"/>
                <a:cs typeface="Arial" panose="020B0604020202020204" pitchFamily="34" charset="0"/>
              </a:rPr>
              <a:t>Supplies - Petroleum Products - etc.</a:t>
            </a:r>
          </a:p>
        </p:txBody>
      </p:sp>
      <p:sp>
        <p:nvSpPr>
          <p:cNvPr id="63" name="Slide Number Placeholder 3">
            <a:extLst>
              <a:ext uri="{FF2B5EF4-FFF2-40B4-BE49-F238E27FC236}">
                <a16:creationId xmlns:a16="http://schemas.microsoft.com/office/drawing/2014/main" id="{DD0FAE84-B1DA-7C48-950E-78AE597D8CEB}"/>
              </a:ext>
            </a:extLst>
          </p:cNvPr>
          <p:cNvSpPr>
            <a:spLocks noGrp="1"/>
          </p:cNvSpPr>
          <p:nvPr>
            <p:ph type="sldNum" sz="quarter" idx="12"/>
          </p:nvPr>
        </p:nvSpPr>
        <p:spPr>
          <a:xfrm>
            <a:off x="9223512" y="6356358"/>
            <a:ext cx="2743200" cy="365125"/>
          </a:xfrm>
        </p:spPr>
        <p:txBody>
          <a:bodyPr/>
          <a:lstStyle/>
          <a:p>
            <a:fld id="{4B6C3A69-7687-440E-AD28-F5E6C93300B9}" type="slidenum">
              <a:rPr lang="en-CA" smtClean="0"/>
              <a:t>4</a:t>
            </a:fld>
            <a:endParaRPr lang="en-CA"/>
          </a:p>
        </p:txBody>
      </p:sp>
    </p:spTree>
    <p:extLst>
      <p:ext uri="{BB962C8B-B14F-4D97-AF65-F5344CB8AC3E}">
        <p14:creationId xmlns:p14="http://schemas.microsoft.com/office/powerpoint/2010/main" val="1418567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6E4F588-6E70-604F-B7B6-60A4B3158F81}"/>
              </a:ext>
            </a:extLst>
          </p:cNvPr>
          <p:cNvSpPr>
            <a:spLocks noGrp="1"/>
          </p:cNvSpPr>
          <p:nvPr>
            <p:ph type="title"/>
          </p:nvPr>
        </p:nvSpPr>
        <p:spPr>
          <a:xfrm>
            <a:off x="442913" y="352650"/>
            <a:ext cx="10515600" cy="1325563"/>
          </a:xfrm>
        </p:spPr>
        <p:txBody>
          <a:bodyPr>
            <a:normAutofit/>
          </a:bodyPr>
          <a:lstStyle/>
          <a:p>
            <a:pPr algn="l"/>
            <a:r>
              <a:rPr lang="en-CA" altLang="en-US" sz="2800" b="1"/>
              <a:t>Case Study Three – Bidders </a:t>
            </a:r>
          </a:p>
        </p:txBody>
      </p:sp>
      <p:sp>
        <p:nvSpPr>
          <p:cNvPr id="8" name="TextBox 7">
            <a:extLst>
              <a:ext uri="{FF2B5EF4-FFF2-40B4-BE49-F238E27FC236}">
                <a16:creationId xmlns:a16="http://schemas.microsoft.com/office/drawing/2014/main" id="{5E6E5886-4694-194F-B275-C438575A7312}"/>
              </a:ext>
            </a:extLst>
          </p:cNvPr>
          <p:cNvSpPr txBox="1"/>
          <p:nvPr/>
        </p:nvSpPr>
        <p:spPr>
          <a:xfrm>
            <a:off x="442913" y="1592263"/>
            <a:ext cx="11233150" cy="2503249"/>
          </a:xfrm>
          <a:prstGeom prst="rect">
            <a:avLst/>
          </a:prstGeom>
          <a:noFill/>
        </p:spPr>
        <p:txBody>
          <a:bodyPr wrap="square" rtlCol="0">
            <a:spAutoFit/>
          </a:bodyPr>
          <a:lstStyle/>
          <a:p>
            <a:pPr marL="428625" marR="0" lvl="0" indent="-428625" algn="l" defTabSz="914400" rtl="0" eaLnBrk="1" fontAlgn="auto" latinLnBrk="0" hangingPunct="1">
              <a:lnSpc>
                <a:spcPct val="100000"/>
              </a:lnSpc>
              <a:spcBef>
                <a:spcPts val="0"/>
              </a:spcBef>
              <a:spcAft>
                <a:spcPts val="500"/>
              </a:spcAft>
              <a:buClrTx/>
              <a:buSzTx/>
              <a:buFontTx/>
              <a:buNone/>
              <a:tabLst/>
              <a:defRPr/>
            </a:pPr>
            <a:r>
              <a:rPr kumimoji="0" lang="en-CA" sz="2000" b="1" i="0" u="none" strike="noStrike" kern="1200" cap="none" spc="0" normalizeH="0" baseline="0" noProof="0">
                <a:ln>
                  <a:noFill/>
                </a:ln>
                <a:solidFill>
                  <a:prstClr val="black"/>
                </a:solidFill>
                <a:effectLst/>
                <a:uLnTx/>
                <a:uFillTx/>
                <a:latin typeface="Calibri" panose="020F0502020204030204"/>
                <a:ea typeface="+mn-ea"/>
                <a:cs typeface="+mn-cs"/>
              </a:rPr>
              <a:t>Q.</a:t>
            </a: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	A bidder in a competitive procurement wants to speak with a public office holder. Is this okay?</a:t>
            </a:r>
          </a:p>
          <a:p>
            <a:pPr marL="428625" marR="0" lvl="0" indent="-428625" algn="l" defTabSz="914400" rtl="0" eaLnBrk="1" fontAlgn="auto" latinLnBrk="0" hangingPunct="1">
              <a:lnSpc>
                <a:spcPct val="100000"/>
              </a:lnSpc>
              <a:spcBef>
                <a:spcPts val="0"/>
              </a:spcBef>
              <a:spcAft>
                <a:spcPts val="500"/>
              </a:spcAft>
              <a:buClrTx/>
              <a:buSzTx/>
              <a:buFontTx/>
              <a:buNone/>
              <a:tabLst/>
              <a:defRPr/>
            </a:pPr>
            <a:r>
              <a:rPr kumimoji="0" lang="en-CA" sz="2000" b="1" i="0" u="none" strike="noStrike" kern="1200" cap="none" spc="0" normalizeH="0" baseline="0" noProof="0">
                <a:ln>
                  <a:noFill/>
                </a:ln>
                <a:solidFill>
                  <a:prstClr val="black"/>
                </a:solidFill>
                <a:effectLst/>
                <a:uLnTx/>
                <a:uFillTx/>
                <a:latin typeface="Calibri" panose="020F0502020204030204"/>
                <a:ea typeface="+mn-ea"/>
                <a:cs typeface="+mn-cs"/>
              </a:rPr>
              <a:t>A.</a:t>
            </a: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CA" sz="2000" b="1" i="0" u="none" strike="noStrike" kern="1200" cap="none" spc="0" normalizeH="0" baseline="0" noProof="0">
                <a:ln>
                  <a:noFill/>
                </a:ln>
                <a:solidFill>
                  <a:prstClr val="black"/>
                </a:solidFill>
                <a:effectLst/>
                <a:uLnTx/>
                <a:uFillTx/>
                <a:latin typeface="Calibri" panose="020F0502020204030204"/>
                <a:ea typeface="+mn-ea"/>
                <a:cs typeface="+mn-cs"/>
              </a:rPr>
              <a:t>This is not okay</a:t>
            </a: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 unless the public office holder being contacted is the contact person designated in the procurement document. Contact the TLR and the Purchasing and Materials Management Division for advice.  </a:t>
            </a: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en-CA"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500"/>
              </a:spcAft>
              <a:buClrTx/>
              <a:buSzTx/>
              <a:buFontTx/>
              <a:buNone/>
              <a:tabLst/>
              <a:defRPr/>
            </a:pP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See TLR </a:t>
            </a:r>
            <a:r>
              <a:rPr kumimoji="0" lang="en-CA" sz="2000" b="0" i="1" u="none" strike="noStrike" kern="1200" cap="none" spc="0" normalizeH="0" baseline="0" noProof="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Interpretation Bulletin, Lobbying and Procurements</a:t>
            </a: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 on the </a:t>
            </a: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Lobbyist Registrar </a:t>
            </a:r>
            <a:r>
              <a:rPr kumimoji="0" lang="en-CA" sz="2000" b="0" i="0" u="none" strike="noStrike" kern="1200" cap="none" spc="0" normalizeH="0" baseline="0" noProof="0">
                <a:ln>
                  <a:noFill/>
                </a:ln>
                <a:solidFill>
                  <a:prstClr val="black"/>
                </a:solidFill>
                <a:effectLst/>
                <a:uLnTx/>
                <a:uFillTx/>
                <a:latin typeface="Calibri" panose="020F0502020204030204"/>
                <a:ea typeface="+mn-ea"/>
                <a:cs typeface="+mn-cs"/>
              </a:rPr>
              <a:t>website. </a:t>
            </a:r>
            <a:endParaRPr kumimoji="0" lang="en-CA" sz="2000" b="0" i="1"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en-US" sz="20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27FC718-2A55-F04B-9165-03F95C6971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178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3119E2-3C5E-134B-8F83-E0F59A8CCE0A}"/>
              </a:ext>
            </a:extLst>
          </p:cNvPr>
          <p:cNvSpPr>
            <a:spLocks noGrp="1"/>
          </p:cNvSpPr>
          <p:nvPr>
            <p:ph type="title"/>
          </p:nvPr>
        </p:nvSpPr>
        <p:spPr>
          <a:xfrm>
            <a:off x="442913" y="783586"/>
            <a:ext cx="10654717" cy="997961"/>
          </a:xfrm>
        </p:spPr>
        <p:txBody>
          <a:bodyPr anchor="t">
            <a:normAutofit/>
          </a:bodyPr>
          <a:lstStyle/>
          <a:p>
            <a:pPr algn="l" eaLnBrk="1" hangingPunct="1"/>
            <a:r>
              <a:rPr lang="en-CA" altLang="en-US" sz="2800" b="1"/>
              <a:t>Registration Information</a:t>
            </a:r>
          </a:p>
        </p:txBody>
      </p:sp>
      <p:sp>
        <p:nvSpPr>
          <p:cNvPr id="7" name="Content Placeholder 2">
            <a:extLst>
              <a:ext uri="{FF2B5EF4-FFF2-40B4-BE49-F238E27FC236}">
                <a16:creationId xmlns:a16="http://schemas.microsoft.com/office/drawing/2014/main" id="{36F661E3-936A-7743-9BDB-9BCEDED67687}"/>
              </a:ext>
            </a:extLst>
          </p:cNvPr>
          <p:cNvSpPr>
            <a:spLocks noGrp="1"/>
          </p:cNvSpPr>
          <p:nvPr>
            <p:ph idx="1"/>
          </p:nvPr>
        </p:nvSpPr>
        <p:spPr>
          <a:xfrm>
            <a:off x="454202" y="1603552"/>
            <a:ext cx="11221861" cy="3971881"/>
          </a:xfrm>
        </p:spPr>
        <p:txBody>
          <a:bodyPr rtlCol="0">
            <a:noAutofit/>
          </a:bodyPr>
          <a:lstStyle/>
          <a:p>
            <a:pPr>
              <a:lnSpc>
                <a:spcPct val="100000"/>
              </a:lnSpc>
              <a:spcBef>
                <a:spcPts val="0"/>
              </a:spcBef>
              <a:spcAft>
                <a:spcPts val="500"/>
              </a:spcAft>
              <a:defRPr/>
            </a:pPr>
            <a:r>
              <a:rPr lang="en-CA" sz="2000">
                <a:latin typeface="Arial" panose="020B0604020202020204" pitchFamily="34" charset="0"/>
                <a:cs typeface="Arial" panose="020B0604020202020204" pitchFamily="34" charset="0"/>
              </a:rPr>
              <a:t>Registration with the office is free of charge and is completed </a:t>
            </a:r>
            <a:r>
              <a:rPr lang="en-CA" sz="200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online</a:t>
            </a:r>
            <a:r>
              <a:rPr lang="en-CA" sz="2000">
                <a:latin typeface="Arial" panose="020B0604020202020204" pitchFamily="34" charset="0"/>
                <a:cs typeface="Arial" panose="020B0604020202020204" pitchFamily="34" charset="0"/>
              </a:rPr>
              <a:t>.</a:t>
            </a:r>
          </a:p>
          <a:p>
            <a:pPr>
              <a:lnSpc>
                <a:spcPct val="100000"/>
              </a:lnSpc>
              <a:spcBef>
                <a:spcPts val="0"/>
              </a:spcBef>
              <a:spcAft>
                <a:spcPts val="500"/>
              </a:spcAft>
              <a:defRPr/>
            </a:pPr>
            <a:r>
              <a:rPr lang="en-US" altLang="en-US" sz="2000">
                <a:latin typeface="Arial" panose="020B0604020202020204" pitchFamily="34" charset="0"/>
                <a:cs typeface="Arial" panose="020B0604020202020204" pitchFamily="34" charset="0"/>
              </a:rPr>
              <a:t>Lobbyists need to register </a:t>
            </a:r>
            <a:r>
              <a:rPr lang="en-US" altLang="en-US" sz="2000" b="1">
                <a:latin typeface="Arial" panose="020B0604020202020204" pitchFamily="34" charset="0"/>
                <a:cs typeface="Arial" panose="020B0604020202020204" pitchFamily="34" charset="0"/>
              </a:rPr>
              <a:t>before</a:t>
            </a:r>
            <a:r>
              <a:rPr lang="en-US" altLang="en-US" sz="2000">
                <a:latin typeface="Arial" panose="020B0604020202020204" pitchFamily="34" charset="0"/>
                <a:cs typeface="Arial" panose="020B0604020202020204" pitchFamily="34" charset="0"/>
              </a:rPr>
              <a:t> lobbying a Public Office Holder. </a:t>
            </a:r>
          </a:p>
          <a:p>
            <a:pPr>
              <a:lnSpc>
                <a:spcPct val="100000"/>
              </a:lnSpc>
              <a:spcBef>
                <a:spcPts val="0"/>
              </a:spcBef>
              <a:spcAft>
                <a:spcPts val="500"/>
              </a:spcAft>
              <a:defRPr/>
            </a:pPr>
            <a:r>
              <a:rPr lang="en-CA" sz="2000">
                <a:latin typeface="Arial" panose="020B0604020202020204" pitchFamily="34" charset="0"/>
                <a:cs typeface="Arial" panose="020B0604020202020204" pitchFamily="34" charset="0"/>
              </a:rPr>
              <a:t>Registering to lobby is a two-part process. In order to begin lobbying, a lobbyist </a:t>
            </a:r>
            <a:r>
              <a:rPr lang="en-CA" sz="2000" b="1">
                <a:latin typeface="Arial" panose="020B0604020202020204" pitchFamily="34" charset="0"/>
                <a:cs typeface="Arial" panose="020B0604020202020204" pitchFamily="34" charset="0"/>
              </a:rPr>
              <a:t>must</a:t>
            </a:r>
            <a:r>
              <a:rPr lang="en-CA" sz="2000">
                <a:latin typeface="Arial" panose="020B0604020202020204" pitchFamily="34" charset="0"/>
                <a:cs typeface="Arial" panose="020B0604020202020204" pitchFamily="34" charset="0"/>
              </a:rPr>
              <a:t> have an approved lobbyist registration number and an approved subject matter number. </a:t>
            </a:r>
          </a:p>
          <a:p>
            <a:pPr>
              <a:lnSpc>
                <a:spcPct val="100000"/>
              </a:lnSpc>
              <a:spcBef>
                <a:spcPts val="0"/>
              </a:spcBef>
              <a:spcAft>
                <a:spcPts val="500"/>
              </a:spcAft>
              <a:defRPr/>
            </a:pPr>
            <a:r>
              <a:rPr lang="en-US" altLang="en-US" sz="2000">
                <a:latin typeface="Arial" panose="020B0604020202020204" pitchFamily="34" charset="0"/>
                <a:cs typeface="Arial" panose="020B0604020202020204" pitchFamily="34" charset="0"/>
              </a:rPr>
              <a:t>Lobbyists must log in and update your subject matter registration after you communicate with a public office holder. Lobbyists have three days to update their subject matters after communicating with a public office holder.</a:t>
            </a:r>
          </a:p>
          <a:p>
            <a:pPr>
              <a:lnSpc>
                <a:spcPct val="100000"/>
              </a:lnSpc>
              <a:spcBef>
                <a:spcPts val="0"/>
              </a:spcBef>
              <a:spcAft>
                <a:spcPts val="500"/>
              </a:spcAft>
            </a:pPr>
            <a:r>
              <a:rPr lang="en-CA" sz="2000">
                <a:latin typeface="Arial" panose="020B0604020202020204" pitchFamily="34" charset="0"/>
                <a:cs typeface="Arial" panose="020B0604020202020204" pitchFamily="34" charset="0"/>
              </a:rPr>
              <a:t>Communication can be in any form (meeting, phone, fax, letter or electronic communications such as email or through social media). </a:t>
            </a:r>
          </a:p>
        </p:txBody>
      </p:sp>
      <p:sp>
        <p:nvSpPr>
          <p:cNvPr id="5" name="Slide Number Placeholder 4">
            <a:extLst>
              <a:ext uri="{FF2B5EF4-FFF2-40B4-BE49-F238E27FC236}">
                <a16:creationId xmlns:a16="http://schemas.microsoft.com/office/drawing/2014/main" id="{8696C4B0-E72A-EA4E-BF34-6F876ABD7F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02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8F55FC-D5B5-424E-A5F8-5D7D9A082E46}"/>
              </a:ext>
            </a:extLst>
          </p:cNvPr>
          <p:cNvSpPr>
            <a:spLocks noGrp="1"/>
          </p:cNvSpPr>
          <p:nvPr>
            <p:ph type="title"/>
          </p:nvPr>
        </p:nvSpPr>
        <p:spPr>
          <a:xfrm>
            <a:off x="550863" y="779249"/>
            <a:ext cx="11125200" cy="1025670"/>
          </a:xfrm>
        </p:spPr>
        <p:txBody>
          <a:bodyPr anchor="t">
            <a:normAutofit/>
          </a:bodyPr>
          <a:lstStyle/>
          <a:p>
            <a:pPr eaLnBrk="1" hangingPunct="1"/>
            <a:r>
              <a:rPr lang="en-CA" altLang="en-US" sz="2800" b="1"/>
              <a:t>Resources on the TLR Public Website </a:t>
            </a:r>
          </a:p>
        </p:txBody>
      </p:sp>
      <p:sp>
        <p:nvSpPr>
          <p:cNvPr id="7" name="Content Placeholder 2">
            <a:extLst>
              <a:ext uri="{FF2B5EF4-FFF2-40B4-BE49-F238E27FC236}">
                <a16:creationId xmlns:a16="http://schemas.microsoft.com/office/drawing/2014/main" id="{B17C2D8A-884F-364E-8DDB-1FB1B01CE0E7}"/>
              </a:ext>
            </a:extLst>
          </p:cNvPr>
          <p:cNvSpPr>
            <a:spLocks noGrp="1"/>
          </p:cNvSpPr>
          <p:nvPr>
            <p:ph idx="1"/>
          </p:nvPr>
        </p:nvSpPr>
        <p:spPr>
          <a:xfrm>
            <a:off x="855663" y="2421824"/>
            <a:ext cx="10515600" cy="2631257"/>
          </a:xfrm>
        </p:spPr>
        <p:txBody>
          <a:bodyPr rtlCol="0">
            <a:noAutofit/>
          </a:bodyPr>
          <a:lstStyle/>
          <a:p>
            <a:pPr marL="0" indent="0" algn="ctr" eaLnBrk="1" fontAlgn="auto" hangingPunct="1">
              <a:lnSpc>
                <a:spcPct val="100000"/>
              </a:lnSpc>
              <a:spcBef>
                <a:spcPts val="0"/>
              </a:spcBef>
              <a:spcAft>
                <a:spcPts val="500"/>
              </a:spcAft>
              <a:buNone/>
              <a:defRPr/>
            </a:pPr>
            <a:r>
              <a:rPr lang="en-CA" sz="240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Lobbying By-law </a:t>
            </a:r>
            <a:endParaRPr lang="en-CA" sz="2400">
              <a:latin typeface="Calibri" panose="020F0502020204030204" pitchFamily="34" charset="0"/>
              <a:cs typeface="Calibri" panose="020F0502020204030204" pitchFamily="34" charset="0"/>
            </a:endParaRPr>
          </a:p>
          <a:p>
            <a:pPr marL="0" indent="0" algn="ctr" eaLnBrk="1" fontAlgn="auto" hangingPunct="1">
              <a:lnSpc>
                <a:spcPct val="100000"/>
              </a:lnSpc>
              <a:spcBef>
                <a:spcPts val="0"/>
              </a:spcBef>
              <a:spcAft>
                <a:spcPts val="500"/>
              </a:spcAft>
              <a:buNone/>
              <a:defRPr/>
            </a:pPr>
            <a:r>
              <a:rPr lang="en-CA" sz="240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Lobbyist Code of Conduct</a:t>
            </a:r>
            <a:endParaRPr lang="en-CA" sz="2400">
              <a:latin typeface="Calibri" panose="020F0502020204030204" pitchFamily="34" charset="0"/>
              <a:cs typeface="Calibri" panose="020F0502020204030204" pitchFamily="34" charset="0"/>
            </a:endParaRPr>
          </a:p>
          <a:p>
            <a:pPr marL="0" indent="0" algn="ctr" eaLnBrk="1" fontAlgn="auto" hangingPunct="1">
              <a:lnSpc>
                <a:spcPct val="100000"/>
              </a:lnSpc>
              <a:spcBef>
                <a:spcPts val="0"/>
              </a:spcBef>
              <a:spcAft>
                <a:spcPts val="500"/>
              </a:spcAft>
              <a:buNone/>
              <a:defRPr/>
            </a:pPr>
            <a:r>
              <a:rPr lang="en-CA" sz="240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Interpretation Bulletins</a:t>
            </a:r>
            <a:endParaRPr lang="en-CA" sz="2400">
              <a:latin typeface="Calibri" panose="020F0502020204030204" pitchFamily="34" charset="0"/>
              <a:cs typeface="Calibri" panose="020F0502020204030204" pitchFamily="34" charset="0"/>
            </a:endParaRPr>
          </a:p>
          <a:p>
            <a:pPr marL="0" indent="0" algn="ctr" eaLnBrk="1" fontAlgn="auto" hangingPunct="1">
              <a:lnSpc>
                <a:spcPct val="100000"/>
              </a:lnSpc>
              <a:spcBef>
                <a:spcPts val="0"/>
              </a:spcBef>
              <a:spcAft>
                <a:spcPts val="500"/>
              </a:spcAft>
              <a:buNone/>
              <a:defRPr/>
            </a:pPr>
            <a:r>
              <a:rPr lang="en-CA" sz="2400" u="sng">
                <a:latin typeface="Calibri" panose="020F0502020204030204" pitchFamily="34" charset="0"/>
                <a:cs typeface="Calibri" panose="020F0502020204030204" pitchFamily="34" charset="0"/>
              </a:rPr>
              <a:t>Video Tutorials</a:t>
            </a:r>
          </a:p>
          <a:p>
            <a:pPr marL="0" indent="0" algn="ctr">
              <a:lnSpc>
                <a:spcPct val="100000"/>
              </a:lnSpc>
              <a:spcBef>
                <a:spcPts val="0"/>
              </a:spcBef>
              <a:spcAft>
                <a:spcPts val="500"/>
              </a:spcAft>
              <a:buNone/>
              <a:defRPr/>
            </a:pPr>
            <a:r>
              <a:rPr lang="en-CA" sz="240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Search the Lobbyist Registry</a:t>
            </a:r>
            <a:endParaRPr lang="en-CA" sz="2400">
              <a:latin typeface="Calibri" panose="020F0502020204030204" pitchFamily="34" charset="0"/>
              <a:cs typeface="Calibri" panose="020F0502020204030204" pitchFamily="34" charset="0"/>
            </a:endParaRPr>
          </a:p>
          <a:p>
            <a:pPr marL="0" indent="0" algn="ctr" eaLnBrk="1" fontAlgn="auto" hangingPunct="1">
              <a:lnSpc>
                <a:spcPct val="100000"/>
              </a:lnSpc>
              <a:spcBef>
                <a:spcPts val="0"/>
              </a:spcBef>
              <a:spcAft>
                <a:spcPts val="500"/>
              </a:spcAft>
              <a:buNone/>
              <a:defRPr/>
            </a:pPr>
            <a:r>
              <a:rPr lang="en-CA" sz="240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Reports</a:t>
            </a:r>
            <a:r>
              <a:rPr lang="en-CA" sz="2400">
                <a:latin typeface="Calibri" panose="020F0502020204030204" pitchFamily="34" charset="0"/>
                <a:cs typeface="Calibri" panose="020F0502020204030204" pitchFamily="34" charset="0"/>
              </a:rPr>
              <a:t> </a:t>
            </a:r>
          </a:p>
        </p:txBody>
      </p:sp>
      <p:sp>
        <p:nvSpPr>
          <p:cNvPr id="5" name="Slide Number Placeholder 4">
            <a:extLst>
              <a:ext uri="{FF2B5EF4-FFF2-40B4-BE49-F238E27FC236}">
                <a16:creationId xmlns:a16="http://schemas.microsoft.com/office/drawing/2014/main" id="{5990CF91-DEB7-874D-9AD9-3A4E1A3DC5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721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3E2D8-00E7-894E-90EC-1ECC7C769615}"/>
              </a:ext>
            </a:extLst>
          </p:cNvPr>
          <p:cNvSpPr>
            <a:spLocks noGrp="1"/>
          </p:cNvSpPr>
          <p:nvPr>
            <p:ph type="title"/>
          </p:nvPr>
        </p:nvSpPr>
        <p:spPr>
          <a:xfrm>
            <a:off x="442913" y="1408063"/>
            <a:ext cx="11125200" cy="1025670"/>
          </a:xfrm>
        </p:spPr>
        <p:txBody>
          <a:bodyPr anchor="t">
            <a:normAutofit/>
          </a:bodyPr>
          <a:lstStyle/>
          <a:p>
            <a:r>
              <a:rPr lang="en-CA" altLang="en-US" sz="2800" b="1"/>
              <a:t>How to Contact Us</a:t>
            </a:r>
            <a:br>
              <a:rPr lang="en-CA" altLang="en-US" sz="2800" b="1"/>
            </a:br>
            <a:endParaRPr lang="en-CA" altLang="en-US" sz="2800" b="1"/>
          </a:p>
        </p:txBody>
      </p:sp>
      <p:sp>
        <p:nvSpPr>
          <p:cNvPr id="7" name="Content Placeholder 2">
            <a:extLst>
              <a:ext uri="{FF2B5EF4-FFF2-40B4-BE49-F238E27FC236}">
                <a16:creationId xmlns:a16="http://schemas.microsoft.com/office/drawing/2014/main" id="{6BCF23B2-7D75-DA49-BEDA-610C43A0C07C}"/>
              </a:ext>
            </a:extLst>
          </p:cNvPr>
          <p:cNvSpPr>
            <a:spLocks noGrp="1"/>
          </p:cNvSpPr>
          <p:nvPr>
            <p:ph idx="1"/>
          </p:nvPr>
        </p:nvSpPr>
        <p:spPr>
          <a:xfrm>
            <a:off x="1125703" y="2183642"/>
            <a:ext cx="9930363" cy="2650560"/>
          </a:xfrm>
        </p:spPr>
        <p:txBody>
          <a:bodyPr rtlCol="0">
            <a:noAutofit/>
          </a:bodyPr>
          <a:lstStyle/>
          <a:p>
            <a:pPr marL="217885" indent="-217885" algn="ctr">
              <a:lnSpc>
                <a:spcPct val="100000"/>
              </a:lnSpc>
              <a:spcBef>
                <a:spcPts val="0"/>
              </a:spcBef>
              <a:spcAft>
                <a:spcPts val="500"/>
              </a:spcAft>
              <a:buNone/>
              <a:tabLst>
                <a:tab pos="214313" algn="l"/>
              </a:tabLst>
              <a:defRPr/>
            </a:pPr>
            <a:r>
              <a:rPr lang="en-CA" sz="2400">
                <a:latin typeface="+mj-lt"/>
              </a:rPr>
              <a:t>Lobbyist Registry Advisors are available:</a:t>
            </a:r>
          </a:p>
          <a:p>
            <a:pPr marL="217885" indent="-217885" algn="ctr">
              <a:lnSpc>
                <a:spcPct val="100000"/>
              </a:lnSpc>
              <a:spcBef>
                <a:spcPts val="0"/>
              </a:spcBef>
              <a:spcAft>
                <a:spcPts val="500"/>
              </a:spcAft>
              <a:buNone/>
              <a:tabLst>
                <a:tab pos="214313" algn="l"/>
              </a:tabLst>
              <a:defRPr/>
            </a:pPr>
            <a:r>
              <a:rPr lang="en-CA" sz="2400" b="1">
                <a:latin typeface="+mj-lt"/>
              </a:rPr>
              <a:t>Monday to Friday</a:t>
            </a:r>
          </a:p>
          <a:p>
            <a:pPr marL="217885" indent="-217885" algn="ctr">
              <a:lnSpc>
                <a:spcPct val="100000"/>
              </a:lnSpc>
              <a:spcBef>
                <a:spcPts val="0"/>
              </a:spcBef>
              <a:spcAft>
                <a:spcPts val="500"/>
              </a:spcAft>
              <a:buNone/>
              <a:tabLst>
                <a:tab pos="214313" algn="l"/>
              </a:tabLst>
              <a:defRPr/>
            </a:pPr>
            <a:r>
              <a:rPr lang="en-CA" sz="2400" b="1">
                <a:latin typeface="+mj-lt"/>
              </a:rPr>
              <a:t>9 am to 4 pm</a:t>
            </a:r>
          </a:p>
          <a:p>
            <a:pPr marL="217885" indent="-217885" algn="ctr">
              <a:lnSpc>
                <a:spcPct val="100000"/>
              </a:lnSpc>
              <a:spcBef>
                <a:spcPts val="0"/>
              </a:spcBef>
              <a:spcAft>
                <a:spcPts val="500"/>
              </a:spcAft>
              <a:buNone/>
              <a:tabLst>
                <a:tab pos="214313" algn="l"/>
              </a:tabLst>
              <a:defRPr/>
            </a:pPr>
            <a:r>
              <a:rPr lang="en-CA" sz="2400" b="1">
                <a:latin typeface="+mj-lt"/>
              </a:rPr>
              <a:t>Tel.: 416-338-5858</a:t>
            </a:r>
          </a:p>
          <a:p>
            <a:pPr marL="217885" indent="-217885" algn="ctr">
              <a:lnSpc>
                <a:spcPct val="100000"/>
              </a:lnSpc>
              <a:spcBef>
                <a:spcPts val="0"/>
              </a:spcBef>
              <a:spcAft>
                <a:spcPts val="500"/>
              </a:spcAft>
              <a:buNone/>
              <a:tabLst>
                <a:tab pos="214313" algn="l"/>
              </a:tabLst>
              <a:defRPr/>
            </a:pPr>
            <a:r>
              <a:rPr lang="en-CA" sz="2400">
                <a:latin typeface="+mj-lt"/>
              </a:rPr>
              <a:t>E-mail: </a:t>
            </a:r>
            <a:r>
              <a:rPr lang="en-CA" sz="2400">
                <a:latin typeface="+mj-lt"/>
                <a:hlinkClick r:id="rId2"/>
              </a:rPr>
              <a:t>lobbyistregistrar@toronto.ca</a:t>
            </a:r>
            <a:br>
              <a:rPr lang="en-CA" sz="2400">
                <a:latin typeface="+mj-lt"/>
              </a:rPr>
            </a:br>
            <a:endParaRPr lang="en-CA" sz="2400">
              <a:latin typeface="+mj-lt"/>
            </a:endParaRPr>
          </a:p>
          <a:p>
            <a:pPr marL="217885" indent="-217885">
              <a:lnSpc>
                <a:spcPct val="100000"/>
              </a:lnSpc>
              <a:spcBef>
                <a:spcPts val="0"/>
              </a:spcBef>
              <a:spcAft>
                <a:spcPts val="500"/>
              </a:spcAft>
              <a:buNone/>
              <a:tabLst>
                <a:tab pos="214313" algn="l"/>
              </a:tabLst>
              <a:defRPr/>
            </a:pPr>
            <a:endParaRPr lang="en-CA" sz="2000">
              <a:latin typeface="+mj-lt"/>
            </a:endParaRPr>
          </a:p>
          <a:p>
            <a:pPr marL="0" indent="0">
              <a:lnSpc>
                <a:spcPct val="100000"/>
              </a:lnSpc>
              <a:spcBef>
                <a:spcPts val="0"/>
              </a:spcBef>
              <a:spcAft>
                <a:spcPts val="500"/>
              </a:spcAft>
              <a:buNone/>
              <a:defRPr/>
            </a:pPr>
            <a:endParaRPr lang="en-CA" sz="2000">
              <a:latin typeface="+mj-lt"/>
            </a:endParaRPr>
          </a:p>
        </p:txBody>
      </p:sp>
      <p:sp>
        <p:nvSpPr>
          <p:cNvPr id="5" name="Slide Number Placeholder 4">
            <a:extLst>
              <a:ext uri="{FF2B5EF4-FFF2-40B4-BE49-F238E27FC236}">
                <a16:creationId xmlns:a16="http://schemas.microsoft.com/office/drawing/2014/main" id="{F9DBB327-9950-8D41-A6D1-F4DD321119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081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Decorative">
            <a:extLst>
              <a:ext uri="{FF2B5EF4-FFF2-40B4-BE49-F238E27FC236}">
                <a16:creationId xmlns:a16="http://schemas.microsoft.com/office/drawing/2014/main" id="{EF5DB5B9-CA75-C549-8256-9E063440BCC0}"/>
              </a:ext>
            </a:extLst>
          </p:cNvPr>
          <p:cNvSpPr/>
          <p:nvPr/>
        </p:nvSpPr>
        <p:spPr>
          <a:xfrm>
            <a:off x="0" y="496711"/>
            <a:ext cx="12192000" cy="636128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2914" y="2962191"/>
            <a:ext cx="11233150" cy="928688"/>
          </a:xfrm>
        </p:spPr>
        <p:txBody>
          <a:bodyPr>
            <a:noAutofit/>
          </a:bodyPr>
          <a:lstStyle/>
          <a:p>
            <a:pPr algn="ctr"/>
            <a:r>
              <a:rPr lang="en-US" sz="3600" b="1">
                <a:solidFill>
                  <a:schemeClr val="bg1"/>
                </a:solidFill>
              </a:rPr>
              <a:t>Questions?</a:t>
            </a:r>
            <a:br>
              <a:rPr lang="en-US" sz="3600" b="1">
                <a:solidFill>
                  <a:schemeClr val="bg1"/>
                </a:solidFill>
              </a:rPr>
            </a:br>
            <a:endParaRPr lang="en-CA" sz="3600"/>
          </a:p>
        </p:txBody>
      </p:sp>
      <p:sp>
        <p:nvSpPr>
          <p:cNvPr id="5" name="Slide Number Placeholder 4">
            <a:extLst>
              <a:ext uri="{FF2B5EF4-FFF2-40B4-BE49-F238E27FC236}">
                <a16:creationId xmlns:a16="http://schemas.microsoft.com/office/drawing/2014/main" id="{EE6D8297-3D36-A145-8300-E95A809D6F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CA"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11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32A4CB-D1DF-2942-9212-67E38FC5977E}"/>
              </a:ext>
            </a:extLst>
          </p:cNvPr>
          <p:cNvSpPr>
            <a:spLocks noGrp="1"/>
          </p:cNvSpPr>
          <p:nvPr>
            <p:ph type="title"/>
          </p:nvPr>
        </p:nvSpPr>
        <p:spPr>
          <a:xfrm>
            <a:off x="452538" y="699172"/>
            <a:ext cx="10885621" cy="636596"/>
          </a:xfrm>
        </p:spPr>
        <p:txBody>
          <a:bodyPr>
            <a:normAutofit/>
          </a:bodyPr>
          <a:lstStyle/>
          <a:p>
            <a:pPr algn="l"/>
            <a:r>
              <a:rPr lang="en-US" b="1"/>
              <a:t>The Procurement Process</a:t>
            </a:r>
          </a:p>
        </p:txBody>
      </p:sp>
      <p:sp>
        <p:nvSpPr>
          <p:cNvPr id="33" name="Rectangle 32">
            <a:extLst>
              <a:ext uri="{FF2B5EF4-FFF2-40B4-BE49-F238E27FC236}">
                <a16:creationId xmlns:a16="http://schemas.microsoft.com/office/drawing/2014/main" id="{C574219C-CFAA-9043-BA5F-3DF348AE4DCE}"/>
              </a:ext>
            </a:extLst>
          </p:cNvPr>
          <p:cNvSpPr/>
          <p:nvPr/>
        </p:nvSpPr>
        <p:spPr>
          <a:xfrm>
            <a:off x="563392" y="1736725"/>
            <a:ext cx="2040675" cy="7078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a:solidFill>
                  <a:schemeClr val="bg1"/>
                </a:solidFill>
                <a:latin typeface="Arial" panose="020B0604020202020204" pitchFamily="34" charset="0"/>
                <a:cs typeface="Arial" panose="020B0604020202020204" pitchFamily="34" charset="0"/>
              </a:rPr>
              <a:t>Identify </a:t>
            </a:r>
            <a:br>
              <a:rPr lang="en-US" sz="2000" b="1">
                <a:solidFill>
                  <a:schemeClr val="bg1"/>
                </a:solidFill>
                <a:latin typeface="Arial" panose="020B0604020202020204" pitchFamily="34" charset="0"/>
                <a:cs typeface="Arial" panose="020B0604020202020204" pitchFamily="34" charset="0"/>
              </a:rPr>
            </a:br>
            <a:r>
              <a:rPr lang="en-US" sz="2000" b="1">
                <a:solidFill>
                  <a:schemeClr val="bg1"/>
                </a:solidFill>
                <a:latin typeface="Arial" panose="020B0604020202020204" pitchFamily="34" charset="0"/>
                <a:cs typeface="Arial" panose="020B0604020202020204" pitchFamily="34" charset="0"/>
              </a:rPr>
              <a:t>Needs</a:t>
            </a:r>
          </a:p>
        </p:txBody>
      </p:sp>
      <p:sp>
        <p:nvSpPr>
          <p:cNvPr id="25" name="Rectangle 24">
            <a:extLst>
              <a:ext uri="{FF2B5EF4-FFF2-40B4-BE49-F238E27FC236}">
                <a16:creationId xmlns:a16="http://schemas.microsoft.com/office/drawing/2014/main" id="{C574219C-CFAA-9043-BA5F-3DF348AE4DCE}"/>
              </a:ext>
            </a:extLst>
          </p:cNvPr>
          <p:cNvSpPr/>
          <p:nvPr/>
        </p:nvSpPr>
        <p:spPr>
          <a:xfrm>
            <a:off x="548920" y="2593210"/>
            <a:ext cx="2040676" cy="13234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600">
                <a:solidFill>
                  <a:schemeClr val="bg1"/>
                </a:solidFill>
                <a:latin typeface="Arial" panose="020B0604020202020204" pitchFamily="34" charset="0"/>
                <a:cs typeface="Arial" panose="020B0604020202020204" pitchFamily="34" charset="0"/>
              </a:rPr>
              <a:t>City Divisions determine the types of goods and services they require.</a:t>
            </a:r>
          </a:p>
        </p:txBody>
      </p:sp>
      <p:sp>
        <p:nvSpPr>
          <p:cNvPr id="31" name="Rectangle 30">
            <a:extLst>
              <a:ext uri="{FF2B5EF4-FFF2-40B4-BE49-F238E27FC236}">
                <a16:creationId xmlns:a16="http://schemas.microsoft.com/office/drawing/2014/main" id="{C574219C-CFAA-9043-BA5F-3DF348AE4DCE}"/>
              </a:ext>
            </a:extLst>
          </p:cNvPr>
          <p:cNvSpPr/>
          <p:nvPr/>
        </p:nvSpPr>
        <p:spPr>
          <a:xfrm>
            <a:off x="548920" y="4037952"/>
            <a:ext cx="2040676" cy="13234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600">
                <a:solidFill>
                  <a:schemeClr val="bg1"/>
                </a:solidFill>
                <a:latin typeface="Arial" panose="020B0604020202020204" pitchFamily="34" charset="0"/>
                <a:cs typeface="Arial" panose="020B0604020202020204" pitchFamily="34" charset="0"/>
              </a:rPr>
              <a:t>City Divisions prepare a budget and get approval.</a:t>
            </a:r>
          </a:p>
          <a:p>
            <a:endParaRPr lang="en-US" sz="1600">
              <a:solidFill>
                <a:schemeClr val="bg1"/>
              </a:solidFill>
              <a:latin typeface="Arial" panose="020B0604020202020204" pitchFamily="34" charset="0"/>
              <a:cs typeface="Arial" panose="020B0604020202020204" pitchFamily="34" charset="0"/>
            </a:endParaRPr>
          </a:p>
          <a:p>
            <a:endParaRPr lang="en-US" sz="1600">
              <a:solidFill>
                <a:schemeClr val="bg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C574219C-CFAA-9043-BA5F-3DF348AE4DCE}"/>
              </a:ext>
            </a:extLst>
          </p:cNvPr>
          <p:cNvSpPr/>
          <p:nvPr/>
        </p:nvSpPr>
        <p:spPr>
          <a:xfrm>
            <a:off x="2702483" y="1747420"/>
            <a:ext cx="1927707" cy="707886"/>
          </a:xfrm>
          <a:prstGeom prst="rect">
            <a:avLst/>
          </a:prstGeom>
          <a:solidFill>
            <a:schemeClr val="tx2">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a:solidFill>
                  <a:schemeClr val="bg1"/>
                </a:solidFill>
                <a:latin typeface="Arial" panose="020B0604020202020204" pitchFamily="34" charset="0"/>
                <a:cs typeface="Arial" panose="020B0604020202020204" pitchFamily="34" charset="0"/>
              </a:rPr>
              <a:t>Sourcing Requests</a:t>
            </a:r>
          </a:p>
        </p:txBody>
      </p:sp>
      <p:sp>
        <p:nvSpPr>
          <p:cNvPr id="27" name="Rectangle 26">
            <a:extLst>
              <a:ext uri="{FF2B5EF4-FFF2-40B4-BE49-F238E27FC236}">
                <a16:creationId xmlns:a16="http://schemas.microsoft.com/office/drawing/2014/main" id="{C574219C-CFAA-9043-BA5F-3DF348AE4DCE}"/>
              </a:ext>
            </a:extLst>
          </p:cNvPr>
          <p:cNvSpPr/>
          <p:nvPr/>
        </p:nvSpPr>
        <p:spPr>
          <a:xfrm>
            <a:off x="2686421" y="2611053"/>
            <a:ext cx="1936533" cy="1323439"/>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600">
                <a:solidFill>
                  <a:schemeClr val="bg1"/>
                </a:solidFill>
                <a:latin typeface="Arial" panose="020B0604020202020204" pitchFamily="34" charset="0"/>
                <a:cs typeface="Arial" panose="020B0604020202020204" pitchFamily="34" charset="0"/>
              </a:rPr>
              <a:t>City Divisions prepare sourcing requests detailing their requirements.</a:t>
            </a:r>
          </a:p>
          <a:p>
            <a:endParaRPr lang="en-US" sz="1600">
              <a:solidFill>
                <a:schemeClr val="bg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574219C-CFAA-9043-BA5F-3DF348AE4DCE}"/>
              </a:ext>
            </a:extLst>
          </p:cNvPr>
          <p:cNvSpPr/>
          <p:nvPr/>
        </p:nvSpPr>
        <p:spPr>
          <a:xfrm>
            <a:off x="2695246" y="4035647"/>
            <a:ext cx="1927708" cy="1323439"/>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600">
                <a:solidFill>
                  <a:schemeClr val="bg1"/>
                </a:solidFill>
                <a:latin typeface="Arial" panose="020B0604020202020204" pitchFamily="34" charset="0"/>
                <a:cs typeface="Arial" panose="020B0604020202020204" pitchFamily="34" charset="0"/>
              </a:rPr>
              <a:t>Sourcing requests are submitted to PMMD.</a:t>
            </a:r>
          </a:p>
          <a:p>
            <a:endParaRPr lang="en-US" sz="1600">
              <a:solidFill>
                <a:schemeClr val="bg1"/>
              </a:solidFill>
              <a:latin typeface="Arial" panose="020B0604020202020204" pitchFamily="34" charset="0"/>
              <a:cs typeface="Arial" panose="020B0604020202020204" pitchFamily="34" charset="0"/>
            </a:endParaRPr>
          </a:p>
          <a:p>
            <a:endParaRPr lang="en-US" sz="1600">
              <a:solidFill>
                <a:schemeClr val="bg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C574219C-CFAA-9043-BA5F-3DF348AE4DCE}"/>
              </a:ext>
            </a:extLst>
          </p:cNvPr>
          <p:cNvSpPr/>
          <p:nvPr/>
        </p:nvSpPr>
        <p:spPr>
          <a:xfrm>
            <a:off x="4728606" y="1747927"/>
            <a:ext cx="2040675" cy="707886"/>
          </a:xfrm>
          <a:prstGeom prst="rect">
            <a:avLst/>
          </a:prstGeom>
          <a:solidFill>
            <a:schemeClr val="tx2">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a:solidFill>
                  <a:schemeClr val="bg1"/>
                </a:solidFill>
                <a:latin typeface="Arial" panose="020B0604020202020204" pitchFamily="34" charset="0"/>
                <a:cs typeface="Arial" panose="020B0604020202020204" pitchFamily="34" charset="0"/>
              </a:rPr>
              <a:t>Issue Solicitations</a:t>
            </a:r>
          </a:p>
        </p:txBody>
      </p:sp>
      <p:sp>
        <p:nvSpPr>
          <p:cNvPr id="28" name="Rectangle 27">
            <a:extLst>
              <a:ext uri="{FF2B5EF4-FFF2-40B4-BE49-F238E27FC236}">
                <a16:creationId xmlns:a16="http://schemas.microsoft.com/office/drawing/2014/main" id="{C574219C-CFAA-9043-BA5F-3DF348AE4DCE}"/>
              </a:ext>
            </a:extLst>
          </p:cNvPr>
          <p:cNvSpPr/>
          <p:nvPr/>
        </p:nvSpPr>
        <p:spPr>
          <a:xfrm>
            <a:off x="4728606" y="2611052"/>
            <a:ext cx="2055733" cy="132343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600">
                <a:solidFill>
                  <a:schemeClr val="bg1"/>
                </a:solidFill>
                <a:latin typeface="Arial" panose="020B0604020202020204" pitchFamily="34" charset="0"/>
                <a:cs typeface="Arial" panose="020B0604020202020204" pitchFamily="34" charset="0"/>
              </a:rPr>
              <a:t>PMMD issues competitive solicitations on the SAP Ariba Discovery Portal.</a:t>
            </a:r>
          </a:p>
        </p:txBody>
      </p:sp>
      <p:sp>
        <p:nvSpPr>
          <p:cNvPr id="20" name="Rectangle 19">
            <a:extLst>
              <a:ext uri="{FF2B5EF4-FFF2-40B4-BE49-F238E27FC236}">
                <a16:creationId xmlns:a16="http://schemas.microsoft.com/office/drawing/2014/main" id="{C574219C-CFAA-9043-BA5F-3DF348AE4DCE}"/>
              </a:ext>
            </a:extLst>
          </p:cNvPr>
          <p:cNvSpPr/>
          <p:nvPr/>
        </p:nvSpPr>
        <p:spPr>
          <a:xfrm>
            <a:off x="4739078" y="4035647"/>
            <a:ext cx="2030203" cy="132343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600">
                <a:solidFill>
                  <a:schemeClr val="bg1"/>
                </a:solidFill>
                <a:latin typeface="Arial" panose="020B0604020202020204" pitchFamily="34" charset="0"/>
                <a:cs typeface="Arial" panose="020B0604020202020204" pitchFamily="34" charset="0"/>
              </a:rPr>
              <a:t>Suppliers can view solicitations and place a bid to the City of Toronto.</a:t>
            </a:r>
          </a:p>
          <a:p>
            <a:endParaRPr lang="en-US" sz="1600">
              <a:solidFill>
                <a:schemeClr val="bg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C574219C-CFAA-9043-BA5F-3DF348AE4DCE}"/>
              </a:ext>
            </a:extLst>
          </p:cNvPr>
          <p:cNvSpPr/>
          <p:nvPr/>
        </p:nvSpPr>
        <p:spPr>
          <a:xfrm>
            <a:off x="6867697" y="1736725"/>
            <a:ext cx="2040675" cy="707886"/>
          </a:xfrm>
          <a:prstGeom prst="rect">
            <a:avLst/>
          </a:prstGeom>
          <a:solidFill>
            <a:schemeClr val="tx2">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1">
                <a:solidFill>
                  <a:schemeClr val="bg1"/>
                </a:solidFill>
                <a:latin typeface="Arial" panose="020B0604020202020204" pitchFamily="34" charset="0"/>
                <a:cs typeface="Arial" panose="020B0604020202020204" pitchFamily="34" charset="0"/>
              </a:rPr>
              <a:t>Bids </a:t>
            </a:r>
            <a:br>
              <a:rPr lang="en-US" sz="2000" b="1">
                <a:solidFill>
                  <a:schemeClr val="bg1"/>
                </a:solidFill>
                <a:latin typeface="Arial" panose="020B0604020202020204" pitchFamily="34" charset="0"/>
                <a:cs typeface="Arial" panose="020B0604020202020204" pitchFamily="34" charset="0"/>
              </a:rPr>
            </a:br>
            <a:r>
              <a:rPr lang="en-US" sz="2000" b="1">
                <a:solidFill>
                  <a:schemeClr val="bg1"/>
                </a:solidFill>
                <a:latin typeface="Arial" panose="020B0604020202020204" pitchFamily="34" charset="0"/>
                <a:cs typeface="Arial" panose="020B0604020202020204" pitchFamily="34" charset="0"/>
              </a:rPr>
              <a:t>Received</a:t>
            </a:r>
          </a:p>
        </p:txBody>
      </p:sp>
      <p:sp>
        <p:nvSpPr>
          <p:cNvPr id="29" name="Rectangle 28">
            <a:extLst>
              <a:ext uri="{FF2B5EF4-FFF2-40B4-BE49-F238E27FC236}">
                <a16:creationId xmlns:a16="http://schemas.microsoft.com/office/drawing/2014/main" id="{C574219C-CFAA-9043-BA5F-3DF348AE4DCE}"/>
              </a:ext>
            </a:extLst>
          </p:cNvPr>
          <p:cNvSpPr/>
          <p:nvPr/>
        </p:nvSpPr>
        <p:spPr>
          <a:xfrm>
            <a:off x="6860460" y="2597161"/>
            <a:ext cx="2047911" cy="1323439"/>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600">
                <a:solidFill>
                  <a:schemeClr val="bg1"/>
                </a:solidFill>
                <a:latin typeface="Arial" panose="020B0604020202020204" pitchFamily="34" charset="0"/>
                <a:cs typeface="Arial" panose="020B0604020202020204" pitchFamily="34" charset="0"/>
              </a:rPr>
              <a:t>Bids are received, evaluated, and awarded.</a:t>
            </a:r>
          </a:p>
          <a:p>
            <a:endParaRPr lang="en-US" sz="1600">
              <a:solidFill>
                <a:schemeClr val="bg1"/>
              </a:solidFill>
              <a:latin typeface="Arial" panose="020B0604020202020204" pitchFamily="34" charset="0"/>
              <a:cs typeface="Arial" panose="020B0604020202020204" pitchFamily="34" charset="0"/>
            </a:endParaRPr>
          </a:p>
          <a:p>
            <a:endParaRPr lang="en-US" sz="1600">
              <a:solidFill>
                <a:schemeClr val="bg1"/>
              </a:solidFill>
              <a:latin typeface="Arial" panose="020B0604020202020204" pitchFamily="34" charset="0"/>
              <a:cs typeface="Arial" panose="020B0604020202020204" pitchFamily="34" charset="0"/>
            </a:endParaRPr>
          </a:p>
        </p:txBody>
      </p:sp>
      <p:sp>
        <p:nvSpPr>
          <p:cNvPr id="26" name="Slide Number Placeholder 3">
            <a:extLst>
              <a:ext uri="{FF2B5EF4-FFF2-40B4-BE49-F238E27FC236}">
                <a16:creationId xmlns:a16="http://schemas.microsoft.com/office/drawing/2014/main" id="{55CE0E19-A930-9048-8BAE-46DDC25FF60B}"/>
              </a:ext>
            </a:extLst>
          </p:cNvPr>
          <p:cNvSpPr>
            <a:spLocks noGrp="1"/>
          </p:cNvSpPr>
          <p:nvPr>
            <p:ph type="sldNum" sz="quarter" idx="12"/>
          </p:nvPr>
        </p:nvSpPr>
        <p:spPr>
          <a:xfrm>
            <a:off x="9223512" y="6356358"/>
            <a:ext cx="2743200" cy="365125"/>
          </a:xfrm>
        </p:spPr>
        <p:txBody>
          <a:bodyPr/>
          <a:lstStyle/>
          <a:p>
            <a:fld id="{4B6C3A69-7687-440E-AD28-F5E6C93300B9}" type="slidenum">
              <a:rPr lang="en-CA" smtClean="0"/>
              <a:t>5</a:t>
            </a:fld>
            <a:endParaRPr lang="en-CA"/>
          </a:p>
        </p:txBody>
      </p:sp>
    </p:spTree>
    <p:extLst>
      <p:ext uri="{BB962C8B-B14F-4D97-AF65-F5344CB8AC3E}">
        <p14:creationId xmlns:p14="http://schemas.microsoft.com/office/powerpoint/2010/main" val="314419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A4B4-4F76-20C8-027A-AEA92DF08086}"/>
              </a:ext>
            </a:extLst>
          </p:cNvPr>
          <p:cNvSpPr>
            <a:spLocks noGrp="1"/>
          </p:cNvSpPr>
          <p:nvPr>
            <p:ph type="title"/>
          </p:nvPr>
        </p:nvSpPr>
        <p:spPr/>
        <p:txBody>
          <a:bodyPr/>
          <a:lstStyle/>
          <a:p>
            <a:r>
              <a:rPr lang="en-US" b="1"/>
              <a:t>Solicitation Methods</a:t>
            </a:r>
            <a:endParaRPr lang="en-CA"/>
          </a:p>
        </p:txBody>
      </p:sp>
      <p:sp>
        <p:nvSpPr>
          <p:cNvPr id="3" name="Content Placeholder 2">
            <a:extLst>
              <a:ext uri="{FF2B5EF4-FFF2-40B4-BE49-F238E27FC236}">
                <a16:creationId xmlns:a16="http://schemas.microsoft.com/office/drawing/2014/main" id="{A01D30FB-20FE-D04C-CD89-9C4538264D12}"/>
              </a:ext>
            </a:extLst>
          </p:cNvPr>
          <p:cNvSpPr>
            <a:spLocks noGrp="1"/>
          </p:cNvSpPr>
          <p:nvPr>
            <p:ph sz="half" idx="1"/>
          </p:nvPr>
        </p:nvSpPr>
        <p:spPr>
          <a:xfrm>
            <a:off x="838199" y="1653991"/>
            <a:ext cx="10402229" cy="4522975"/>
          </a:xfrm>
        </p:spPr>
        <p:txBody>
          <a:bodyPr>
            <a:normAutofit fontScale="92500" lnSpcReduction="10000"/>
          </a:bodyPr>
          <a:lstStyle/>
          <a:p>
            <a:pPr>
              <a:lnSpc>
                <a:spcPct val="100000"/>
              </a:lnSpc>
              <a:spcBef>
                <a:spcPts val="0"/>
              </a:spcBef>
              <a:spcAft>
                <a:spcPts val="500"/>
              </a:spcAft>
            </a:pPr>
            <a:r>
              <a:rPr lang="en-CA" sz="2000" b="1"/>
              <a:t>Request for Tenders (RFT) </a:t>
            </a:r>
            <a:r>
              <a:rPr lang="en-CA" sz="2000"/>
              <a:t>for construction services whenever the Division has pre-determined the required scope of work. </a:t>
            </a:r>
          </a:p>
          <a:p>
            <a:pPr>
              <a:lnSpc>
                <a:spcPct val="100000"/>
              </a:lnSpc>
              <a:spcBef>
                <a:spcPts val="0"/>
              </a:spcBef>
              <a:spcAft>
                <a:spcPts val="500"/>
              </a:spcAft>
            </a:pPr>
            <a:r>
              <a:rPr lang="en-CA" sz="2000" b="1"/>
              <a:t>Request for Quotations (RFQ) </a:t>
            </a:r>
            <a:r>
              <a:rPr lang="en-CA" sz="2000"/>
              <a:t>for goods and services (other than construction services) whenever the Division has pre-determined the required quantity and quality of the goods and services. </a:t>
            </a:r>
          </a:p>
          <a:p>
            <a:pPr>
              <a:lnSpc>
                <a:spcPct val="100000"/>
              </a:lnSpc>
              <a:spcBef>
                <a:spcPts val="0"/>
              </a:spcBef>
              <a:spcAft>
                <a:spcPts val="500"/>
              </a:spcAft>
            </a:pPr>
            <a:r>
              <a:rPr lang="en-CA" sz="2000" b="1"/>
              <a:t>Request for Proposals (RFP) </a:t>
            </a:r>
            <a:r>
              <a:rPr lang="en-CA" sz="2000"/>
              <a:t>for goods and services of a unique or complex nature where all or part of the requirements cannot be precisely defined. The expectation is that suppliers propose solutions to arrive at the desired result. The evaluation criteria to determine the best value may include more than price factors. </a:t>
            </a:r>
          </a:p>
          <a:p>
            <a:pPr>
              <a:lnSpc>
                <a:spcPct val="100000"/>
              </a:lnSpc>
              <a:spcBef>
                <a:spcPts val="0"/>
              </a:spcBef>
              <a:spcAft>
                <a:spcPts val="500"/>
              </a:spcAft>
            </a:pPr>
            <a:r>
              <a:rPr lang="en-CA" sz="2000" b="1"/>
              <a:t>Invitational Solicitations </a:t>
            </a:r>
            <a:r>
              <a:rPr lang="en-CA" sz="2000"/>
              <a:t>($50,000 to $133,800 in value) may be used to obtain goods and services (other than construction services) solicited through an email invitation with an Ariba link and are administered by the Purchasing and Materials Management Division.</a:t>
            </a:r>
          </a:p>
          <a:p>
            <a:pPr lvl="1">
              <a:lnSpc>
                <a:spcPct val="100000"/>
              </a:lnSpc>
              <a:spcBef>
                <a:spcPts val="0"/>
              </a:spcBef>
              <a:spcAft>
                <a:spcPts val="500"/>
              </a:spcAft>
            </a:pPr>
            <a:r>
              <a:rPr lang="en-CA" b="1" i="1">
                <a:highlight>
                  <a:srgbClr val="FFFFFF"/>
                </a:highlight>
              </a:rPr>
              <a:t>Invitational solicitations valued between $3000 to $133,800 may be administered directly by a Division as Divisional Purchase Orders (DPOs) and suppliers may receive an email invitation directly form City Staff. </a:t>
            </a:r>
            <a:endParaRPr lang="en-US" b="1" i="1">
              <a:highlight>
                <a:srgbClr val="FFFFFF"/>
              </a:highlight>
            </a:endParaRPr>
          </a:p>
          <a:p>
            <a:endParaRPr lang="en-CA"/>
          </a:p>
        </p:txBody>
      </p:sp>
      <p:sp>
        <p:nvSpPr>
          <p:cNvPr id="5" name="Slide Number Placeholder 4">
            <a:extLst>
              <a:ext uri="{FF2B5EF4-FFF2-40B4-BE49-F238E27FC236}">
                <a16:creationId xmlns:a16="http://schemas.microsoft.com/office/drawing/2014/main" id="{F673419B-7C5C-8540-ED77-B186EF4634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6C3A69-7687-440E-AD28-F5E6C93300B9}" type="slidenum">
              <a:rPr kumimoji="0" lang="en-CA" sz="1800" b="0" i="0" u="none" strike="noStrike" kern="1200" cap="none" spc="0" normalizeH="0" baseline="0" noProof="0" smtClean="0">
                <a:ln>
                  <a:noFill/>
                </a:ln>
                <a:solidFill>
                  <a:srgbClr val="24285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800" b="0" i="0" u="none" strike="noStrike" kern="1200" cap="none" spc="0" normalizeH="0" baseline="0" noProof="0">
              <a:ln>
                <a:noFill/>
              </a:ln>
              <a:solidFill>
                <a:srgbClr val="24285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2001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6C3A69-7687-440E-AD28-F5E6C93300B9}" type="slidenum">
              <a:rPr lang="en-CA" smtClean="0">
                <a:solidFill>
                  <a:srgbClr val="242852"/>
                </a:solidFill>
              </a:rPr>
              <a:pPr/>
              <a:t>7</a:t>
            </a:fld>
            <a:endParaRPr lang="en-CA">
              <a:solidFill>
                <a:srgbClr val="242852"/>
              </a:solidFill>
            </a:endParaRPr>
          </a:p>
        </p:txBody>
      </p:sp>
      <p:sp>
        <p:nvSpPr>
          <p:cNvPr id="20" name="TextBox 19">
            <a:extLst>
              <a:ext uri="{FF2B5EF4-FFF2-40B4-BE49-F238E27FC236}">
                <a16:creationId xmlns:a16="http://schemas.microsoft.com/office/drawing/2014/main" id="{EA735534-0A38-8746-9E52-A4B88B3F05B1}"/>
              </a:ext>
            </a:extLst>
          </p:cNvPr>
          <p:cNvSpPr txBox="1"/>
          <p:nvPr/>
        </p:nvSpPr>
        <p:spPr>
          <a:xfrm>
            <a:off x="647022" y="861842"/>
            <a:ext cx="10849314" cy="707886"/>
          </a:xfrm>
          <a:prstGeom prst="rect">
            <a:avLst/>
          </a:prstGeom>
          <a:noFill/>
        </p:spPr>
        <p:txBody>
          <a:bodyPr wrap="square">
            <a:spAutoFit/>
          </a:bodyPr>
          <a:lstStyle/>
          <a:p>
            <a:pPr algn="ctr" defTabSz="1828434" eaLnBrk="1" fontAlgn="auto" hangingPunct="1">
              <a:spcBef>
                <a:spcPts val="0"/>
              </a:spcBef>
              <a:spcAft>
                <a:spcPts val="0"/>
              </a:spcAft>
              <a:defRPr/>
            </a:pPr>
            <a:r>
              <a:rPr lang="en-US" sz="4000" b="1" spc="600">
                <a:ea typeface="Playfair Display SC" charset="0"/>
                <a:cs typeface="Calibri" panose="020F0502020204030204" pitchFamily="34" charset="0"/>
              </a:rPr>
              <a:t>SOCIAL PROCUREMENT</a:t>
            </a:r>
          </a:p>
        </p:txBody>
      </p:sp>
      <p:sp>
        <p:nvSpPr>
          <p:cNvPr id="29" name="AutoShape 30">
            <a:extLst>
              <a:ext uri="{FF2B5EF4-FFF2-40B4-BE49-F238E27FC236}">
                <a16:creationId xmlns:a16="http://schemas.microsoft.com/office/drawing/2014/main" id="{27911C7B-BE18-E642-A03B-FD185843F814}"/>
              </a:ext>
            </a:extLst>
          </p:cNvPr>
          <p:cNvSpPr>
            <a:spLocks/>
          </p:cNvSpPr>
          <p:nvPr/>
        </p:nvSpPr>
        <p:spPr bwMode="auto">
          <a:xfrm>
            <a:off x="983456" y="5716138"/>
            <a:ext cx="5095773" cy="707886"/>
          </a:xfrm>
          <a:custGeom>
            <a:avLst/>
            <a:gdLst>
              <a:gd name="T0" fmla="*/ 2948807 w 21600"/>
              <a:gd name="T1" fmla="*/ 368300 h 21600"/>
              <a:gd name="T2" fmla="*/ 2948807 w 21600"/>
              <a:gd name="T3" fmla="*/ 368300 h 21600"/>
              <a:gd name="T4" fmla="*/ 2948807 w 21600"/>
              <a:gd name="T5" fmla="*/ 368300 h 21600"/>
              <a:gd name="T6" fmla="*/ 2948807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bg1"/>
          </a:solidFill>
          <a:ln w="9525">
            <a:solidFill>
              <a:schemeClr val="bg2">
                <a:lumMod val="25000"/>
              </a:schemeClr>
            </a:solidFill>
            <a:round/>
            <a:headEnd/>
            <a:tailEnd/>
          </a:ln>
        </p:spPr>
        <p:txBody>
          <a:bodyPr lIns="45719" tIns="45719" rIns="45719" bIns="45719"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C5E93"/>
              </a:solidFill>
              <a:effectLst/>
              <a:uLnTx/>
              <a:uFillTx/>
              <a:latin typeface="Calibri" panose="020F0502020204030204"/>
            </a:endParaRPr>
          </a:p>
        </p:txBody>
      </p:sp>
      <p:sp>
        <p:nvSpPr>
          <p:cNvPr id="30" name="AutoShape 31" descr="blue rectangular box, highlighting the workforce development title written ">
            <a:extLst>
              <a:ext uri="{FF2B5EF4-FFF2-40B4-BE49-F238E27FC236}">
                <a16:creationId xmlns:a16="http://schemas.microsoft.com/office/drawing/2014/main" id="{FCEF61A2-E82E-F048-8A59-751C6BEA19C9}"/>
              </a:ext>
            </a:extLst>
          </p:cNvPr>
          <p:cNvSpPr>
            <a:spLocks/>
          </p:cNvSpPr>
          <p:nvPr/>
        </p:nvSpPr>
        <p:spPr bwMode="auto">
          <a:xfrm>
            <a:off x="6071679" y="5721965"/>
            <a:ext cx="5088232" cy="707864"/>
          </a:xfrm>
          <a:custGeom>
            <a:avLst/>
            <a:gdLst>
              <a:gd name="T0" fmla="*/ 2948807 w 21600"/>
              <a:gd name="T1" fmla="*/ 368300 h 21600"/>
              <a:gd name="T2" fmla="*/ 2948807 w 21600"/>
              <a:gd name="T3" fmla="*/ 368300 h 21600"/>
              <a:gd name="T4" fmla="*/ 2948807 w 21600"/>
              <a:gd name="T5" fmla="*/ 368300 h 21600"/>
              <a:gd name="T6" fmla="*/ 2948807 w 21600"/>
              <a:gd name="T7" fmla="*/ 368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chemeClr val="tx2"/>
          </a:solidFill>
          <a:ln>
            <a:noFill/>
          </a:ln>
        </p:spPr>
        <p:txBody>
          <a:bodyPr lIns="45719" tIns="45719" rIns="45719" bIns="45719"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ndParaRPr>
          </a:p>
        </p:txBody>
      </p:sp>
      <p:sp>
        <p:nvSpPr>
          <p:cNvPr id="31" name="TextBox 30">
            <a:extLst>
              <a:ext uri="{FF2B5EF4-FFF2-40B4-BE49-F238E27FC236}">
                <a16:creationId xmlns:a16="http://schemas.microsoft.com/office/drawing/2014/main" id="{47512FFB-CDF2-2840-A0BA-31CEF92C0358}"/>
              </a:ext>
            </a:extLst>
          </p:cNvPr>
          <p:cNvSpPr txBox="1"/>
          <p:nvPr/>
        </p:nvSpPr>
        <p:spPr>
          <a:xfrm>
            <a:off x="1072798" y="5859432"/>
            <a:ext cx="4998880" cy="461665"/>
          </a:xfrm>
          <a:prstGeom prst="rect">
            <a:avLst/>
          </a:prstGeom>
          <a:solidFill>
            <a:schemeClr val="bg1"/>
          </a:solidFill>
        </p:spPr>
        <p:txBody>
          <a:bodyPr wrap="square" rtlCol="0">
            <a:spAutoFit/>
          </a:bodyPr>
          <a:lstStyle/>
          <a:p>
            <a:pPr algn="ctr"/>
            <a:r>
              <a:rPr lang="en-US" sz="2400" b="1"/>
              <a:t>SUPPLY CHAIN DIVERSITY</a:t>
            </a:r>
          </a:p>
        </p:txBody>
      </p:sp>
      <p:sp>
        <p:nvSpPr>
          <p:cNvPr id="32" name="TextBox 31">
            <a:extLst>
              <a:ext uri="{FF2B5EF4-FFF2-40B4-BE49-F238E27FC236}">
                <a16:creationId xmlns:a16="http://schemas.microsoft.com/office/drawing/2014/main" id="{50C4CB49-6D7B-574E-A5E7-E655166E8936}"/>
              </a:ext>
            </a:extLst>
          </p:cNvPr>
          <p:cNvSpPr txBox="1"/>
          <p:nvPr/>
        </p:nvSpPr>
        <p:spPr>
          <a:xfrm>
            <a:off x="6071679" y="5849384"/>
            <a:ext cx="5088231" cy="461665"/>
          </a:xfrm>
          <a:prstGeom prst="rect">
            <a:avLst/>
          </a:prstGeom>
          <a:noFill/>
        </p:spPr>
        <p:txBody>
          <a:bodyPr wrap="square" rtlCol="0">
            <a:spAutoFit/>
          </a:bodyPr>
          <a:lstStyle/>
          <a:p>
            <a:pPr algn="ctr"/>
            <a:r>
              <a:rPr lang="en-US" sz="2400" b="1">
                <a:solidFill>
                  <a:prstClr val="white"/>
                </a:solidFill>
              </a:rPr>
              <a:t>WORKFORCE DEVELOPMENT</a:t>
            </a:r>
          </a:p>
        </p:txBody>
      </p:sp>
      <p:pic>
        <p:nvPicPr>
          <p:cNvPr id="2060" name="Picture 12" descr="Diversity People Clipart (#5515097) - Pin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6871" y="2070701"/>
            <a:ext cx="7070271" cy="3238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7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6C3A69-7687-440E-AD28-F5E6C93300B9}" type="slidenum">
              <a:rPr lang="en-CA" smtClean="0">
                <a:solidFill>
                  <a:srgbClr val="242852"/>
                </a:solidFill>
              </a:rPr>
              <a:pPr/>
              <a:t>8</a:t>
            </a:fld>
            <a:endParaRPr lang="en-CA">
              <a:solidFill>
                <a:srgbClr val="242852"/>
              </a:solidFill>
            </a:endParaRPr>
          </a:p>
        </p:txBody>
      </p:sp>
      <p:sp>
        <p:nvSpPr>
          <p:cNvPr id="14" name="Rectangle 13">
            <a:extLst>
              <a:ext uri="{FF2B5EF4-FFF2-40B4-BE49-F238E27FC236}">
                <a16:creationId xmlns:a16="http://schemas.microsoft.com/office/drawing/2014/main" id="{154F7C24-BF92-E44B-BB07-16E17E94D7DD}"/>
              </a:ext>
            </a:extLst>
          </p:cNvPr>
          <p:cNvSpPr/>
          <p:nvPr/>
        </p:nvSpPr>
        <p:spPr>
          <a:xfrm>
            <a:off x="0" y="462224"/>
            <a:ext cx="12192000" cy="639577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Calibri" panose="020F0502020204030204"/>
              <a:ea typeface="+mn-ea"/>
              <a:cs typeface="+mn-cs"/>
            </a:endParaRPr>
          </a:p>
        </p:txBody>
      </p:sp>
      <p:grpSp>
        <p:nvGrpSpPr>
          <p:cNvPr id="6" name="Group 5"/>
          <p:cNvGrpSpPr/>
          <p:nvPr/>
        </p:nvGrpSpPr>
        <p:grpSpPr>
          <a:xfrm>
            <a:off x="800868" y="2065748"/>
            <a:ext cx="10590264" cy="3188726"/>
            <a:chOff x="1084665" y="2085402"/>
            <a:chExt cx="10590264" cy="3188726"/>
          </a:xfrm>
        </p:grpSpPr>
        <p:sp>
          <p:nvSpPr>
            <p:cNvPr id="16" name="TextBox 15">
              <a:extLst>
                <a:ext uri="{FF2B5EF4-FFF2-40B4-BE49-F238E27FC236}">
                  <a16:creationId xmlns:a16="http://schemas.microsoft.com/office/drawing/2014/main" id="{DDE153D1-8326-A64F-9B76-EAFE221921A3}"/>
                </a:ext>
              </a:extLst>
            </p:cNvPr>
            <p:cNvSpPr txBox="1"/>
            <p:nvPr/>
          </p:nvSpPr>
          <p:spPr>
            <a:xfrm>
              <a:off x="1415769" y="2967613"/>
              <a:ext cx="3732281" cy="1384995"/>
            </a:xfrm>
            <a:prstGeom prst="rect">
              <a:avLst/>
            </a:prstGeom>
            <a:noFill/>
          </p:spPr>
          <p:txBody>
            <a:bodyPr wrap="square">
              <a:spAutoFit/>
            </a:bodyPr>
            <a:lstStyle/>
            <a:p>
              <a:pPr defTabSz="1828434">
                <a:defRPr/>
              </a:pPr>
              <a:r>
                <a:rPr lang="en-US" sz="2800" spc="300">
                  <a:solidFill>
                    <a:schemeClr val="tx2"/>
                  </a:solidFill>
                  <a:ea typeface="Playfair Display SC" charset="0"/>
                  <a:cs typeface="Calibri Light" panose="020F0302020204030204" pitchFamily="34" charset="0"/>
                </a:rPr>
                <a:t>WHAT IS </a:t>
              </a:r>
              <a:br>
                <a:rPr lang="en-US" sz="2800" b="1" spc="300">
                  <a:solidFill>
                    <a:schemeClr val="tx2"/>
                  </a:solidFill>
                  <a:ea typeface="Playfair Display SC" charset="0"/>
                  <a:cs typeface="Playfair Display SC" charset="0"/>
                </a:rPr>
              </a:br>
              <a:r>
                <a:rPr lang="en-US" sz="2800" b="1" spc="300">
                  <a:solidFill>
                    <a:schemeClr val="tx2"/>
                  </a:solidFill>
                  <a:ea typeface="Playfair Display SC" charset="0"/>
                  <a:cs typeface="Calibri" panose="020F0502020204030204" pitchFamily="34" charset="0"/>
                </a:rPr>
                <a:t>SOCIAL PROCUREMENT?</a:t>
              </a:r>
            </a:p>
          </p:txBody>
        </p:sp>
        <p:sp>
          <p:nvSpPr>
            <p:cNvPr id="2" name="Rectangle 1"/>
            <p:cNvSpPr/>
            <p:nvPr/>
          </p:nvSpPr>
          <p:spPr>
            <a:xfrm>
              <a:off x="1084665" y="2085402"/>
              <a:ext cx="4245429" cy="318872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ectangle 2"/>
            <p:cNvSpPr/>
            <p:nvPr/>
          </p:nvSpPr>
          <p:spPr>
            <a:xfrm>
              <a:off x="5330092" y="2085402"/>
              <a:ext cx="6344837" cy="318872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6060973" y="2571769"/>
              <a:ext cx="5572893" cy="2215991"/>
            </a:xfrm>
            <a:prstGeom prst="rect">
              <a:avLst/>
            </a:prstGeom>
            <a:noFill/>
          </p:spPr>
          <p:txBody>
            <a:bodyPr wrap="square" rtlCol="0">
              <a:spAutoFit/>
            </a:bodyPr>
            <a:lstStyle/>
            <a:p>
              <a:pPr>
                <a:lnSpc>
                  <a:spcPct val="150000"/>
                </a:lnSpc>
              </a:pPr>
              <a:r>
                <a:rPr lang="en-CA" sz="2000">
                  <a:solidFill>
                    <a:schemeClr val="bg1"/>
                  </a:solidFill>
                  <a:cs typeface="Calibri Light" panose="020F0302020204030204" pitchFamily="34" charset="0"/>
                </a:rPr>
                <a:t>Social procurement leverages the City's purchasing power to achieve </a:t>
              </a:r>
              <a:r>
                <a:rPr lang="en-CA" sz="2000" b="1">
                  <a:solidFill>
                    <a:schemeClr val="bg1"/>
                  </a:solidFill>
                  <a:cs typeface="Calibri" panose="020F0502020204030204" pitchFamily="34" charset="0"/>
                </a:rPr>
                <a:t>social, economic, </a:t>
              </a:r>
              <a:r>
                <a:rPr lang="en-CA" sz="2000">
                  <a:solidFill>
                    <a:schemeClr val="bg1"/>
                  </a:solidFill>
                  <a:cs typeface="Calibri Light" panose="020F0302020204030204" pitchFamily="34" charset="0"/>
                </a:rPr>
                <a:t>and </a:t>
              </a:r>
              <a:r>
                <a:rPr lang="en-CA" sz="2000" b="1">
                  <a:solidFill>
                    <a:schemeClr val="bg1"/>
                  </a:solidFill>
                  <a:cs typeface="Calibri" panose="020F0502020204030204" pitchFamily="34" charset="0"/>
                </a:rPr>
                <a:t>workforce development </a:t>
              </a:r>
              <a:r>
                <a:rPr lang="en-CA" sz="2000">
                  <a:solidFill>
                    <a:schemeClr val="bg1"/>
                  </a:solidFill>
                  <a:cs typeface="Calibri Light" panose="020F0302020204030204" pitchFamily="34" charset="0"/>
                </a:rPr>
                <a:t>goals. </a:t>
              </a:r>
            </a:p>
            <a:p>
              <a:endParaRPr lang="en-CA">
                <a:solidFill>
                  <a:schemeClr val="bg1"/>
                </a:solidFill>
              </a:endParaRPr>
            </a:p>
          </p:txBody>
        </p:sp>
      </p:grpSp>
    </p:spTree>
    <p:extLst>
      <p:ext uri="{BB962C8B-B14F-4D97-AF65-F5344CB8AC3E}">
        <p14:creationId xmlns:p14="http://schemas.microsoft.com/office/powerpoint/2010/main" val="236263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79" y="633173"/>
            <a:ext cx="11714921" cy="928688"/>
          </a:xfrm>
        </p:spPr>
        <p:txBody>
          <a:bodyPr>
            <a:normAutofit/>
          </a:bodyPr>
          <a:lstStyle/>
          <a:p>
            <a:pPr algn="l"/>
            <a:r>
              <a:rPr lang="en-CA" b="1"/>
              <a:t>Social Procurement – Supply Chain Diversity</a:t>
            </a:r>
          </a:p>
        </p:txBody>
      </p:sp>
      <p:grpSp>
        <p:nvGrpSpPr>
          <p:cNvPr id="9" name="Group 8"/>
          <p:cNvGrpSpPr/>
          <p:nvPr/>
        </p:nvGrpSpPr>
        <p:grpSpPr>
          <a:xfrm>
            <a:off x="522513" y="1820818"/>
            <a:ext cx="10803305" cy="3665582"/>
            <a:chOff x="1084663" y="2085401"/>
            <a:chExt cx="10590266" cy="3188727"/>
          </a:xfrm>
        </p:grpSpPr>
        <p:sp>
          <p:nvSpPr>
            <p:cNvPr id="10" name="TextBox 9">
              <a:extLst>
                <a:ext uri="{FF2B5EF4-FFF2-40B4-BE49-F238E27FC236}">
                  <a16:creationId xmlns:a16="http://schemas.microsoft.com/office/drawing/2014/main" id="{DDE153D1-8326-A64F-9B76-EAFE221921A3}"/>
                </a:ext>
              </a:extLst>
            </p:cNvPr>
            <p:cNvSpPr txBox="1"/>
            <p:nvPr/>
          </p:nvSpPr>
          <p:spPr>
            <a:xfrm>
              <a:off x="1404796" y="2535940"/>
              <a:ext cx="3743254" cy="420908"/>
            </a:xfrm>
            <a:prstGeom prst="rect">
              <a:avLst/>
            </a:prstGeom>
            <a:noFill/>
          </p:spPr>
          <p:txBody>
            <a:bodyPr wrap="square">
              <a:spAutoFit/>
            </a:bodyPr>
            <a:lstStyle/>
            <a:p>
              <a:pPr defTabSz="1828434">
                <a:defRPr/>
              </a:pPr>
              <a:r>
                <a:rPr lang="en-US" sz="2800" spc="300">
                  <a:ea typeface="Playfair Display SC" charset="0"/>
                  <a:cs typeface="Calibri Light" panose="020F0302020204030204" pitchFamily="34" charset="0"/>
                </a:rPr>
                <a:t>Goal 2:</a:t>
              </a:r>
              <a:endParaRPr lang="en-US" sz="2800" b="1" spc="300">
                <a:ea typeface="Playfair Display SC" charset="0"/>
                <a:cs typeface="Calibri" panose="020F0502020204030204" pitchFamily="34" charset="0"/>
              </a:endParaRPr>
            </a:p>
          </p:txBody>
        </p:sp>
        <p:sp>
          <p:nvSpPr>
            <p:cNvPr id="11" name="Rectangle 10"/>
            <p:cNvSpPr/>
            <p:nvPr/>
          </p:nvSpPr>
          <p:spPr>
            <a:xfrm>
              <a:off x="1084663" y="2085401"/>
              <a:ext cx="4245429" cy="3188726"/>
            </a:xfrm>
            <a:prstGeom prst="rect">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5330092" y="2085402"/>
              <a:ext cx="6344837" cy="318872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3" name="TextBox 12"/>
            <p:cNvSpPr txBox="1"/>
            <p:nvPr/>
          </p:nvSpPr>
          <p:spPr>
            <a:xfrm>
              <a:off x="5948799" y="2491767"/>
              <a:ext cx="5572893" cy="2730927"/>
            </a:xfrm>
            <a:prstGeom prst="rect">
              <a:avLst/>
            </a:prstGeom>
            <a:noFill/>
          </p:spPr>
          <p:txBody>
            <a:bodyPr wrap="square" rtlCol="0">
              <a:spAutoFit/>
            </a:bodyPr>
            <a:lstStyle/>
            <a:p>
              <a:pPr>
                <a:lnSpc>
                  <a:spcPct val="150000"/>
                </a:lnSpc>
              </a:pPr>
              <a:r>
                <a:rPr lang="en-CA" sz="2400">
                  <a:solidFill>
                    <a:schemeClr val="tx2"/>
                  </a:solidFill>
                  <a:cs typeface="Calibri Light" panose="020F0302020204030204" pitchFamily="34" charset="0"/>
                </a:rPr>
                <a:t>Diversify the City’s supply chain by contracting and subcontracting to Indigenous, Black, and Diverse Suppliers and Social Purpose Enterprise</a:t>
              </a:r>
              <a:r>
                <a:rPr lang="en-CA" sz="2000">
                  <a:solidFill>
                    <a:schemeClr val="tx2"/>
                  </a:solidFill>
                  <a:cs typeface="Calibri Light" panose="020F0302020204030204" pitchFamily="34" charset="0"/>
                </a:rPr>
                <a:t>.</a:t>
              </a:r>
            </a:p>
            <a:p>
              <a:endParaRPr lang="en-CA"/>
            </a:p>
          </p:txBody>
        </p:sp>
      </p:grpSp>
      <p:sp>
        <p:nvSpPr>
          <p:cNvPr id="14" name="TextBox 13">
            <a:extLst>
              <a:ext uri="{FF2B5EF4-FFF2-40B4-BE49-F238E27FC236}">
                <a16:creationId xmlns:a16="http://schemas.microsoft.com/office/drawing/2014/main" id="{DDE153D1-8326-A64F-9B76-EAFE221921A3}"/>
              </a:ext>
            </a:extLst>
          </p:cNvPr>
          <p:cNvSpPr txBox="1"/>
          <p:nvPr/>
        </p:nvSpPr>
        <p:spPr>
          <a:xfrm>
            <a:off x="921715" y="2119262"/>
            <a:ext cx="3636911" cy="523220"/>
          </a:xfrm>
          <a:prstGeom prst="rect">
            <a:avLst/>
          </a:prstGeom>
          <a:noFill/>
        </p:spPr>
        <p:txBody>
          <a:bodyPr wrap="square">
            <a:spAutoFit/>
          </a:bodyPr>
          <a:lstStyle/>
          <a:p>
            <a:pPr defTabSz="1828434">
              <a:defRPr/>
            </a:pPr>
            <a:r>
              <a:rPr lang="en-US" sz="2800" spc="300">
                <a:solidFill>
                  <a:schemeClr val="bg1"/>
                </a:solidFill>
                <a:ea typeface="Playfair Display SC" charset="0"/>
                <a:cs typeface="Calibri Light" panose="020F0302020204030204" pitchFamily="34" charset="0"/>
              </a:rPr>
              <a:t>Goal 1:</a:t>
            </a:r>
            <a:endParaRPr lang="en-US" sz="2800" b="1" spc="300">
              <a:solidFill>
                <a:schemeClr val="bg1"/>
              </a:solidFill>
              <a:ea typeface="Playfair Display SC" charset="0"/>
              <a:cs typeface="Calibri" panose="020F050202020403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666" y="2580658"/>
            <a:ext cx="3068526" cy="2553913"/>
          </a:xfrm>
          <a:prstGeom prst="rect">
            <a:avLst/>
          </a:prstGeom>
        </p:spPr>
      </p:pic>
    </p:spTree>
    <p:extLst>
      <p:ext uri="{BB962C8B-B14F-4D97-AF65-F5344CB8AC3E}">
        <p14:creationId xmlns:p14="http://schemas.microsoft.com/office/powerpoint/2010/main" val="2576383582"/>
      </p:ext>
    </p:extLst>
  </p:cSld>
  <p:clrMapOvr>
    <a:masterClrMapping/>
  </p:clrMapOvr>
</p:sld>
</file>

<file path=ppt/theme/theme1.xml><?xml version="1.0" encoding="utf-8"?>
<a:theme xmlns:a="http://schemas.openxmlformats.org/drawingml/2006/main" name="CoT Theme - AODA">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SQ - v0.03.potx" id="{F3FBC60B-DAEF-449D-AFC1-0B06FAF3321C}" vid="{5F2D3309-8E6F-4C70-A9DD-43FF208C513B}"/>
    </a:ext>
  </a:extLst>
</a:theme>
</file>

<file path=ppt/theme/theme2.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FSQ - v0.03.potx" id="{F3FBC60B-DAEF-449D-AFC1-0B06FAF3321C}" vid="{BE2B0108-F4CD-4046-ADC4-4194D1883EA7}"/>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54fad47-0f90-47e1-96c5-11ecacfbf6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487759FFCF7447A2CA53390ECB9851" ma:contentTypeVersion="12" ma:contentTypeDescription="Create a new document." ma:contentTypeScope="" ma:versionID="305be2c1a8c42685e61ca0fb6d77c749">
  <xsd:schema xmlns:xsd="http://www.w3.org/2001/XMLSchema" xmlns:xs="http://www.w3.org/2001/XMLSchema" xmlns:p="http://schemas.microsoft.com/office/2006/metadata/properties" xmlns:ns3="f54fad47-0f90-47e1-96c5-11ecacfbf637" xmlns:ns4="72085640-f97c-4ec8-afcf-8e18c338fb33" targetNamespace="http://schemas.microsoft.com/office/2006/metadata/properties" ma:root="true" ma:fieldsID="ff10cd9e2db389e81a42daccc2137cbc" ns3:_="" ns4:_="">
    <xsd:import namespace="f54fad47-0f90-47e1-96c5-11ecacfbf637"/>
    <xsd:import namespace="72085640-f97c-4ec8-afcf-8e18c338fb33"/>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4fad47-0f90-47e1-96c5-11ecacfbf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085640-f97c-4ec8-afcf-8e18c338fb3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43A07E-16D5-4BEE-9CD5-7A948F5AC350}">
  <ds:schemaRefs>
    <ds:schemaRef ds:uri="http://schemas.microsoft.com/sharepoint/v3/contenttype/forms"/>
  </ds:schemaRefs>
</ds:datastoreItem>
</file>

<file path=customXml/itemProps2.xml><?xml version="1.0" encoding="utf-8"?>
<ds:datastoreItem xmlns:ds="http://schemas.openxmlformats.org/officeDocument/2006/customXml" ds:itemID="{99E49169-5EFC-4F4F-B249-B188805CC83D}">
  <ds:schemaRefs>
    <ds:schemaRef ds:uri="72085640-f97c-4ec8-afcf-8e18c338fb33"/>
    <ds:schemaRef ds:uri="f54fad47-0f90-47e1-96c5-11ecacfbf6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65D2044-1229-41EA-991B-D1220468BB7E}">
  <ds:schemaRefs>
    <ds:schemaRef ds:uri="72085640-f97c-4ec8-afcf-8e18c338fb33"/>
    <ds:schemaRef ds:uri="f54fad47-0f90-47e1-96c5-11ecacfbf6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0bc8ec6-9ed8-4d0c-9189-411ad949cc65}" enabled="0" method="" siteId="{f0bc8ec6-9ed8-4d0c-9189-411ad949cc65}" removed="1"/>
</clbl:labelList>
</file>

<file path=docProps/app.xml><?xml version="1.0" encoding="utf-8"?>
<Properties xmlns="http://schemas.openxmlformats.org/officeDocument/2006/extended-properties" xmlns:vt="http://schemas.openxmlformats.org/officeDocument/2006/docPropsVTypes">
  <Template>RFSQ - v0.03</Template>
  <Application>Microsoft Office PowerPoint</Application>
  <PresentationFormat>Widescreen</PresentationFormat>
  <Slides>44</Slides>
  <Notes>27</Notes>
  <HiddenSlides>0</HiddenSlide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CoT Theme - AODA</vt:lpstr>
      <vt:lpstr>Office Theme</vt:lpstr>
      <vt:lpstr>1_Office Theme</vt:lpstr>
      <vt:lpstr>DOING BUSINESS WITH  THE CITY OF TORONTO </vt:lpstr>
      <vt:lpstr>PowerPoint Presentation</vt:lpstr>
      <vt:lpstr>PowerPoint Presentation</vt:lpstr>
      <vt:lpstr>Types of Procurement</vt:lpstr>
      <vt:lpstr>The Procurement Process</vt:lpstr>
      <vt:lpstr>Solicitation Methods</vt:lpstr>
      <vt:lpstr>PowerPoint Presentation</vt:lpstr>
      <vt:lpstr>PowerPoint Presentation</vt:lpstr>
      <vt:lpstr>Social Procurement – Supply Chain Diversity</vt:lpstr>
      <vt:lpstr>Definitions: </vt:lpstr>
      <vt:lpstr>Definitions: Indigenous People and Equity-Deserving Community</vt:lpstr>
      <vt:lpstr>Social Procurement Policy – Supply Chain Diversity</vt:lpstr>
      <vt:lpstr>PowerPoint Presentation</vt:lpstr>
      <vt:lpstr>Social Procurement – Workforce Development</vt:lpstr>
      <vt:lpstr>Workforce Development Project Selection</vt:lpstr>
      <vt:lpstr>Workforce Development Activities</vt:lpstr>
      <vt:lpstr>PowerPoint Presentation</vt:lpstr>
      <vt:lpstr>PowerPoint Presentation</vt:lpstr>
      <vt:lpstr>Changes and Benefits for Suppliers + Changes to Bidding on Contracts</vt:lpstr>
      <vt:lpstr>Supplier Self-registration Request Form</vt:lpstr>
      <vt:lpstr>Overview: SAP Ariba Account Setup (For Reference Only)</vt:lpstr>
      <vt:lpstr>SAP Ariba vs. Supplier Registration: What’s the Difference?</vt:lpstr>
      <vt:lpstr>Diverse Supplier Information &amp; Community Involvement</vt:lpstr>
      <vt:lpstr>Awarded Supplier Information</vt:lpstr>
      <vt:lpstr>Bidding  an Event </vt:lpstr>
      <vt:lpstr>Locating Opportunities</vt:lpstr>
      <vt:lpstr>TO Bids Search Filters</vt:lpstr>
      <vt:lpstr>Supplier Research Posting </vt:lpstr>
      <vt:lpstr>Event Details Page</vt:lpstr>
      <vt:lpstr>Contacting the City During an Event</vt:lpstr>
      <vt:lpstr>Useful Information Links</vt:lpstr>
      <vt:lpstr>The Toronto Lobbyist Registrar</vt:lpstr>
      <vt:lpstr>The Registrar’s Team</vt:lpstr>
      <vt:lpstr>Do You Need to  Register as a Lobbyist? </vt:lpstr>
      <vt:lpstr>Lobbying and Procurement</vt:lpstr>
      <vt:lpstr>Communicating about the procurement of goods,  services, or construction; and awarding a contract is LOBBYING </vt:lpstr>
      <vt:lpstr>Blackout Period</vt:lpstr>
      <vt:lpstr>Case Study One – Suppliers</vt:lpstr>
      <vt:lpstr>Case Study Two – Suppliers </vt:lpstr>
      <vt:lpstr>Case Study Three – Bidders </vt:lpstr>
      <vt:lpstr>Registration Information</vt:lpstr>
      <vt:lpstr>Resources on the TLR Public Website </vt:lpstr>
      <vt:lpstr>How to Contact Us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cp:revision>1</cp:revision>
  <dcterms:created xsi:type="dcterms:W3CDTF">2020-12-11T17:00:15Z</dcterms:created>
  <dcterms:modified xsi:type="dcterms:W3CDTF">2025-06-06T13:28:33Z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0x01010096487759FFCF7447A2CA53390ECB9851</vt:lpwstr>
  </property>
</Properties>
</file>