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authors.xml" ContentType="application/vnd.ms-powerpoi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5" r:id="rId2"/>
    <p:sldId id="259" r:id="rId3"/>
    <p:sldId id="260" r:id="rId4"/>
    <p:sldId id="261" r:id="rId5"/>
    <p:sldId id="262" r:id="rId6"/>
    <p:sldId id="281" r:id="rId7"/>
    <p:sldId id="286" r:id="rId8"/>
    <p:sldId id="287" r:id="rId9"/>
    <p:sldId id="268" r:id="rId10"/>
    <p:sldId id="264" r:id="rId11"/>
    <p:sldId id="271" r:id="rId12"/>
    <p:sldId id="284"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40235C-C765-A74D-25E9-6FAFF7689D66}" name="Jennifer Niece" initials="JN" userId="S::jniece@toronto.ca::c27f5b99-f0fb-47ce-8145-82bf38f5a73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103" autoAdjust="0"/>
  </p:normalViewPr>
  <p:slideViewPr>
    <p:cSldViewPr snapToGrid="0">
      <p:cViewPr varScale="1">
        <p:scale>
          <a:sx n="83" d="100"/>
          <a:sy n="83" d="100"/>
        </p:scale>
        <p:origin x="686" y="77"/>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EAFA8-98A8-4E1C-AEB6-42BEE469801E}" type="datetimeFigureOut">
              <a:rPr lang="en-CA" smtClean="0"/>
              <a:t>05/12/2025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1CE6F-B424-43C6-BF44-CFDFE3590B94}" type="slidenum">
              <a:rPr lang="en-CA" smtClean="0"/>
              <a:t>‹#›</a:t>
            </a:fld>
            <a:endParaRPr lang="en-CA"/>
          </a:p>
        </p:txBody>
      </p:sp>
    </p:spTree>
    <p:extLst>
      <p:ext uri="{BB962C8B-B14F-4D97-AF65-F5344CB8AC3E}">
        <p14:creationId xmlns:p14="http://schemas.microsoft.com/office/powerpoint/2010/main" val="85731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This ten year pilot allows Ontario to establish rules, monitor industry developments and evaluate the on-road operation of AVs included in the pilot prior to them becoming widely available to the public.</a:t>
            </a:r>
          </a:p>
          <a:p>
            <a:pPr marL="171450" indent="-171450">
              <a:buFontTx/>
              <a:buChar char="-"/>
            </a:pPr>
            <a:r>
              <a:rPr lang="en-CA" dirty="0"/>
              <a:t>Avs included in the pilot are motor vehicles (passenger and commercial) or streetcars, excluding motorcycles and motor-assisted bicycles, with an automated driving system that operates at Society of Automotive Engineers (SAE) International driving automation Level 3, 4, or 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The City has seen operations of automated vehicles expanding in many parts of the United States and anticipates there will be more demand in future in Toronto. This modest pilot with low-speed vehicles is an important opportunity to increase our knowledge on the state of the technology.</a:t>
            </a:r>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D571CE6F-B424-43C6-BF44-CFDFE3590B94}" type="slidenum">
              <a:rPr lang="en-CA" smtClean="0"/>
              <a:t>1</a:t>
            </a:fld>
            <a:endParaRPr lang="en-CA"/>
          </a:p>
        </p:txBody>
      </p:sp>
    </p:spTree>
    <p:extLst>
      <p:ext uri="{BB962C8B-B14F-4D97-AF65-F5344CB8AC3E}">
        <p14:creationId xmlns:p14="http://schemas.microsoft.com/office/powerpoint/2010/main" val="59566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This ten year pilot allows Ontario to establish rules, monitor industry developments and evaluate the on-road operation of AVs included in the pilot prior to them becoming widely available to the public.</a:t>
            </a:r>
          </a:p>
          <a:p>
            <a:pPr marL="171450" indent="-171450">
              <a:buFontTx/>
              <a:buChar char="-"/>
            </a:pPr>
            <a:r>
              <a:rPr lang="en-CA" dirty="0"/>
              <a:t>Avs included in the pilot are motor vehicles (passenger and commercial) or streetcars, excluding motorcycles and motor-assisted bicycles, with an automated driving system that operates at Society of Automotive Engineers (SAE) International driving automation Level 3, 4, or 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The City has seen operations of automated vehicles expanding in many parts of the United States and anticipates there will be more demand in future in Toronto. This modest pilot with low-speed vehicles is an important opportunity to increase our knowledge on the state of the technology.</a:t>
            </a:r>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D571CE6F-B424-43C6-BF44-CFDFE3590B94}" type="slidenum">
              <a:rPr lang="en-CA" smtClean="0"/>
              <a:t>2</a:t>
            </a:fld>
            <a:endParaRPr lang="en-CA"/>
          </a:p>
        </p:txBody>
      </p:sp>
    </p:spTree>
    <p:extLst>
      <p:ext uri="{BB962C8B-B14F-4D97-AF65-F5344CB8AC3E}">
        <p14:creationId xmlns:p14="http://schemas.microsoft.com/office/powerpoint/2010/main" val="120335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The </a:t>
            </a:r>
            <a:r>
              <a:rPr lang="en-CA" b="1" dirty="0"/>
              <a:t>Toronto Automated Vehicles (AV) Tactical Plan &amp; Technical Report</a:t>
            </a:r>
            <a:r>
              <a:rPr lang="en-CA" dirty="0"/>
              <a:t> outlines the City of Toronto’s strategy for integrating automated vehicle technology into its transportation network. It assesses the potential impacts of AVs on safety, mobility, equity, and sustainability while considering regulatory frameworks, infrastructure needs, and public engagement. The report identifies key focus areas, including road safety improvements, data management, transit integration, and economic opportunities.</a:t>
            </a:r>
          </a:p>
          <a:p>
            <a:pPr marL="171450" indent="-171450">
              <a:buFontTx/>
              <a:buChar char="-"/>
            </a:pPr>
            <a:r>
              <a:rPr lang="en-CA" dirty="0"/>
              <a:t>- The </a:t>
            </a:r>
            <a:r>
              <a:rPr lang="en-CA" b="1" dirty="0"/>
              <a:t>Toronto City Council Decision 2020.IE11.9</a:t>
            </a:r>
            <a:r>
              <a:rPr lang="en-CA" dirty="0"/>
              <a:t> report focuses on </a:t>
            </a:r>
            <a:r>
              <a:rPr lang="en-CA" b="1" dirty="0"/>
              <a:t>transportation innovation and modernizing mobility</a:t>
            </a:r>
            <a:r>
              <a:rPr lang="en-CA" dirty="0"/>
              <a:t> through emerging technologies, including </a:t>
            </a:r>
            <a:r>
              <a:rPr lang="en-CA" b="1" dirty="0"/>
              <a:t>automated vehicles (AVs)</a:t>
            </a:r>
            <a:r>
              <a:rPr lang="en-CA" dirty="0"/>
              <a:t>. It highlights the importance of </a:t>
            </a:r>
            <a:r>
              <a:rPr lang="en-CA" b="1" dirty="0"/>
              <a:t>policy development, data governance, safety regulations, and pilot programs</a:t>
            </a:r>
            <a:r>
              <a:rPr lang="en-CA" dirty="0"/>
              <a:t> to integrate AVs into Toronto’s transportation system. </a:t>
            </a:r>
          </a:p>
        </p:txBody>
      </p:sp>
      <p:sp>
        <p:nvSpPr>
          <p:cNvPr id="4" name="Slide Number Placeholder 3"/>
          <p:cNvSpPr>
            <a:spLocks noGrp="1"/>
          </p:cNvSpPr>
          <p:nvPr>
            <p:ph type="sldNum" sz="quarter" idx="5"/>
          </p:nvPr>
        </p:nvSpPr>
        <p:spPr/>
        <p:txBody>
          <a:bodyPr/>
          <a:lstStyle/>
          <a:p>
            <a:fld id="{D571CE6F-B424-43C6-BF44-CFDFE3590B94}" type="slidenum">
              <a:rPr lang="en-CA" smtClean="0"/>
              <a:t>6</a:t>
            </a:fld>
            <a:endParaRPr lang="en-CA"/>
          </a:p>
        </p:txBody>
      </p:sp>
    </p:spTree>
    <p:extLst>
      <p:ext uri="{BB962C8B-B14F-4D97-AF65-F5344CB8AC3E}">
        <p14:creationId xmlns:p14="http://schemas.microsoft.com/office/powerpoint/2010/main" val="380140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The </a:t>
            </a:r>
            <a:r>
              <a:rPr lang="en-CA" b="1" dirty="0"/>
              <a:t>Toronto Automated Vehicles (AV) Tactical Plan &amp; Technical Report</a:t>
            </a:r>
            <a:r>
              <a:rPr lang="en-CA" dirty="0"/>
              <a:t> outlines the City of Toronto’s strategy for integrating automated vehicle technology into its transportation network. It assesses the potential impacts of AVs on safety, mobility, equity, and sustainability while considering regulatory frameworks, infrastructure needs, and public engagement. The report identifies key focus areas, including road safety improvements, data management, transit integration, and economic opportunities.</a:t>
            </a:r>
          </a:p>
          <a:p>
            <a:pPr marL="171450" indent="-171450">
              <a:buFontTx/>
              <a:buChar char="-"/>
            </a:pPr>
            <a:r>
              <a:rPr lang="en-CA" dirty="0"/>
              <a:t>- The </a:t>
            </a:r>
            <a:r>
              <a:rPr lang="en-CA" b="1" dirty="0"/>
              <a:t>Toronto City Council Decision 2020.IE11.9</a:t>
            </a:r>
            <a:r>
              <a:rPr lang="en-CA" dirty="0"/>
              <a:t> report focuses on </a:t>
            </a:r>
            <a:r>
              <a:rPr lang="en-CA" b="1" dirty="0"/>
              <a:t>transportation innovation and modernizing mobility</a:t>
            </a:r>
            <a:r>
              <a:rPr lang="en-CA" dirty="0"/>
              <a:t> through emerging technologies, including </a:t>
            </a:r>
            <a:r>
              <a:rPr lang="en-CA" b="1" dirty="0"/>
              <a:t>automated vehicles (AVs)</a:t>
            </a:r>
            <a:r>
              <a:rPr lang="en-CA" dirty="0"/>
              <a:t>. It highlights the importance of </a:t>
            </a:r>
            <a:r>
              <a:rPr lang="en-CA" b="1" dirty="0"/>
              <a:t>policy development, data governance, safety regulations, and pilot programs</a:t>
            </a:r>
            <a:r>
              <a:rPr lang="en-CA" dirty="0"/>
              <a:t> to integrate AVs into Toronto’s transportation system. </a:t>
            </a:r>
          </a:p>
        </p:txBody>
      </p:sp>
      <p:sp>
        <p:nvSpPr>
          <p:cNvPr id="4" name="Slide Number Placeholder 3"/>
          <p:cNvSpPr>
            <a:spLocks noGrp="1"/>
          </p:cNvSpPr>
          <p:nvPr>
            <p:ph type="sldNum" sz="quarter" idx="5"/>
          </p:nvPr>
        </p:nvSpPr>
        <p:spPr/>
        <p:txBody>
          <a:bodyPr/>
          <a:lstStyle/>
          <a:p>
            <a:fld id="{D571CE6F-B424-43C6-BF44-CFDFE3590B94}" type="slidenum">
              <a:rPr lang="en-CA" smtClean="0"/>
              <a:t>7</a:t>
            </a:fld>
            <a:endParaRPr lang="en-CA"/>
          </a:p>
        </p:txBody>
      </p:sp>
    </p:spTree>
    <p:extLst>
      <p:ext uri="{BB962C8B-B14F-4D97-AF65-F5344CB8AC3E}">
        <p14:creationId xmlns:p14="http://schemas.microsoft.com/office/powerpoint/2010/main" val="269667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The </a:t>
            </a:r>
            <a:r>
              <a:rPr lang="en-CA" b="1" dirty="0"/>
              <a:t>Toronto Automated Vehicles (AV) Tactical Plan &amp; Technical Report</a:t>
            </a:r>
            <a:r>
              <a:rPr lang="en-CA" dirty="0"/>
              <a:t> outlines the City of Toronto’s strategy for integrating automated vehicle technology into its transportation network. It assesses the potential impacts of AVs on safety, mobility, equity, and sustainability while considering regulatory frameworks, infrastructure needs, and public engagement. The report identifies key focus areas, including road safety improvements, data management, transit integration, and economic opportunities.</a:t>
            </a:r>
          </a:p>
          <a:p>
            <a:pPr marL="171450" indent="-171450">
              <a:buFontTx/>
              <a:buChar char="-"/>
            </a:pPr>
            <a:r>
              <a:rPr lang="en-CA" dirty="0"/>
              <a:t>- The </a:t>
            </a:r>
            <a:r>
              <a:rPr lang="en-CA" b="1" dirty="0"/>
              <a:t>Toronto City Council Decision 2020.IE11.9</a:t>
            </a:r>
            <a:r>
              <a:rPr lang="en-CA" dirty="0"/>
              <a:t> report focuses on </a:t>
            </a:r>
            <a:r>
              <a:rPr lang="en-CA" b="1" dirty="0"/>
              <a:t>transportation innovation and modernizing mobility</a:t>
            </a:r>
            <a:r>
              <a:rPr lang="en-CA" dirty="0"/>
              <a:t> through emerging technologies, including </a:t>
            </a:r>
            <a:r>
              <a:rPr lang="en-CA" b="1" dirty="0"/>
              <a:t>automated vehicles (AVs)</a:t>
            </a:r>
            <a:r>
              <a:rPr lang="en-CA" dirty="0"/>
              <a:t>. It highlights the importance of </a:t>
            </a:r>
            <a:r>
              <a:rPr lang="en-CA" b="1" dirty="0"/>
              <a:t>policy development, data governance, safety regulations, and pilot programs</a:t>
            </a:r>
            <a:r>
              <a:rPr lang="en-CA" dirty="0"/>
              <a:t> to integrate AVs into Toronto’s transportation system. </a:t>
            </a:r>
          </a:p>
        </p:txBody>
      </p:sp>
      <p:sp>
        <p:nvSpPr>
          <p:cNvPr id="4" name="Slide Number Placeholder 3"/>
          <p:cNvSpPr>
            <a:spLocks noGrp="1"/>
          </p:cNvSpPr>
          <p:nvPr>
            <p:ph type="sldNum" sz="quarter" idx="5"/>
          </p:nvPr>
        </p:nvSpPr>
        <p:spPr/>
        <p:txBody>
          <a:bodyPr/>
          <a:lstStyle/>
          <a:p>
            <a:fld id="{D571CE6F-B424-43C6-BF44-CFDFE3590B94}" type="slidenum">
              <a:rPr lang="en-CA" smtClean="0"/>
              <a:t>8</a:t>
            </a:fld>
            <a:endParaRPr lang="en-CA"/>
          </a:p>
        </p:txBody>
      </p:sp>
    </p:spTree>
    <p:extLst>
      <p:ext uri="{BB962C8B-B14F-4D97-AF65-F5344CB8AC3E}">
        <p14:creationId xmlns:p14="http://schemas.microsoft.com/office/powerpoint/2010/main" val="23362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0" i="0" kern="100" baseline="0" dirty="0">
                <a:solidFill>
                  <a:srgbClr val="2F5496"/>
                </a:solidFill>
                <a:effectLst/>
                <a:latin typeface="Times New Roman" panose="02020603050405020304" pitchFamily="18" charset="0"/>
                <a:ea typeface="+mn-ea"/>
                <a:cs typeface="+mn-cs"/>
              </a:rPr>
              <a:t>- ISO 27001: L</a:t>
            </a:r>
            <a:r>
              <a:rPr lang="en-CA" dirty="0"/>
              <a:t>eading international standard for information security management</a:t>
            </a:r>
            <a:endParaRPr lang="en-CA" b="0" i="0" dirty="0">
              <a:solidFill>
                <a:srgbClr val="001D35"/>
              </a:solidFill>
              <a:effectLst/>
              <a:latin typeface="Google Sans"/>
            </a:endParaRPr>
          </a:p>
          <a:p>
            <a:r>
              <a:rPr lang="en-CA" b="0" i="0" dirty="0">
                <a:solidFill>
                  <a:srgbClr val="001D35"/>
                </a:solidFill>
                <a:effectLst/>
                <a:latin typeface="Google Sans"/>
              </a:rPr>
              <a:t>- TISAX (Trusted Information Security Assessment Exchange) is a European automotive industry-specific information security assessment and exchange mechanism, developed by the ENX Association on behalf of the VDA (German Association of the Automotive Industry), ensuring secure data sharing within the automotive supply chain. </a:t>
            </a:r>
          </a:p>
          <a:p>
            <a:r>
              <a:rPr lang="en-CA" sz="1200" b="0" i="0" kern="100" baseline="0" dirty="0">
                <a:solidFill>
                  <a:srgbClr val="001D35"/>
                </a:solidFill>
                <a:effectLst/>
                <a:latin typeface="Google Sans"/>
                <a:ea typeface="+mn-ea"/>
                <a:cs typeface="+mn-cs"/>
              </a:rPr>
              <a:t>- </a:t>
            </a:r>
            <a:r>
              <a:rPr lang="en-CA" sz="1200" b="0" i="0" kern="100" baseline="0" dirty="0">
                <a:solidFill>
                  <a:srgbClr val="2F5496"/>
                </a:solidFill>
                <a:effectLst/>
                <a:latin typeface="Times New Roman" panose="02020603050405020304" pitchFamily="18" charset="0"/>
                <a:ea typeface="+mn-ea"/>
                <a:cs typeface="+mn-cs"/>
              </a:rPr>
              <a:t>ISO 26262: </a:t>
            </a:r>
            <a:r>
              <a:rPr lang="en-CA" b="0" i="0" dirty="0">
                <a:solidFill>
                  <a:srgbClr val="001D35"/>
                </a:solidFill>
                <a:effectLst/>
                <a:latin typeface="Google Sans"/>
              </a:rPr>
              <a:t>an international standard for functional safety in the automotive industry, focusing on the development of electrical and electronic (E/E) systems to ensure safety throughout the vehicle lifecycle</a:t>
            </a:r>
            <a:endParaRPr lang="en-CA" dirty="0"/>
          </a:p>
        </p:txBody>
      </p:sp>
      <p:sp>
        <p:nvSpPr>
          <p:cNvPr id="4" name="Slide Number Placeholder 3"/>
          <p:cNvSpPr>
            <a:spLocks noGrp="1"/>
          </p:cNvSpPr>
          <p:nvPr>
            <p:ph type="sldNum" sz="quarter" idx="5"/>
          </p:nvPr>
        </p:nvSpPr>
        <p:spPr/>
        <p:txBody>
          <a:bodyPr/>
          <a:lstStyle/>
          <a:p>
            <a:fld id="{D571CE6F-B424-43C6-BF44-CFDFE3590B94}" type="slidenum">
              <a:rPr lang="en-CA" smtClean="0"/>
              <a:t>9</a:t>
            </a:fld>
            <a:endParaRPr lang="en-CA"/>
          </a:p>
        </p:txBody>
      </p:sp>
    </p:spTree>
    <p:extLst>
      <p:ext uri="{BB962C8B-B14F-4D97-AF65-F5344CB8AC3E}">
        <p14:creationId xmlns:p14="http://schemas.microsoft.com/office/powerpoint/2010/main" val="3766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6FB2-090A-688D-B23E-9F74EB0598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73CE9D8-EE40-3AA2-2E73-0456EDF2E2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4CC1D36-380B-4080-B46A-7AB5698371F0}"/>
              </a:ext>
            </a:extLst>
          </p:cNvPr>
          <p:cNvSpPr>
            <a:spLocks noGrp="1"/>
          </p:cNvSpPr>
          <p:nvPr>
            <p:ph type="dt" sz="half" idx="10"/>
          </p:nvPr>
        </p:nvSpPr>
        <p:spPr/>
        <p:txBody>
          <a:bodyPr/>
          <a:lstStyle/>
          <a:p>
            <a:fld id="{A6CD7D83-C3AB-4E32-A683-833CCDDC66B5}" type="datetimeFigureOut">
              <a:rPr lang="en-CA" smtClean="0"/>
              <a:t>05/12/2025</a:t>
            </a:fld>
            <a:endParaRPr lang="en-CA"/>
          </a:p>
        </p:txBody>
      </p:sp>
      <p:sp>
        <p:nvSpPr>
          <p:cNvPr id="5" name="Footer Placeholder 4">
            <a:extLst>
              <a:ext uri="{FF2B5EF4-FFF2-40B4-BE49-F238E27FC236}">
                <a16:creationId xmlns:a16="http://schemas.microsoft.com/office/drawing/2014/main" id="{704D804E-9B8B-A8C7-1282-311199E8D7C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3167F26-5258-BF8F-04A8-E44C05F887DA}"/>
              </a:ext>
            </a:extLst>
          </p:cNvPr>
          <p:cNvSpPr>
            <a:spLocks noGrp="1"/>
          </p:cNvSpPr>
          <p:nvPr>
            <p:ph type="sldNum" sz="quarter" idx="12"/>
          </p:nvPr>
        </p:nvSpPr>
        <p:spPr/>
        <p:txBody>
          <a:bodyPr/>
          <a:lstStyle/>
          <a:p>
            <a:fld id="{DEABE3A6-86E3-4DE8-9B7D-4CB5771D82B0}" type="slidenum">
              <a:rPr lang="en-CA" smtClean="0"/>
              <a:t>‹#›</a:t>
            </a:fld>
            <a:endParaRPr lang="en-CA"/>
          </a:p>
        </p:txBody>
      </p:sp>
    </p:spTree>
    <p:extLst>
      <p:ext uri="{BB962C8B-B14F-4D97-AF65-F5344CB8AC3E}">
        <p14:creationId xmlns:p14="http://schemas.microsoft.com/office/powerpoint/2010/main" val="332809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FD62-2F79-DBEC-2162-59B0F5A99E7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0B10746-D059-E1AA-8AED-D18BEDBB75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BA78FC4-74BF-EB90-623E-B2F086524D50}"/>
              </a:ext>
            </a:extLst>
          </p:cNvPr>
          <p:cNvSpPr>
            <a:spLocks noGrp="1"/>
          </p:cNvSpPr>
          <p:nvPr>
            <p:ph type="dt" sz="half" idx="10"/>
          </p:nvPr>
        </p:nvSpPr>
        <p:spPr/>
        <p:txBody>
          <a:bodyPr/>
          <a:lstStyle/>
          <a:p>
            <a:fld id="{A6CD7D83-C3AB-4E32-A683-833CCDDC66B5}" type="datetimeFigureOut">
              <a:rPr lang="en-CA" smtClean="0"/>
              <a:t>05/12/2025</a:t>
            </a:fld>
            <a:endParaRPr lang="en-CA"/>
          </a:p>
        </p:txBody>
      </p:sp>
      <p:sp>
        <p:nvSpPr>
          <p:cNvPr id="5" name="Footer Placeholder 4">
            <a:extLst>
              <a:ext uri="{FF2B5EF4-FFF2-40B4-BE49-F238E27FC236}">
                <a16:creationId xmlns:a16="http://schemas.microsoft.com/office/drawing/2014/main" id="{6F51E2AD-7566-B0FD-E918-404E0A39FE5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0A1A5B6-11F3-E032-1E7A-1981D76299B5}"/>
              </a:ext>
            </a:extLst>
          </p:cNvPr>
          <p:cNvSpPr>
            <a:spLocks noGrp="1"/>
          </p:cNvSpPr>
          <p:nvPr>
            <p:ph type="sldNum" sz="quarter" idx="12"/>
          </p:nvPr>
        </p:nvSpPr>
        <p:spPr/>
        <p:txBody>
          <a:bodyPr/>
          <a:lstStyle/>
          <a:p>
            <a:fld id="{DEABE3A6-86E3-4DE8-9B7D-4CB5771D82B0}" type="slidenum">
              <a:rPr lang="en-CA" smtClean="0"/>
              <a:t>‹#›</a:t>
            </a:fld>
            <a:endParaRPr lang="en-CA"/>
          </a:p>
        </p:txBody>
      </p:sp>
    </p:spTree>
    <p:extLst>
      <p:ext uri="{BB962C8B-B14F-4D97-AF65-F5344CB8AC3E}">
        <p14:creationId xmlns:p14="http://schemas.microsoft.com/office/powerpoint/2010/main" val="19627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D968DB-4E37-4E97-65F6-4117FAD093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E525DD3-F376-64C4-73CF-4875F5AE2C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23822D3-5682-1543-1237-479AAEADD1C8}"/>
              </a:ext>
            </a:extLst>
          </p:cNvPr>
          <p:cNvSpPr>
            <a:spLocks noGrp="1"/>
          </p:cNvSpPr>
          <p:nvPr>
            <p:ph type="dt" sz="half" idx="10"/>
          </p:nvPr>
        </p:nvSpPr>
        <p:spPr/>
        <p:txBody>
          <a:bodyPr/>
          <a:lstStyle/>
          <a:p>
            <a:fld id="{A6CD7D83-C3AB-4E32-A683-833CCDDC66B5}" type="datetimeFigureOut">
              <a:rPr lang="en-CA" smtClean="0"/>
              <a:t>05/12/2025</a:t>
            </a:fld>
            <a:endParaRPr lang="en-CA"/>
          </a:p>
        </p:txBody>
      </p:sp>
      <p:sp>
        <p:nvSpPr>
          <p:cNvPr id="5" name="Footer Placeholder 4">
            <a:extLst>
              <a:ext uri="{FF2B5EF4-FFF2-40B4-BE49-F238E27FC236}">
                <a16:creationId xmlns:a16="http://schemas.microsoft.com/office/drawing/2014/main" id="{41B5DB14-FAD1-82C4-6EAB-677BC91F67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2BB6C1C-ED9F-4D59-E6B9-7A0B7EF6E2BA}"/>
              </a:ext>
            </a:extLst>
          </p:cNvPr>
          <p:cNvSpPr>
            <a:spLocks noGrp="1"/>
          </p:cNvSpPr>
          <p:nvPr>
            <p:ph type="sldNum" sz="quarter" idx="12"/>
          </p:nvPr>
        </p:nvSpPr>
        <p:spPr/>
        <p:txBody>
          <a:bodyPr/>
          <a:lstStyle/>
          <a:p>
            <a:fld id="{DEABE3A6-86E3-4DE8-9B7D-4CB5771D82B0}" type="slidenum">
              <a:rPr lang="en-CA" smtClean="0"/>
              <a:t>‹#›</a:t>
            </a:fld>
            <a:endParaRPr lang="en-CA"/>
          </a:p>
        </p:txBody>
      </p:sp>
    </p:spTree>
    <p:extLst>
      <p:ext uri="{BB962C8B-B14F-4D97-AF65-F5344CB8AC3E}">
        <p14:creationId xmlns:p14="http://schemas.microsoft.com/office/powerpoint/2010/main" val="395712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C5B8-78C1-D61B-0D49-8C771A5D7FFF}"/>
              </a:ext>
            </a:extLst>
          </p:cNvPr>
          <p:cNvSpPr>
            <a:spLocks noGrp="1"/>
          </p:cNvSpPr>
          <p:nvPr>
            <p:ph type="title"/>
          </p:nvPr>
        </p:nvSpPr>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973581B-4E64-5774-42D0-E77F1BAC0A07}"/>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7EE4FC6-F9F5-565D-491D-80376616A038}"/>
              </a:ext>
            </a:extLst>
          </p:cNvPr>
          <p:cNvSpPr>
            <a:spLocks noGrp="1"/>
          </p:cNvSpPr>
          <p:nvPr>
            <p:ph type="dt" sz="half" idx="10"/>
          </p:nvPr>
        </p:nvSpPr>
        <p:spPr/>
        <p:txBody>
          <a:bodyPr/>
          <a:lstStyle/>
          <a:p>
            <a:fld id="{B6FCDC08-2BBE-4239-A808-572A241B8121}" type="datetimeFigureOut">
              <a:rPr lang="en-CA" smtClean="0"/>
              <a:t>05/12/2025</a:t>
            </a:fld>
            <a:endParaRPr lang="en-CA"/>
          </a:p>
        </p:txBody>
      </p:sp>
      <p:sp>
        <p:nvSpPr>
          <p:cNvPr id="5" name="Footer Placeholder 4">
            <a:extLst>
              <a:ext uri="{FF2B5EF4-FFF2-40B4-BE49-F238E27FC236}">
                <a16:creationId xmlns:a16="http://schemas.microsoft.com/office/drawing/2014/main" id="{337EAC29-1566-A75D-CDFE-A83F5352F02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1C3E3D2-9983-0629-0DA1-4CBF30668F3E}"/>
              </a:ext>
            </a:extLst>
          </p:cNvPr>
          <p:cNvSpPr>
            <a:spLocks noGrp="1"/>
          </p:cNvSpPr>
          <p:nvPr>
            <p:ph type="sldNum" sz="quarter" idx="12"/>
          </p:nvPr>
        </p:nvSpPr>
        <p:spPr/>
        <p:txBody>
          <a:bodyPr/>
          <a:lstStyle/>
          <a:p>
            <a:fld id="{564A77AE-0D66-494C-9720-8AEAF48F1396}" type="slidenum">
              <a:rPr lang="en-CA" smtClean="0"/>
              <a:t>‹#›</a:t>
            </a:fld>
            <a:endParaRPr lang="en-CA"/>
          </a:p>
        </p:txBody>
      </p:sp>
    </p:spTree>
    <p:extLst>
      <p:ext uri="{BB962C8B-B14F-4D97-AF65-F5344CB8AC3E}">
        <p14:creationId xmlns:p14="http://schemas.microsoft.com/office/powerpoint/2010/main" val="255482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144C-377A-4DE9-9233-4DE725895AF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E90194F-A5DE-D1B3-44D1-2D60DBACA3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7C4B67A-9031-DA7E-9D48-69B7A621B2A5}"/>
              </a:ext>
            </a:extLst>
          </p:cNvPr>
          <p:cNvSpPr>
            <a:spLocks noGrp="1"/>
          </p:cNvSpPr>
          <p:nvPr>
            <p:ph type="dt" sz="half" idx="10"/>
          </p:nvPr>
        </p:nvSpPr>
        <p:spPr/>
        <p:txBody>
          <a:bodyPr/>
          <a:lstStyle/>
          <a:p>
            <a:fld id="{A6CD7D83-C3AB-4E32-A683-833CCDDC66B5}" type="datetimeFigureOut">
              <a:rPr lang="en-CA" smtClean="0"/>
              <a:t>05/12/2025</a:t>
            </a:fld>
            <a:endParaRPr lang="en-CA"/>
          </a:p>
        </p:txBody>
      </p:sp>
      <p:sp>
        <p:nvSpPr>
          <p:cNvPr id="5" name="Footer Placeholder 4">
            <a:extLst>
              <a:ext uri="{FF2B5EF4-FFF2-40B4-BE49-F238E27FC236}">
                <a16:creationId xmlns:a16="http://schemas.microsoft.com/office/drawing/2014/main" id="{3D851778-929A-119B-235F-D4ECAC89F54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AE03204-0A0E-1CC4-E213-66EC38FBCC0A}"/>
              </a:ext>
            </a:extLst>
          </p:cNvPr>
          <p:cNvSpPr>
            <a:spLocks noGrp="1"/>
          </p:cNvSpPr>
          <p:nvPr>
            <p:ph type="sldNum" sz="quarter" idx="12"/>
          </p:nvPr>
        </p:nvSpPr>
        <p:spPr/>
        <p:txBody>
          <a:bodyPr/>
          <a:lstStyle/>
          <a:p>
            <a:fld id="{DEABE3A6-86E3-4DE8-9B7D-4CB5771D82B0}" type="slidenum">
              <a:rPr lang="en-CA" smtClean="0"/>
              <a:t>‹#›</a:t>
            </a:fld>
            <a:endParaRPr lang="en-CA"/>
          </a:p>
        </p:txBody>
      </p:sp>
    </p:spTree>
    <p:extLst>
      <p:ext uri="{BB962C8B-B14F-4D97-AF65-F5344CB8AC3E}">
        <p14:creationId xmlns:p14="http://schemas.microsoft.com/office/powerpoint/2010/main" val="189413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D9138-C65E-CD00-AF1E-8A1E90CE80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1024F0B-E961-AA41-C82B-A1E9F064C7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149790-54CD-2033-CE79-9304F3B886EB}"/>
              </a:ext>
            </a:extLst>
          </p:cNvPr>
          <p:cNvSpPr>
            <a:spLocks noGrp="1"/>
          </p:cNvSpPr>
          <p:nvPr>
            <p:ph type="dt" sz="half" idx="10"/>
          </p:nvPr>
        </p:nvSpPr>
        <p:spPr/>
        <p:txBody>
          <a:bodyPr/>
          <a:lstStyle/>
          <a:p>
            <a:fld id="{A6CD7D83-C3AB-4E32-A683-833CCDDC66B5}" type="datetimeFigureOut">
              <a:rPr lang="en-CA" smtClean="0"/>
              <a:t>05/12/2025</a:t>
            </a:fld>
            <a:endParaRPr lang="en-CA"/>
          </a:p>
        </p:txBody>
      </p:sp>
      <p:sp>
        <p:nvSpPr>
          <p:cNvPr id="5" name="Footer Placeholder 4">
            <a:extLst>
              <a:ext uri="{FF2B5EF4-FFF2-40B4-BE49-F238E27FC236}">
                <a16:creationId xmlns:a16="http://schemas.microsoft.com/office/drawing/2014/main" id="{F2248B48-43D4-5959-461C-9A916ED151B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3CABDB-8578-6FFF-F470-31874EA47AFE}"/>
              </a:ext>
            </a:extLst>
          </p:cNvPr>
          <p:cNvSpPr>
            <a:spLocks noGrp="1"/>
          </p:cNvSpPr>
          <p:nvPr>
            <p:ph type="sldNum" sz="quarter" idx="12"/>
          </p:nvPr>
        </p:nvSpPr>
        <p:spPr/>
        <p:txBody>
          <a:bodyPr/>
          <a:lstStyle/>
          <a:p>
            <a:fld id="{DEABE3A6-86E3-4DE8-9B7D-4CB5771D82B0}" type="slidenum">
              <a:rPr lang="en-CA" smtClean="0"/>
              <a:t>‹#›</a:t>
            </a:fld>
            <a:endParaRPr lang="en-CA"/>
          </a:p>
        </p:txBody>
      </p:sp>
    </p:spTree>
    <p:extLst>
      <p:ext uri="{BB962C8B-B14F-4D97-AF65-F5344CB8AC3E}">
        <p14:creationId xmlns:p14="http://schemas.microsoft.com/office/powerpoint/2010/main" val="44816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5FA4-C1A2-1304-18F8-687EAAD4E4C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30B8DFD-2862-CAE7-842C-0761CD5867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D074448-8E7C-F99A-52F6-FC601F218A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5FBCC76-3446-85F8-F34D-D289ECD4709C}"/>
              </a:ext>
            </a:extLst>
          </p:cNvPr>
          <p:cNvSpPr>
            <a:spLocks noGrp="1"/>
          </p:cNvSpPr>
          <p:nvPr>
            <p:ph type="dt" sz="half" idx="10"/>
          </p:nvPr>
        </p:nvSpPr>
        <p:spPr/>
        <p:txBody>
          <a:bodyPr/>
          <a:lstStyle/>
          <a:p>
            <a:fld id="{A6CD7D83-C3AB-4E32-A683-833CCDDC66B5}" type="datetimeFigureOut">
              <a:rPr lang="en-CA" smtClean="0"/>
              <a:t>05/12/2025</a:t>
            </a:fld>
            <a:endParaRPr lang="en-CA"/>
          </a:p>
        </p:txBody>
      </p:sp>
      <p:sp>
        <p:nvSpPr>
          <p:cNvPr id="6" name="Footer Placeholder 5">
            <a:extLst>
              <a:ext uri="{FF2B5EF4-FFF2-40B4-BE49-F238E27FC236}">
                <a16:creationId xmlns:a16="http://schemas.microsoft.com/office/drawing/2014/main" id="{6DCA08E4-6771-98E2-58FA-413275301D5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41D289D-9FF9-A80D-DD96-76502D29F68B}"/>
              </a:ext>
            </a:extLst>
          </p:cNvPr>
          <p:cNvSpPr>
            <a:spLocks noGrp="1"/>
          </p:cNvSpPr>
          <p:nvPr>
            <p:ph type="sldNum" sz="quarter" idx="12"/>
          </p:nvPr>
        </p:nvSpPr>
        <p:spPr/>
        <p:txBody>
          <a:bodyPr/>
          <a:lstStyle/>
          <a:p>
            <a:fld id="{DEABE3A6-86E3-4DE8-9B7D-4CB5771D82B0}" type="slidenum">
              <a:rPr lang="en-CA" smtClean="0"/>
              <a:t>‹#›</a:t>
            </a:fld>
            <a:endParaRPr lang="en-CA"/>
          </a:p>
        </p:txBody>
      </p:sp>
    </p:spTree>
    <p:extLst>
      <p:ext uri="{BB962C8B-B14F-4D97-AF65-F5344CB8AC3E}">
        <p14:creationId xmlns:p14="http://schemas.microsoft.com/office/powerpoint/2010/main" val="68319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DD2B-DE8D-8BAC-9D0A-2B097517719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796633F-1090-2C7A-7119-9020A79891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E704B-AFA6-2700-E3F5-231F9F4366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538A35C-75B5-B7F0-D3BA-9CF1200E4D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B16E06-30D9-1C1A-EA1F-FA17C62C94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D6C0C9D-EE8C-202C-44AC-509E3776006C}"/>
              </a:ext>
            </a:extLst>
          </p:cNvPr>
          <p:cNvSpPr>
            <a:spLocks noGrp="1"/>
          </p:cNvSpPr>
          <p:nvPr>
            <p:ph type="dt" sz="half" idx="10"/>
          </p:nvPr>
        </p:nvSpPr>
        <p:spPr/>
        <p:txBody>
          <a:bodyPr/>
          <a:lstStyle/>
          <a:p>
            <a:fld id="{A6CD7D83-C3AB-4E32-A683-833CCDDC66B5}" type="datetimeFigureOut">
              <a:rPr lang="en-CA" smtClean="0"/>
              <a:t>05/12/2025</a:t>
            </a:fld>
            <a:endParaRPr lang="en-CA"/>
          </a:p>
        </p:txBody>
      </p:sp>
      <p:sp>
        <p:nvSpPr>
          <p:cNvPr id="8" name="Footer Placeholder 7">
            <a:extLst>
              <a:ext uri="{FF2B5EF4-FFF2-40B4-BE49-F238E27FC236}">
                <a16:creationId xmlns:a16="http://schemas.microsoft.com/office/drawing/2014/main" id="{15BC3F76-14AE-307A-1EB4-3E4D838797A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446F8E1-441F-99A0-19D3-266F07A8FAD4}"/>
              </a:ext>
            </a:extLst>
          </p:cNvPr>
          <p:cNvSpPr>
            <a:spLocks noGrp="1"/>
          </p:cNvSpPr>
          <p:nvPr>
            <p:ph type="sldNum" sz="quarter" idx="12"/>
          </p:nvPr>
        </p:nvSpPr>
        <p:spPr/>
        <p:txBody>
          <a:bodyPr/>
          <a:lstStyle/>
          <a:p>
            <a:fld id="{DEABE3A6-86E3-4DE8-9B7D-4CB5771D82B0}" type="slidenum">
              <a:rPr lang="en-CA" smtClean="0"/>
              <a:t>‹#›</a:t>
            </a:fld>
            <a:endParaRPr lang="en-CA"/>
          </a:p>
        </p:txBody>
      </p:sp>
    </p:spTree>
    <p:extLst>
      <p:ext uri="{BB962C8B-B14F-4D97-AF65-F5344CB8AC3E}">
        <p14:creationId xmlns:p14="http://schemas.microsoft.com/office/powerpoint/2010/main" val="35704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9269-FCDD-307D-114E-060F8E57B91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DECA5E8-C2F2-3764-1E6B-8FC815139C45}"/>
              </a:ext>
            </a:extLst>
          </p:cNvPr>
          <p:cNvSpPr>
            <a:spLocks noGrp="1"/>
          </p:cNvSpPr>
          <p:nvPr>
            <p:ph type="dt" sz="half" idx="10"/>
          </p:nvPr>
        </p:nvSpPr>
        <p:spPr/>
        <p:txBody>
          <a:bodyPr/>
          <a:lstStyle/>
          <a:p>
            <a:fld id="{A6CD7D83-C3AB-4E32-A683-833CCDDC66B5}" type="datetimeFigureOut">
              <a:rPr lang="en-CA" smtClean="0"/>
              <a:t>05/12/2025</a:t>
            </a:fld>
            <a:endParaRPr lang="en-CA"/>
          </a:p>
        </p:txBody>
      </p:sp>
      <p:sp>
        <p:nvSpPr>
          <p:cNvPr id="4" name="Footer Placeholder 3">
            <a:extLst>
              <a:ext uri="{FF2B5EF4-FFF2-40B4-BE49-F238E27FC236}">
                <a16:creationId xmlns:a16="http://schemas.microsoft.com/office/drawing/2014/main" id="{7AB533D4-A6FB-CF25-39F5-6CD1CC0FA16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81395E4-4B70-47F2-CB50-A6072AF67E94}"/>
              </a:ext>
            </a:extLst>
          </p:cNvPr>
          <p:cNvSpPr>
            <a:spLocks noGrp="1"/>
          </p:cNvSpPr>
          <p:nvPr>
            <p:ph type="sldNum" sz="quarter" idx="12"/>
          </p:nvPr>
        </p:nvSpPr>
        <p:spPr/>
        <p:txBody>
          <a:bodyPr/>
          <a:lstStyle/>
          <a:p>
            <a:fld id="{DEABE3A6-86E3-4DE8-9B7D-4CB5771D82B0}" type="slidenum">
              <a:rPr lang="en-CA" smtClean="0"/>
              <a:t>‹#›</a:t>
            </a:fld>
            <a:endParaRPr lang="en-CA"/>
          </a:p>
        </p:txBody>
      </p:sp>
    </p:spTree>
    <p:extLst>
      <p:ext uri="{BB962C8B-B14F-4D97-AF65-F5344CB8AC3E}">
        <p14:creationId xmlns:p14="http://schemas.microsoft.com/office/powerpoint/2010/main" val="241885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A90142-A959-1E96-0AF8-71F9DD970F14}"/>
              </a:ext>
            </a:extLst>
          </p:cNvPr>
          <p:cNvSpPr>
            <a:spLocks noGrp="1"/>
          </p:cNvSpPr>
          <p:nvPr>
            <p:ph type="dt" sz="half" idx="10"/>
          </p:nvPr>
        </p:nvSpPr>
        <p:spPr/>
        <p:txBody>
          <a:bodyPr/>
          <a:lstStyle/>
          <a:p>
            <a:fld id="{A6CD7D83-C3AB-4E32-A683-833CCDDC66B5}" type="datetimeFigureOut">
              <a:rPr lang="en-CA" smtClean="0"/>
              <a:t>05/12/2025</a:t>
            </a:fld>
            <a:endParaRPr lang="en-CA"/>
          </a:p>
        </p:txBody>
      </p:sp>
      <p:sp>
        <p:nvSpPr>
          <p:cNvPr id="3" name="Footer Placeholder 2">
            <a:extLst>
              <a:ext uri="{FF2B5EF4-FFF2-40B4-BE49-F238E27FC236}">
                <a16:creationId xmlns:a16="http://schemas.microsoft.com/office/drawing/2014/main" id="{B810B70A-F491-09BD-4DE4-78CE3CB1DBE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588DD77-B907-BE2A-36CF-4E6F5BDC9200}"/>
              </a:ext>
            </a:extLst>
          </p:cNvPr>
          <p:cNvSpPr>
            <a:spLocks noGrp="1"/>
          </p:cNvSpPr>
          <p:nvPr>
            <p:ph type="sldNum" sz="quarter" idx="12"/>
          </p:nvPr>
        </p:nvSpPr>
        <p:spPr/>
        <p:txBody>
          <a:bodyPr/>
          <a:lstStyle/>
          <a:p>
            <a:fld id="{DEABE3A6-86E3-4DE8-9B7D-4CB5771D82B0}" type="slidenum">
              <a:rPr lang="en-CA" smtClean="0"/>
              <a:t>‹#›</a:t>
            </a:fld>
            <a:endParaRPr lang="en-CA"/>
          </a:p>
        </p:txBody>
      </p:sp>
    </p:spTree>
    <p:extLst>
      <p:ext uri="{BB962C8B-B14F-4D97-AF65-F5344CB8AC3E}">
        <p14:creationId xmlns:p14="http://schemas.microsoft.com/office/powerpoint/2010/main" val="1992312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D6E1-B571-0703-CEF8-0644D6D70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8726801-C5CF-25CB-0EEA-7339E92031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36F8A95-F965-6314-7BD6-1CE1D8AD4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B8A5C4-B3AD-1E1D-8D57-FBC993D282E6}"/>
              </a:ext>
            </a:extLst>
          </p:cNvPr>
          <p:cNvSpPr>
            <a:spLocks noGrp="1"/>
          </p:cNvSpPr>
          <p:nvPr>
            <p:ph type="dt" sz="half" idx="10"/>
          </p:nvPr>
        </p:nvSpPr>
        <p:spPr/>
        <p:txBody>
          <a:bodyPr/>
          <a:lstStyle/>
          <a:p>
            <a:fld id="{A6CD7D83-C3AB-4E32-A683-833CCDDC66B5}" type="datetimeFigureOut">
              <a:rPr lang="en-CA" smtClean="0"/>
              <a:t>05/12/2025</a:t>
            </a:fld>
            <a:endParaRPr lang="en-CA"/>
          </a:p>
        </p:txBody>
      </p:sp>
      <p:sp>
        <p:nvSpPr>
          <p:cNvPr id="6" name="Footer Placeholder 5">
            <a:extLst>
              <a:ext uri="{FF2B5EF4-FFF2-40B4-BE49-F238E27FC236}">
                <a16:creationId xmlns:a16="http://schemas.microsoft.com/office/drawing/2014/main" id="{A7247035-D61E-8530-AAB3-9805819899F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DA1636D-858A-BCC3-8171-FD0B8F72718E}"/>
              </a:ext>
            </a:extLst>
          </p:cNvPr>
          <p:cNvSpPr>
            <a:spLocks noGrp="1"/>
          </p:cNvSpPr>
          <p:nvPr>
            <p:ph type="sldNum" sz="quarter" idx="12"/>
          </p:nvPr>
        </p:nvSpPr>
        <p:spPr/>
        <p:txBody>
          <a:bodyPr/>
          <a:lstStyle/>
          <a:p>
            <a:fld id="{DEABE3A6-86E3-4DE8-9B7D-4CB5771D82B0}" type="slidenum">
              <a:rPr lang="en-CA" smtClean="0"/>
              <a:t>‹#›</a:t>
            </a:fld>
            <a:endParaRPr lang="en-CA"/>
          </a:p>
        </p:txBody>
      </p:sp>
    </p:spTree>
    <p:extLst>
      <p:ext uri="{BB962C8B-B14F-4D97-AF65-F5344CB8AC3E}">
        <p14:creationId xmlns:p14="http://schemas.microsoft.com/office/powerpoint/2010/main" val="144602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C85E-E94A-6613-D6E9-CAD4A6E175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5FEEE0E-1339-38EB-1587-A8014E8C07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218150C-8333-232F-50ED-BEA1CD432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1F9B86-20A7-04D4-1AFD-9BCF285FEBE1}"/>
              </a:ext>
            </a:extLst>
          </p:cNvPr>
          <p:cNvSpPr>
            <a:spLocks noGrp="1"/>
          </p:cNvSpPr>
          <p:nvPr>
            <p:ph type="dt" sz="half" idx="10"/>
          </p:nvPr>
        </p:nvSpPr>
        <p:spPr/>
        <p:txBody>
          <a:bodyPr/>
          <a:lstStyle/>
          <a:p>
            <a:fld id="{A6CD7D83-C3AB-4E32-A683-833CCDDC66B5}" type="datetimeFigureOut">
              <a:rPr lang="en-CA" smtClean="0"/>
              <a:t>05/12/2025</a:t>
            </a:fld>
            <a:endParaRPr lang="en-CA"/>
          </a:p>
        </p:txBody>
      </p:sp>
      <p:sp>
        <p:nvSpPr>
          <p:cNvPr id="6" name="Footer Placeholder 5">
            <a:extLst>
              <a:ext uri="{FF2B5EF4-FFF2-40B4-BE49-F238E27FC236}">
                <a16:creationId xmlns:a16="http://schemas.microsoft.com/office/drawing/2014/main" id="{9F75C53F-E98D-A5B9-3832-3ECAEA292BF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F63FDD4-7C98-0FEB-5A90-99557D5FB996}"/>
              </a:ext>
            </a:extLst>
          </p:cNvPr>
          <p:cNvSpPr>
            <a:spLocks noGrp="1"/>
          </p:cNvSpPr>
          <p:nvPr>
            <p:ph type="sldNum" sz="quarter" idx="12"/>
          </p:nvPr>
        </p:nvSpPr>
        <p:spPr/>
        <p:txBody>
          <a:bodyPr/>
          <a:lstStyle/>
          <a:p>
            <a:fld id="{DEABE3A6-86E3-4DE8-9B7D-4CB5771D82B0}" type="slidenum">
              <a:rPr lang="en-CA" smtClean="0"/>
              <a:t>‹#›</a:t>
            </a:fld>
            <a:endParaRPr lang="en-CA"/>
          </a:p>
        </p:txBody>
      </p:sp>
    </p:spTree>
    <p:extLst>
      <p:ext uri="{BB962C8B-B14F-4D97-AF65-F5344CB8AC3E}">
        <p14:creationId xmlns:p14="http://schemas.microsoft.com/office/powerpoint/2010/main" val="360925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245CAF-3411-D059-AB77-21039217BA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F0EA7C1-75FF-9262-1033-839065CCD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167D716-F39F-52C5-8338-3CD3B7D1C4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D7D83-C3AB-4E32-A683-833CCDDC66B5}" type="datetimeFigureOut">
              <a:rPr lang="en-CA" smtClean="0"/>
              <a:t>05/12/2025</a:t>
            </a:fld>
            <a:endParaRPr lang="en-CA"/>
          </a:p>
        </p:txBody>
      </p:sp>
      <p:sp>
        <p:nvSpPr>
          <p:cNvPr id="5" name="Footer Placeholder 4">
            <a:extLst>
              <a:ext uri="{FF2B5EF4-FFF2-40B4-BE49-F238E27FC236}">
                <a16:creationId xmlns:a16="http://schemas.microsoft.com/office/drawing/2014/main" id="{0FB56667-681D-C164-77E0-6F1CF36825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F5B2B6E-40F8-43CA-607A-A14BAAC577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BE3A6-86E3-4DE8-9B7D-4CB5771D82B0}" type="slidenum">
              <a:rPr lang="en-CA" smtClean="0"/>
              <a:t>‹#›</a:t>
            </a:fld>
            <a:endParaRPr lang="en-CA"/>
          </a:p>
        </p:txBody>
      </p:sp>
    </p:spTree>
    <p:extLst>
      <p:ext uri="{BB962C8B-B14F-4D97-AF65-F5344CB8AC3E}">
        <p14:creationId xmlns:p14="http://schemas.microsoft.com/office/powerpoint/2010/main" val="1145361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542099D-2938-9799-72F5-40AE814646FA}"/>
              </a:ext>
            </a:extLst>
          </p:cNvPr>
          <p:cNvSpPr txBox="1">
            <a:spLocks/>
          </p:cNvSpPr>
          <p:nvPr/>
        </p:nvSpPr>
        <p:spPr>
          <a:xfrm>
            <a:off x="1217699" y="2395658"/>
            <a:ext cx="9756602" cy="142459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kern="100" dirty="0">
                <a:solidFill>
                  <a:srgbClr val="2F5496"/>
                </a:solidFill>
                <a:latin typeface="Times New Roman" panose="02020603050405020304" pitchFamily="18" charset="0"/>
              </a:rPr>
              <a:t>​​Automated Vehicle Pilot Deployment in Toronto Under the Highway Traffic Act​ </a:t>
            </a:r>
            <a:endParaRPr lang="en-US" b="1" kern="100" dirty="0">
              <a:solidFill>
                <a:srgbClr val="2F5496"/>
              </a:solidFill>
              <a:latin typeface="Times New Roman" panose="02020603050405020304" pitchFamily="18" charset="0"/>
            </a:endParaRPr>
          </a:p>
        </p:txBody>
      </p:sp>
      <p:sp>
        <p:nvSpPr>
          <p:cNvPr id="9" name="Title 1">
            <a:extLst>
              <a:ext uri="{FF2B5EF4-FFF2-40B4-BE49-F238E27FC236}">
                <a16:creationId xmlns:a16="http://schemas.microsoft.com/office/drawing/2014/main" id="{6B09C2AA-DE6D-78D3-AAC3-A1780C430AAA}"/>
              </a:ext>
            </a:extLst>
          </p:cNvPr>
          <p:cNvSpPr txBox="1">
            <a:spLocks/>
          </p:cNvSpPr>
          <p:nvPr/>
        </p:nvSpPr>
        <p:spPr>
          <a:xfrm>
            <a:off x="533103" y="4462342"/>
            <a:ext cx="4632284" cy="20997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CA" sz="2400" dirty="0">
                <a:latin typeface="Times New Roman" panose="02020603050405020304" pitchFamily="18" charset="0"/>
                <a:cs typeface="Times New Roman" panose="02020603050405020304" pitchFamily="18" charset="0"/>
              </a:rPr>
              <a:t>Jennifer Niece, </a:t>
            </a:r>
          </a:p>
          <a:p>
            <a:pPr>
              <a:lnSpc>
                <a:spcPct val="100000"/>
              </a:lnSpc>
            </a:pPr>
            <a:r>
              <a:rPr lang="en-CA" sz="2400" dirty="0">
                <a:latin typeface="Times New Roman" panose="02020603050405020304" pitchFamily="18" charset="0"/>
                <a:cs typeface="Times New Roman" panose="02020603050405020304" pitchFamily="18" charset="0"/>
              </a:rPr>
              <a:t>Manager, Strategic Policy &amp; Initiatives, Transportation Services.</a:t>
            </a:r>
          </a:p>
          <a:p>
            <a:pPr>
              <a:lnSpc>
                <a:spcPct val="100000"/>
              </a:lnSpc>
            </a:pPr>
            <a:r>
              <a:rPr lang="en-CA" sz="2400" dirty="0">
                <a:latin typeface="Times New Roman" panose="02020603050405020304" pitchFamily="18" charset="0"/>
                <a:cs typeface="Times New Roman" panose="02020603050405020304" pitchFamily="18" charset="0"/>
              </a:rPr>
              <a:t>Jennifer.niece@toronto.ca</a:t>
            </a:r>
          </a:p>
          <a:p>
            <a:pPr>
              <a:lnSpc>
                <a:spcPct val="100000"/>
              </a:lnSpc>
            </a:pPr>
            <a:r>
              <a:rPr lang="en-CA" sz="2400" dirty="0">
                <a:latin typeface="Times New Roman" panose="02020603050405020304" pitchFamily="18" charset="0"/>
                <a:cs typeface="Times New Roman" panose="02020603050405020304" pitchFamily="18" charset="0"/>
              </a:rPr>
              <a:t>O: 416-397-9710</a:t>
            </a:r>
            <a:endParaRPr lang="en-US" sz="1200" b="1" kern="100" dirty="0">
              <a:solidFill>
                <a:srgbClr val="2F5496"/>
              </a:solidFill>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694F503A-CBDF-1C33-1DDA-B0E3EAF8BF59}"/>
              </a:ext>
            </a:extLst>
          </p:cNvPr>
          <p:cNvSpPr txBox="1">
            <a:spLocks/>
          </p:cNvSpPr>
          <p:nvPr/>
        </p:nvSpPr>
        <p:spPr>
          <a:xfrm>
            <a:off x="7094707" y="4462342"/>
            <a:ext cx="5097293" cy="20997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CA" sz="2400" dirty="0">
                <a:latin typeface="Times New Roman" panose="02020603050405020304" pitchFamily="18" charset="0"/>
                <a:cs typeface="Times New Roman" panose="02020603050405020304" pitchFamily="18" charset="0"/>
              </a:rPr>
              <a:t>Rahmatullah Sherzai, </a:t>
            </a:r>
          </a:p>
          <a:p>
            <a:pPr>
              <a:lnSpc>
                <a:spcPct val="100000"/>
              </a:lnSpc>
            </a:pPr>
            <a:r>
              <a:rPr lang="en-CA" sz="2400" dirty="0">
                <a:latin typeface="Times New Roman" panose="02020603050405020304" pitchFamily="18" charset="0"/>
                <a:cs typeface="Times New Roman" panose="02020603050405020304" pitchFamily="18" charset="0"/>
              </a:rPr>
              <a:t>Project Manager, Strategic Policy &amp; Initiatives, Transportation Services.</a:t>
            </a:r>
          </a:p>
          <a:p>
            <a:pPr>
              <a:lnSpc>
                <a:spcPct val="100000"/>
              </a:lnSpc>
            </a:pPr>
            <a:r>
              <a:rPr lang="en-CA" sz="2400" dirty="0">
                <a:latin typeface="Times New Roman" panose="02020603050405020304" pitchFamily="18" charset="0"/>
                <a:cs typeface="Times New Roman" panose="02020603050405020304" pitchFamily="18" charset="0"/>
              </a:rPr>
              <a:t>Rahmatullah.Sherzai@toronto.ca</a:t>
            </a:r>
          </a:p>
          <a:p>
            <a:pPr>
              <a:lnSpc>
                <a:spcPct val="100000"/>
              </a:lnSpc>
            </a:pPr>
            <a:r>
              <a:rPr lang="en-CA" sz="2400" dirty="0">
                <a:latin typeface="Times New Roman" panose="02020603050405020304" pitchFamily="18" charset="0"/>
                <a:cs typeface="Times New Roman" panose="02020603050405020304" pitchFamily="18" charset="0"/>
              </a:rPr>
              <a:t>O: 647-642-4337</a:t>
            </a:r>
            <a:endParaRPr lang="en-US" sz="2400" dirty="0">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36E20904-6789-209E-8097-AA1C44DB4127}"/>
              </a:ext>
            </a:extLst>
          </p:cNvPr>
          <p:cNvGrpSpPr/>
          <p:nvPr/>
        </p:nvGrpSpPr>
        <p:grpSpPr>
          <a:xfrm>
            <a:off x="314309" y="152400"/>
            <a:ext cx="4714891" cy="1601167"/>
            <a:chOff x="161909" y="0"/>
            <a:chExt cx="5346297" cy="1964987"/>
          </a:xfrm>
        </p:grpSpPr>
        <p:pic>
          <p:nvPicPr>
            <p:cNvPr id="8" name="Picture 7">
              <a:extLst>
                <a:ext uri="{FF2B5EF4-FFF2-40B4-BE49-F238E27FC236}">
                  <a16:creationId xmlns:a16="http://schemas.microsoft.com/office/drawing/2014/main" id="{623ECA88-B936-A07D-4B48-82288D973F6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948" b="90794" l="10000" r="90000">
                          <a14:foregroundMark x1="64881" y1="10242" x2="73690" y2="11162"/>
                          <a14:foregroundMark x1="73690" y1="11162" x2="77143" y2="32681"/>
                          <a14:foregroundMark x1="77143" y1="32681" x2="75833" y2="86076"/>
                          <a14:foregroundMark x1="67857" y1="5063" x2="67857" y2="5063"/>
                          <a14:foregroundMark x1="64286" y1="90794" x2="64286" y2="90794"/>
                        </a14:backgroundRemoval>
                      </a14:imgEffect>
                    </a14:imgLayer>
                  </a14:imgProps>
                </a:ext>
              </a:extLst>
            </a:blip>
            <a:stretch>
              <a:fillRect/>
            </a:stretch>
          </p:blipFill>
          <p:spPr>
            <a:xfrm>
              <a:off x="161909" y="0"/>
              <a:ext cx="1899412" cy="1964987"/>
            </a:xfrm>
            <a:prstGeom prst="rect">
              <a:avLst/>
            </a:prstGeom>
          </p:spPr>
        </p:pic>
        <p:pic>
          <p:nvPicPr>
            <p:cNvPr id="12" name="Picture 8">
              <a:extLst>
                <a:ext uri="{FF2B5EF4-FFF2-40B4-BE49-F238E27FC236}">
                  <a16:creationId xmlns:a16="http://schemas.microsoft.com/office/drawing/2014/main" id="{A542E972-6D18-E2A5-EE99-16148582A8C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6778">
                          <a14:foregroundMark x1="32111" y1="39000" x2="32889" y2="63600"/>
                          <a14:foregroundMark x1="32889" y1="63600" x2="31889" y2="66400"/>
                          <a14:foregroundMark x1="37889" y1="48600" x2="37889" y2="48600"/>
                          <a14:foregroundMark x1="49667" y1="48600" x2="49667" y2="48600"/>
                          <a14:foregroundMark x1="59000" y1="48800" x2="59000" y2="48800"/>
                          <a14:foregroundMark x1="84556" y1="57600" x2="84556" y2="57600"/>
                          <a14:foregroundMark x1="91333" y1="58400" x2="91333" y2="58400"/>
                          <a14:foregroundMark x1="96778" y1="57600" x2="96778" y2="57600"/>
                        </a14:backgroundRemoval>
                      </a14:imgEffect>
                    </a14:imgLayer>
                  </a14:imgProps>
                </a:ext>
                <a:ext uri="{28A0092B-C50C-407E-A947-70E740481C1C}">
                  <a14:useLocalDpi xmlns:a14="http://schemas.microsoft.com/office/drawing/2010/main" val="0"/>
                </a:ext>
              </a:extLst>
            </a:blip>
            <a:srcRect l="24506" t="25388" b="17625"/>
            <a:stretch/>
          </p:blipFill>
          <p:spPr bwMode="auto">
            <a:xfrm>
              <a:off x="1759763" y="360998"/>
              <a:ext cx="3748443" cy="1571966"/>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Transit Governance &amp; Decision-Making – City of Toronto">
            <a:extLst>
              <a:ext uri="{FF2B5EF4-FFF2-40B4-BE49-F238E27FC236}">
                <a16:creationId xmlns:a16="http://schemas.microsoft.com/office/drawing/2014/main" id="{A2F86A00-DF64-433B-EF4E-61DAE4E949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85251" y="6204624"/>
            <a:ext cx="1306749" cy="65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92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700"/>
                                        <p:tgtEl>
                                          <p:spTgt spid="9"/>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A40F-6560-F0F6-59E9-BB5EC2437F94}"/>
              </a:ext>
            </a:extLst>
          </p:cNvPr>
          <p:cNvSpPr>
            <a:spLocks noGrp="1"/>
          </p:cNvSpPr>
          <p:nvPr>
            <p:ph type="title"/>
          </p:nvPr>
        </p:nvSpPr>
        <p:spPr/>
        <p:txBody>
          <a:bodyPr>
            <a:normAutofit/>
          </a:bodyPr>
          <a:lstStyle/>
          <a:p>
            <a:pPr marR="0" rtl="0"/>
            <a:r>
              <a:rPr lang="en-CA" b="1" i="0" u="none" strike="noStrike" kern="100" baseline="0" dirty="0">
                <a:solidFill>
                  <a:srgbClr val="2F5496"/>
                </a:solidFill>
                <a:latin typeface="Times New Roman" panose="02020603050405020304" pitchFamily="18" charset="0"/>
              </a:rPr>
              <a:t>The application process</a:t>
            </a:r>
            <a:endParaRPr lang="en-CA"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40D9405E-9BD9-2E3F-41AC-57D9DEDB46FC}"/>
              </a:ext>
            </a:extLst>
          </p:cNvPr>
          <p:cNvSpPr>
            <a:spLocks noGrp="1"/>
          </p:cNvSpPr>
          <p:nvPr>
            <p:ph type="body" idx="1"/>
          </p:nvPr>
        </p:nvSpPr>
        <p:spPr>
          <a:xfrm>
            <a:off x="838200" y="1825625"/>
            <a:ext cx="10515600" cy="4953866"/>
          </a:xfrm>
        </p:spPr>
        <p:txBody>
          <a:bodyPr>
            <a:normAutofit lnSpcReduction="10000"/>
          </a:bodyPr>
          <a:lstStyle/>
          <a:p>
            <a:pPr marL="0" marR="0" lvl="0" indent="0" rtl="0">
              <a:buNone/>
            </a:pPr>
            <a:r>
              <a:rPr lang="en-CA" b="0" i="0" u="none" strike="noStrike" kern="100" baseline="0" dirty="0">
                <a:solidFill>
                  <a:srgbClr val="2F5496"/>
                </a:solidFill>
                <a:latin typeface="Times New Roman" panose="02020603050405020304" pitchFamily="18" charset="0"/>
              </a:rPr>
              <a:t>Magna’s initia</a:t>
            </a:r>
            <a:r>
              <a:rPr lang="en-CA" kern="100" dirty="0">
                <a:solidFill>
                  <a:srgbClr val="2F5496"/>
                </a:solidFill>
                <a:latin typeface="Times New Roman" panose="02020603050405020304" pitchFamily="18" charset="0"/>
              </a:rPr>
              <a:t>l Application in December 2024 to MTO included:</a:t>
            </a:r>
          </a:p>
          <a:p>
            <a:pPr lvl="1"/>
            <a:r>
              <a:rPr lang="en-CA" b="0" i="0" u="none" strike="noStrike" kern="100" baseline="0" dirty="0">
                <a:solidFill>
                  <a:srgbClr val="2F5496"/>
                </a:solidFill>
                <a:latin typeface="Times New Roman" panose="02020603050405020304" pitchFamily="18" charset="0"/>
              </a:rPr>
              <a:t>Response to </a:t>
            </a:r>
            <a:r>
              <a:rPr lang="en-CA" kern="100" dirty="0">
                <a:solidFill>
                  <a:srgbClr val="2F5496"/>
                </a:solidFill>
                <a:latin typeface="Times New Roman" panose="02020603050405020304" pitchFamily="18" charset="0"/>
              </a:rPr>
              <a:t>Annex A of </a:t>
            </a:r>
            <a:r>
              <a:rPr lang="en-CA" b="0" i="0" u="none" strike="noStrike" kern="100" baseline="0" dirty="0">
                <a:solidFill>
                  <a:srgbClr val="2F5496"/>
                </a:solidFill>
                <a:latin typeface="Times New Roman" panose="02020603050405020304" pitchFamily="18" charset="0"/>
              </a:rPr>
              <a:t>Transport Canada Safety Assessment for AV/CV.”</a:t>
            </a:r>
          </a:p>
          <a:p>
            <a:pPr lvl="1"/>
            <a:r>
              <a:rPr lang="en-CA" b="0" i="0" u="none" strike="noStrike" kern="100" baseline="0" dirty="0">
                <a:solidFill>
                  <a:srgbClr val="2F5496"/>
                </a:solidFill>
                <a:latin typeface="Times New Roman" panose="02020603050405020304" pitchFamily="18" charset="0"/>
              </a:rPr>
              <a:t>Response to</a:t>
            </a:r>
            <a:r>
              <a:rPr lang="en-CA" kern="100" dirty="0">
                <a:solidFill>
                  <a:srgbClr val="2F5496"/>
                </a:solidFill>
                <a:latin typeface="Times New Roman" panose="02020603050405020304" pitchFamily="18" charset="0"/>
              </a:rPr>
              <a:t> </a:t>
            </a:r>
            <a:r>
              <a:rPr lang="en-CA" b="0" i="0" u="none" strike="noStrike" kern="100" baseline="0" dirty="0">
                <a:solidFill>
                  <a:srgbClr val="2F5496"/>
                </a:solidFill>
                <a:latin typeface="Times New Roman" panose="02020603050405020304" pitchFamily="18" charset="0"/>
              </a:rPr>
              <a:t>Guidelines for Submitting a Work Zone and Law Enforcement Interaction Plan to the City of Toronto.</a:t>
            </a:r>
          </a:p>
          <a:p>
            <a:pPr marR="0" lvl="0" rtl="0"/>
            <a:r>
              <a:rPr lang="en-CA" b="0" i="0" u="none" strike="noStrike" kern="100" baseline="0" dirty="0">
                <a:solidFill>
                  <a:srgbClr val="2F5496"/>
                </a:solidFill>
                <a:latin typeface="Times New Roman" panose="02020603050405020304" pitchFamily="18" charset="0"/>
              </a:rPr>
              <a:t> Moving forward, </a:t>
            </a:r>
            <a:r>
              <a:rPr lang="en-CA" kern="100" dirty="0">
                <a:solidFill>
                  <a:srgbClr val="2F5496"/>
                </a:solidFill>
                <a:latin typeface="Times New Roman" panose="02020603050405020304" pitchFamily="18" charset="0"/>
              </a:rPr>
              <a:t>Magna has responded to:</a:t>
            </a:r>
            <a:endParaRPr lang="en-CA" b="0" i="0" u="none" strike="noStrike" kern="100" baseline="0" dirty="0">
              <a:solidFill>
                <a:srgbClr val="2F5496"/>
              </a:solidFill>
              <a:latin typeface="Times New Roman" panose="02020603050405020304" pitchFamily="18" charset="0"/>
            </a:endParaRPr>
          </a:p>
          <a:p>
            <a:pPr lvl="1"/>
            <a:r>
              <a:rPr lang="en-CA" kern="100" dirty="0">
                <a:solidFill>
                  <a:srgbClr val="2F5496"/>
                </a:solidFill>
                <a:latin typeface="Times New Roman" panose="02020603050405020304" pitchFamily="18" charset="0"/>
              </a:rPr>
              <a:t>Follow up questions by </a:t>
            </a:r>
            <a:r>
              <a:rPr lang="en-CA" b="0" i="0" u="none" strike="noStrike" kern="100" baseline="0" dirty="0">
                <a:solidFill>
                  <a:srgbClr val="2F5496"/>
                </a:solidFill>
                <a:latin typeface="Times New Roman" panose="02020603050405020304" pitchFamily="18" charset="0"/>
              </a:rPr>
              <a:t>MTO</a:t>
            </a:r>
            <a:r>
              <a:rPr lang="en-CA" kern="100" dirty="0">
                <a:solidFill>
                  <a:srgbClr val="2F5496"/>
                </a:solidFill>
                <a:latin typeface="Times New Roman" panose="02020603050405020304" pitchFamily="18" charset="0"/>
              </a:rPr>
              <a:t>.</a:t>
            </a:r>
          </a:p>
          <a:p>
            <a:pPr lvl="1"/>
            <a:r>
              <a:rPr lang="en-CA" kern="100" dirty="0">
                <a:solidFill>
                  <a:srgbClr val="2F5496"/>
                </a:solidFill>
                <a:latin typeface="Times New Roman" panose="02020603050405020304" pitchFamily="18" charset="0"/>
              </a:rPr>
              <a:t>Follow up questions by the City of Toronto.</a:t>
            </a:r>
          </a:p>
          <a:p>
            <a:pPr lvl="1"/>
            <a:r>
              <a:rPr lang="en-CA" kern="100" dirty="0">
                <a:solidFill>
                  <a:srgbClr val="2F5496"/>
                </a:solidFill>
                <a:latin typeface="Times New Roman" panose="02020603050405020304" pitchFamily="18" charset="0"/>
              </a:rPr>
              <a:t>Questions from City’s AV-Interdivisional Working Group (AV-IDWG).</a:t>
            </a:r>
          </a:p>
          <a:p>
            <a:r>
              <a:rPr lang="en-CA" kern="100" dirty="0">
                <a:solidFill>
                  <a:srgbClr val="2F5496"/>
                </a:solidFill>
                <a:latin typeface="Times New Roman" panose="02020603050405020304" pitchFamily="18" charset="0"/>
              </a:rPr>
              <a:t>Attended in 2-hours workshop session with the City’s AV-IDWG.</a:t>
            </a:r>
          </a:p>
          <a:p>
            <a:r>
              <a:rPr lang="en-CA" kern="100" dirty="0">
                <a:solidFill>
                  <a:srgbClr val="2F5496"/>
                </a:solidFill>
                <a:latin typeface="Times New Roman" panose="02020603050405020304" pitchFamily="18" charset="0"/>
              </a:rPr>
              <a:t>Promised to hold additional sessions for City’s Emergency services and first responders.</a:t>
            </a:r>
          </a:p>
          <a:p>
            <a:r>
              <a:rPr lang="en-CA" kern="100" dirty="0">
                <a:solidFill>
                  <a:srgbClr val="2F5496"/>
                </a:solidFill>
                <a:latin typeface="Times New Roman" panose="02020603050405020304" pitchFamily="18" charset="0"/>
              </a:rPr>
              <a:t>Magna Received verbal approval from MTO in mid-March, 2025.</a:t>
            </a:r>
          </a:p>
          <a:p>
            <a:endParaRPr lang="en-CA" kern="100" dirty="0">
              <a:solidFill>
                <a:srgbClr val="2F5496"/>
              </a:solidFill>
              <a:latin typeface="Times New Roman" panose="02020603050405020304" pitchFamily="18" charset="0"/>
            </a:endParaRPr>
          </a:p>
        </p:txBody>
      </p:sp>
      <p:pic>
        <p:nvPicPr>
          <p:cNvPr id="4" name="Picture 10" descr="Transit Governance &amp; Decision-Making – City of Toronto">
            <a:extLst>
              <a:ext uri="{FF2B5EF4-FFF2-40B4-BE49-F238E27FC236}">
                <a16:creationId xmlns:a16="http://schemas.microsoft.com/office/drawing/2014/main" id="{088C4DE2-9B3B-5000-E1FB-131588E9A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251" y="6204624"/>
            <a:ext cx="1306749" cy="65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52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C738C-C2A3-35BD-EB0F-6268B790A3BB}"/>
              </a:ext>
            </a:extLst>
          </p:cNvPr>
          <p:cNvSpPr>
            <a:spLocks noGrp="1"/>
          </p:cNvSpPr>
          <p:nvPr>
            <p:ph type="title"/>
          </p:nvPr>
        </p:nvSpPr>
        <p:spPr/>
        <p:txBody>
          <a:bodyPr>
            <a:normAutofit/>
          </a:bodyPr>
          <a:lstStyle/>
          <a:p>
            <a:pPr marR="0" rtl="0"/>
            <a:r>
              <a:rPr lang="en-CA" b="1" i="0" u="none" strike="noStrike" kern="100" baseline="0" dirty="0">
                <a:solidFill>
                  <a:srgbClr val="2F5496"/>
                </a:solidFill>
                <a:latin typeface="Times New Roman" panose="02020603050405020304" pitchFamily="18" charset="0"/>
              </a:rPr>
              <a:t>Pilot Timeline</a:t>
            </a:r>
            <a:endParaRPr lang="en-CA"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4CBA18A1-7559-EAB9-6D88-C94E209B8BAA}"/>
              </a:ext>
            </a:extLst>
          </p:cNvPr>
          <p:cNvSpPr>
            <a:spLocks noGrp="1"/>
          </p:cNvSpPr>
          <p:nvPr>
            <p:ph type="body" idx="1"/>
          </p:nvPr>
        </p:nvSpPr>
        <p:spPr>
          <a:xfrm>
            <a:off x="838200" y="1825625"/>
            <a:ext cx="10515600" cy="4351338"/>
          </a:xfrm>
        </p:spPr>
        <p:txBody>
          <a:bodyPr>
            <a:normAutofit/>
          </a:bodyPr>
          <a:lstStyle/>
          <a:p>
            <a:pPr marR="0" lvl="0" rtl="0"/>
            <a:r>
              <a:rPr lang="en-CA" b="0" i="0" u="none" strike="noStrike" kern="100" baseline="0" dirty="0">
                <a:solidFill>
                  <a:srgbClr val="2F5496"/>
                </a:solidFill>
                <a:latin typeface="Times New Roman" panose="02020603050405020304" pitchFamily="18" charset="0"/>
              </a:rPr>
              <a:t>A phased approach: Initially deploy two vehicles and incrementally add vehicles over the course of the year based on safe operation. </a:t>
            </a:r>
          </a:p>
          <a:p>
            <a:pPr marR="0" lvl="0" rtl="0"/>
            <a:r>
              <a:rPr lang="en-CA" b="0" i="0" u="none" strike="noStrike" kern="100" baseline="0" dirty="0">
                <a:solidFill>
                  <a:srgbClr val="2F5496"/>
                </a:solidFill>
                <a:latin typeface="Times New Roman" panose="02020603050405020304" pitchFamily="18" charset="0"/>
              </a:rPr>
              <a:t>Successful operations with a smaller number of vehicles may justify expansion.</a:t>
            </a:r>
          </a:p>
          <a:p>
            <a:pPr marR="0" lvl="0" rtl="0"/>
            <a:r>
              <a:rPr lang="en-CA" kern="100" dirty="0">
                <a:solidFill>
                  <a:srgbClr val="2F5496"/>
                </a:solidFill>
                <a:latin typeface="Times New Roman" panose="02020603050405020304" pitchFamily="18" charset="0"/>
              </a:rPr>
              <a:t>Further MTO approval will be required for each incremental increase in number of vehicles.</a:t>
            </a:r>
          </a:p>
          <a:p>
            <a:pPr marR="0" lvl="0" rtl="0"/>
            <a:r>
              <a:rPr lang="en-CA" b="0" i="0" u="none" strike="noStrike" kern="100" baseline="0" dirty="0">
                <a:solidFill>
                  <a:srgbClr val="2F5496"/>
                </a:solidFill>
                <a:latin typeface="Times New Roman" panose="02020603050405020304" pitchFamily="18" charset="0"/>
              </a:rPr>
              <a:t>Magna hopes to deploy up to 20 vehicles by the end of 2025.</a:t>
            </a:r>
          </a:p>
        </p:txBody>
      </p:sp>
      <p:pic>
        <p:nvPicPr>
          <p:cNvPr id="4" name="Picture 10" descr="Transit Governance &amp; Decision-Making – City of Toronto">
            <a:extLst>
              <a:ext uri="{FF2B5EF4-FFF2-40B4-BE49-F238E27FC236}">
                <a16:creationId xmlns:a16="http://schemas.microsoft.com/office/drawing/2014/main" id="{0A633C4C-F28B-25E4-8170-A85C59E5A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251" y="6204624"/>
            <a:ext cx="1306749" cy="65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744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C738C-C2A3-35BD-EB0F-6268B790A3BB}"/>
              </a:ext>
            </a:extLst>
          </p:cNvPr>
          <p:cNvSpPr>
            <a:spLocks noGrp="1"/>
          </p:cNvSpPr>
          <p:nvPr>
            <p:ph type="title"/>
          </p:nvPr>
        </p:nvSpPr>
        <p:spPr>
          <a:xfrm>
            <a:off x="838199" y="2537674"/>
            <a:ext cx="10515600" cy="1782652"/>
          </a:xfrm>
        </p:spPr>
        <p:txBody>
          <a:bodyPr>
            <a:normAutofit/>
          </a:bodyPr>
          <a:lstStyle/>
          <a:p>
            <a:pPr algn="ctr"/>
            <a:r>
              <a:rPr lang="en-US" sz="5400" b="1" kern="100" dirty="0">
                <a:solidFill>
                  <a:srgbClr val="2F5496"/>
                </a:solidFill>
                <a:latin typeface="Times New Roman" panose="02020603050405020304" pitchFamily="18" charset="0"/>
              </a:rPr>
              <a:t>Questions and Discussions</a:t>
            </a:r>
            <a:endParaRPr lang="en-CA" sz="5400" b="1" kern="100" dirty="0">
              <a:solidFill>
                <a:srgbClr val="2F5496"/>
              </a:solidFill>
              <a:latin typeface="Times New Roman" panose="02020603050405020304" pitchFamily="18" charset="0"/>
            </a:endParaRPr>
          </a:p>
        </p:txBody>
      </p:sp>
      <p:pic>
        <p:nvPicPr>
          <p:cNvPr id="3" name="Picture 10" descr="Transit Governance &amp; Decision-Making – City of Toronto">
            <a:extLst>
              <a:ext uri="{FF2B5EF4-FFF2-40B4-BE49-F238E27FC236}">
                <a16:creationId xmlns:a16="http://schemas.microsoft.com/office/drawing/2014/main" id="{4E3C4BE7-A84C-C1A0-67FD-219A00ADE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251" y="6204624"/>
            <a:ext cx="1306749" cy="653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444349C-9676-8288-1EFD-A394CC68C474}"/>
              </a:ext>
            </a:extLst>
          </p:cNvPr>
          <p:cNvSpPr txBox="1"/>
          <p:nvPr/>
        </p:nvSpPr>
        <p:spPr>
          <a:xfrm>
            <a:off x="3306618" y="1091124"/>
            <a:ext cx="5578763" cy="1446550"/>
          </a:xfrm>
          <a:prstGeom prst="rect">
            <a:avLst/>
          </a:prstGeom>
          <a:noFill/>
        </p:spPr>
        <p:txBody>
          <a:bodyPr wrap="square">
            <a:spAutoFit/>
          </a:bodyPr>
          <a:lstStyle/>
          <a:p>
            <a:r>
              <a:rPr lang="en-US" sz="8800" b="1" kern="100" dirty="0">
                <a:solidFill>
                  <a:srgbClr val="2F5496"/>
                </a:solidFill>
                <a:latin typeface="Times New Roman" panose="02020603050405020304" pitchFamily="18" charset="0"/>
              </a:rPr>
              <a:t>Thank you</a:t>
            </a:r>
            <a:endParaRPr lang="en-CA" sz="8800" dirty="0"/>
          </a:p>
        </p:txBody>
      </p:sp>
    </p:spTree>
    <p:extLst>
      <p:ext uri="{BB962C8B-B14F-4D97-AF65-F5344CB8AC3E}">
        <p14:creationId xmlns:p14="http://schemas.microsoft.com/office/powerpoint/2010/main" val="1053789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9477-2C09-5D7B-408C-5B7E8BC25522}"/>
              </a:ext>
            </a:extLst>
          </p:cNvPr>
          <p:cNvSpPr>
            <a:spLocks noGrp="1"/>
          </p:cNvSpPr>
          <p:nvPr>
            <p:ph type="title"/>
          </p:nvPr>
        </p:nvSpPr>
        <p:spPr/>
        <p:txBody>
          <a:bodyPr/>
          <a:lstStyle/>
          <a:p>
            <a:pPr marR="0" rtl="0"/>
            <a:r>
              <a:rPr lang="en-CA" b="1" i="0" u="none" strike="noStrike" kern="100" baseline="0" dirty="0">
                <a:solidFill>
                  <a:srgbClr val="2F5496"/>
                </a:solidFill>
                <a:latin typeface="Times New Roman" panose="02020603050405020304" pitchFamily="18" charset="0"/>
              </a:rPr>
              <a:t>SAE Levels of Driving Automation</a:t>
            </a:r>
            <a:endParaRPr lang="en-CA" b="0" i="0" u="none" strike="noStrike" kern="100" baseline="0" dirty="0">
              <a:solidFill>
                <a:srgbClr val="2F5496"/>
              </a:solidFill>
              <a:latin typeface="Times New Roman" panose="02020603050405020304" pitchFamily="18" charset="0"/>
            </a:endParaRPr>
          </a:p>
        </p:txBody>
      </p:sp>
      <p:pic>
        <p:nvPicPr>
          <p:cNvPr id="8" name="Picture 7">
            <a:extLst>
              <a:ext uri="{FF2B5EF4-FFF2-40B4-BE49-F238E27FC236}">
                <a16:creationId xmlns:a16="http://schemas.microsoft.com/office/drawing/2014/main" id="{19C7C0DB-1EA2-E93A-BABF-9E783F023AE2}"/>
              </a:ext>
            </a:extLst>
          </p:cNvPr>
          <p:cNvPicPr>
            <a:picLocks noChangeAspect="1"/>
          </p:cNvPicPr>
          <p:nvPr/>
        </p:nvPicPr>
        <p:blipFill>
          <a:blip r:embed="rId2"/>
          <a:srcRect t="8714"/>
          <a:stretch/>
        </p:blipFill>
        <p:spPr>
          <a:xfrm>
            <a:off x="1113271" y="1378960"/>
            <a:ext cx="9965457" cy="5113915"/>
          </a:xfrm>
          <a:prstGeom prst="rect">
            <a:avLst/>
          </a:prstGeom>
        </p:spPr>
      </p:pic>
    </p:spTree>
    <p:extLst>
      <p:ext uri="{BB962C8B-B14F-4D97-AF65-F5344CB8AC3E}">
        <p14:creationId xmlns:p14="http://schemas.microsoft.com/office/powerpoint/2010/main" val="101526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ECE2-FCD6-5AFF-D240-0BB600517FD1}"/>
              </a:ext>
            </a:extLst>
          </p:cNvPr>
          <p:cNvSpPr>
            <a:spLocks noGrp="1"/>
          </p:cNvSpPr>
          <p:nvPr>
            <p:ph type="title"/>
          </p:nvPr>
        </p:nvSpPr>
        <p:spPr/>
        <p:txBody>
          <a:bodyPr/>
          <a:lstStyle/>
          <a:p>
            <a:pPr marR="0" rtl="0"/>
            <a:r>
              <a:rPr lang="en-CA" b="1" i="0" u="none" strike="noStrike" kern="100" baseline="0" dirty="0">
                <a:solidFill>
                  <a:srgbClr val="2F5496"/>
                </a:solidFill>
                <a:latin typeface="Times New Roman" panose="02020603050405020304" pitchFamily="18" charset="0"/>
              </a:rPr>
              <a:t>Introduction &amp; Objective</a:t>
            </a:r>
            <a:endParaRPr lang="en-CA"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94CEAABD-6FEE-2034-9802-5900DBBB5CBC}"/>
              </a:ext>
            </a:extLst>
          </p:cNvPr>
          <p:cNvSpPr>
            <a:spLocks noGrp="1"/>
          </p:cNvSpPr>
          <p:nvPr>
            <p:ph type="body" idx="1"/>
          </p:nvPr>
        </p:nvSpPr>
        <p:spPr>
          <a:xfrm>
            <a:off x="838200" y="1690688"/>
            <a:ext cx="10515600" cy="4802187"/>
          </a:xfrm>
        </p:spPr>
        <p:txBody>
          <a:bodyPr>
            <a:normAutofit lnSpcReduction="10000"/>
          </a:bodyPr>
          <a:lstStyle/>
          <a:p>
            <a:pPr marR="0" lvl="0">
              <a:lnSpc>
                <a:spcPct val="80000"/>
              </a:lnSpc>
            </a:pPr>
            <a:r>
              <a:rPr lang="en-CA" sz="3200" kern="100" dirty="0">
                <a:solidFill>
                  <a:srgbClr val="2F5496"/>
                </a:solidFill>
                <a:latin typeface="Times New Roman" panose="02020603050405020304" pitchFamily="18" charset="0"/>
              </a:rPr>
              <a:t>Ontario’s Autonomous Vehicle Pilot Program:</a:t>
            </a:r>
          </a:p>
          <a:p>
            <a:pPr lvl="1">
              <a:lnSpc>
                <a:spcPct val="80000"/>
              </a:lnSpc>
            </a:pPr>
            <a:r>
              <a:rPr lang="en-CA" kern="100" dirty="0">
                <a:solidFill>
                  <a:srgbClr val="2F5496"/>
                </a:solidFill>
                <a:latin typeface="Times New Roman" panose="02020603050405020304" pitchFamily="18" charset="0"/>
              </a:rPr>
              <a:t>On January 1, 2016, Ontario Regulation 306/15: Pilot Project - Automated Vehicles(AV) – 10 years pilot program.</a:t>
            </a:r>
          </a:p>
          <a:p>
            <a:pPr lvl="1">
              <a:lnSpc>
                <a:spcPct val="80000"/>
              </a:lnSpc>
            </a:pPr>
            <a:r>
              <a:rPr lang="en-CA" kern="100" dirty="0">
                <a:solidFill>
                  <a:srgbClr val="2F5496"/>
                </a:solidFill>
                <a:latin typeface="Times New Roman" panose="02020603050405020304" pitchFamily="18" charset="0"/>
              </a:rPr>
              <a:t>Ontario reserves the regulatory authority and does not give municipalities the choice to approve or reject any application.</a:t>
            </a:r>
          </a:p>
          <a:p>
            <a:pPr marL="742950" lvl="2">
              <a:lnSpc>
                <a:spcPct val="80000"/>
              </a:lnSpc>
              <a:spcBef>
                <a:spcPts val="1000"/>
              </a:spcBef>
            </a:pPr>
            <a:r>
              <a:rPr lang="en-CA" sz="2400" kern="100" dirty="0">
                <a:solidFill>
                  <a:srgbClr val="2F5496"/>
                </a:solidFill>
                <a:latin typeface="Times New Roman" panose="02020603050405020304" pitchFamily="18" charset="0"/>
              </a:rPr>
              <a:t>The City of Toronto has no official role in this pilot. It is led by Magna International and approved by the MTO.</a:t>
            </a:r>
            <a:endParaRPr lang="en-CA" sz="2800" kern="100" dirty="0">
              <a:solidFill>
                <a:srgbClr val="2F5496"/>
              </a:solidFill>
              <a:latin typeface="Times New Roman" panose="02020603050405020304" pitchFamily="18" charset="0"/>
            </a:endParaRPr>
          </a:p>
          <a:p>
            <a:pPr>
              <a:lnSpc>
                <a:spcPct val="80000"/>
              </a:lnSpc>
            </a:pPr>
            <a:r>
              <a:rPr lang="en-CA" kern="100" dirty="0">
                <a:solidFill>
                  <a:srgbClr val="2F5496"/>
                </a:solidFill>
                <a:latin typeface="Times New Roman" panose="02020603050405020304" pitchFamily="18" charset="0"/>
              </a:rPr>
              <a:t>In December 2024, Magna has approached MTO with an application to test their AVs in Toronto in 2025. </a:t>
            </a:r>
          </a:p>
          <a:p>
            <a:pPr marR="0" lvl="0">
              <a:lnSpc>
                <a:spcPct val="80000"/>
              </a:lnSpc>
            </a:pPr>
            <a:r>
              <a:rPr lang="en-CA" kern="100" dirty="0">
                <a:solidFill>
                  <a:srgbClr val="2F5496"/>
                </a:solidFill>
                <a:latin typeface="Times New Roman" panose="02020603050405020304" pitchFamily="18" charset="0"/>
              </a:rPr>
              <a:t>MTO Contacted City of Toronto to provide municipal perspective on the application. </a:t>
            </a:r>
          </a:p>
          <a:p>
            <a:pPr>
              <a:lnSpc>
                <a:spcPct val="80000"/>
              </a:lnSpc>
            </a:pPr>
            <a:r>
              <a:rPr lang="en-CA" kern="100" dirty="0">
                <a:solidFill>
                  <a:srgbClr val="2F5496"/>
                </a:solidFill>
                <a:latin typeface="Times New Roman" panose="02020603050405020304" pitchFamily="18" charset="0"/>
              </a:rPr>
              <a:t>It is in our interest to be active partners to maximize opportunity to mitigate risks and to learn from the experience</a:t>
            </a:r>
            <a:r>
              <a:rPr lang="en-CA" sz="3200" kern="100" dirty="0">
                <a:solidFill>
                  <a:srgbClr val="2F5496"/>
                </a:solidFill>
                <a:latin typeface="Times New Roman" panose="02020603050405020304" pitchFamily="18" charset="0"/>
              </a:rPr>
              <a:t>.</a:t>
            </a:r>
          </a:p>
        </p:txBody>
      </p:sp>
      <p:pic>
        <p:nvPicPr>
          <p:cNvPr id="5" name="Picture 10" descr="Transit Governance &amp; Decision-Making – City of Toronto">
            <a:extLst>
              <a:ext uri="{FF2B5EF4-FFF2-40B4-BE49-F238E27FC236}">
                <a16:creationId xmlns:a16="http://schemas.microsoft.com/office/drawing/2014/main" id="{08BC4104-198E-3F82-6113-833F58978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251" y="6204624"/>
            <a:ext cx="1306749" cy="65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24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9477-2C09-5D7B-408C-5B7E8BC25522}"/>
              </a:ext>
            </a:extLst>
          </p:cNvPr>
          <p:cNvSpPr>
            <a:spLocks noGrp="1"/>
          </p:cNvSpPr>
          <p:nvPr>
            <p:ph type="title"/>
          </p:nvPr>
        </p:nvSpPr>
        <p:spPr/>
        <p:txBody>
          <a:bodyPr/>
          <a:lstStyle/>
          <a:p>
            <a:pPr marR="0" rtl="0"/>
            <a:r>
              <a:rPr lang="en-CA" b="1" i="0" u="none" strike="noStrike" kern="100" baseline="0" dirty="0">
                <a:solidFill>
                  <a:srgbClr val="2F5496"/>
                </a:solidFill>
                <a:latin typeface="Times New Roman" panose="02020603050405020304" pitchFamily="18" charset="0"/>
              </a:rPr>
              <a:t>Magna International Inc.</a:t>
            </a:r>
            <a:endParaRPr lang="en-CA"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114C6B57-12E3-7AC5-28B1-6EF3AF382F68}"/>
              </a:ext>
            </a:extLst>
          </p:cNvPr>
          <p:cNvSpPr>
            <a:spLocks noGrp="1"/>
          </p:cNvSpPr>
          <p:nvPr>
            <p:ph type="body" idx="1"/>
          </p:nvPr>
        </p:nvSpPr>
        <p:spPr>
          <a:xfrm>
            <a:off x="838200" y="1666009"/>
            <a:ext cx="4139045" cy="4826866"/>
          </a:xfrm>
        </p:spPr>
        <p:txBody>
          <a:bodyPr>
            <a:normAutofit fontScale="92500" lnSpcReduction="20000"/>
          </a:bodyPr>
          <a:lstStyle/>
          <a:p>
            <a:pPr>
              <a:lnSpc>
                <a:spcPct val="110000"/>
              </a:lnSpc>
            </a:pPr>
            <a:r>
              <a:rPr lang="en-CA" sz="2400" kern="100" dirty="0">
                <a:solidFill>
                  <a:srgbClr val="2F5496"/>
                </a:solidFill>
                <a:latin typeface="Times New Roman" panose="02020603050405020304" pitchFamily="18" charset="0"/>
              </a:rPr>
              <a:t>Ontario-Based Mobility Technology Company</a:t>
            </a:r>
          </a:p>
          <a:p>
            <a:pPr>
              <a:lnSpc>
                <a:spcPct val="110000"/>
              </a:lnSpc>
            </a:pPr>
            <a:r>
              <a:rPr lang="en-CA" sz="2400" kern="100" dirty="0">
                <a:solidFill>
                  <a:srgbClr val="2F5496"/>
                </a:solidFill>
                <a:latin typeface="Times New Roman" panose="02020603050405020304" pitchFamily="18" charset="0"/>
              </a:rPr>
              <a:t>Magna-developed a level 4 (Fully Driverless) autonomous driving system and delivery software</a:t>
            </a:r>
          </a:p>
          <a:p>
            <a:pPr>
              <a:lnSpc>
                <a:spcPct val="110000"/>
              </a:lnSpc>
            </a:pPr>
            <a:r>
              <a:rPr lang="en-CA" sz="2400" kern="100" dirty="0">
                <a:solidFill>
                  <a:srgbClr val="2F5496"/>
                </a:solidFill>
                <a:latin typeface="Times New Roman" panose="02020603050405020304" pitchFamily="18" charset="0"/>
              </a:rPr>
              <a:t>All-Electric Last Mile Delivery Device (LMMD)</a:t>
            </a:r>
          </a:p>
          <a:p>
            <a:pPr>
              <a:lnSpc>
                <a:spcPct val="110000"/>
              </a:lnSpc>
            </a:pPr>
            <a:r>
              <a:rPr lang="en-CA" sz="2400" kern="100" dirty="0">
                <a:solidFill>
                  <a:srgbClr val="2F5496"/>
                </a:solidFill>
                <a:latin typeface="Times New Roman" panose="02020603050405020304" pitchFamily="18" charset="0"/>
              </a:rPr>
              <a:t>Delivering goods curbside delivery only.</a:t>
            </a:r>
          </a:p>
          <a:p>
            <a:pPr>
              <a:lnSpc>
                <a:spcPct val="110000"/>
              </a:lnSpc>
            </a:pPr>
            <a:r>
              <a:rPr lang="en-CA" sz="2400" kern="100" dirty="0">
                <a:solidFill>
                  <a:srgbClr val="2F5496"/>
                </a:solidFill>
                <a:latin typeface="Times New Roman" panose="02020603050405020304" pitchFamily="18" charset="0"/>
              </a:rPr>
              <a:t>Has been in operation in Birmingham Michigan since March 2022 in various environments.</a:t>
            </a:r>
          </a:p>
        </p:txBody>
      </p:sp>
      <p:pic>
        <p:nvPicPr>
          <p:cNvPr id="5" name="Picture 4" descr="Two white robots with wheels&#10;&#10;AI-generated content may be incorrect.">
            <a:extLst>
              <a:ext uri="{FF2B5EF4-FFF2-40B4-BE49-F238E27FC236}">
                <a16:creationId xmlns:a16="http://schemas.microsoft.com/office/drawing/2014/main" id="{897B4E2C-2461-0A10-55C3-8B8DB7009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8081" y="1666009"/>
            <a:ext cx="6767946" cy="33839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10" descr="Transit Governance &amp; Decision-Making – City of Toronto">
            <a:extLst>
              <a:ext uri="{FF2B5EF4-FFF2-40B4-BE49-F238E27FC236}">
                <a16:creationId xmlns:a16="http://schemas.microsoft.com/office/drawing/2014/main" id="{3FBAEE5E-61C2-8D3B-22FF-19F6C4938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251" y="6204624"/>
            <a:ext cx="1306749" cy="65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96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AEF8-4853-427A-1D3A-C83E79462960}"/>
              </a:ext>
            </a:extLst>
          </p:cNvPr>
          <p:cNvSpPr>
            <a:spLocks noGrp="1"/>
          </p:cNvSpPr>
          <p:nvPr>
            <p:ph type="title"/>
          </p:nvPr>
        </p:nvSpPr>
        <p:spPr/>
        <p:txBody>
          <a:bodyPr/>
          <a:lstStyle/>
          <a:p>
            <a:pPr marR="0" rtl="0"/>
            <a:r>
              <a:rPr lang="en-CA" b="1" i="0" u="none" strike="noStrike" kern="100" baseline="0" dirty="0">
                <a:solidFill>
                  <a:srgbClr val="2F5496"/>
                </a:solidFill>
                <a:latin typeface="Times New Roman" panose="02020603050405020304" pitchFamily="18" charset="0"/>
              </a:rPr>
              <a:t>AV’s Technical Specifications</a:t>
            </a:r>
            <a:endParaRPr lang="en-CA"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86E8E949-69AE-527C-86C9-6CA9BD0FC621}"/>
              </a:ext>
            </a:extLst>
          </p:cNvPr>
          <p:cNvSpPr>
            <a:spLocks noGrp="1"/>
          </p:cNvSpPr>
          <p:nvPr>
            <p:ph type="body" idx="1"/>
          </p:nvPr>
        </p:nvSpPr>
        <p:spPr>
          <a:xfrm>
            <a:off x="563418" y="1825625"/>
            <a:ext cx="4995718" cy="4351338"/>
          </a:xfrm>
        </p:spPr>
        <p:txBody>
          <a:bodyPr>
            <a:normAutofit lnSpcReduction="10000"/>
          </a:bodyPr>
          <a:lstStyle/>
          <a:p>
            <a:pPr marR="0" lvl="0" rtl="0"/>
            <a:r>
              <a:rPr lang="en-CA" b="0" i="0" u="none" strike="noStrike" kern="100" baseline="0" dirty="0">
                <a:solidFill>
                  <a:srgbClr val="2F5496"/>
                </a:solidFill>
                <a:latin typeface="Times New Roman" panose="02020603050405020304" pitchFamily="18" charset="0"/>
              </a:rPr>
              <a:t>3-wheeler small size vehicle.</a:t>
            </a:r>
          </a:p>
          <a:p>
            <a:pPr marR="0" lvl="0" rtl="0"/>
            <a:r>
              <a:rPr lang="en-CA" b="0" i="0" u="none" strike="noStrike" kern="100" baseline="0" dirty="0">
                <a:solidFill>
                  <a:srgbClr val="2F5496"/>
                </a:solidFill>
                <a:latin typeface="Times New Roman" panose="02020603050405020304" pitchFamily="18" charset="0"/>
              </a:rPr>
              <a:t>360-degree horizontal field of view.</a:t>
            </a:r>
          </a:p>
          <a:p>
            <a:pPr marR="0" lvl="0" rtl="0"/>
            <a:r>
              <a:rPr lang="en-CA" kern="100" dirty="0">
                <a:solidFill>
                  <a:srgbClr val="2F5496"/>
                </a:solidFill>
                <a:latin typeface="Times New Roman" panose="02020603050405020304" pitchFamily="18" charset="0"/>
              </a:rPr>
              <a:t>Equipped with 360-degree cameras, radar, lidar, and GPS.</a:t>
            </a:r>
            <a:endParaRPr lang="en-CA" b="0" i="0" u="none" strike="noStrike" kern="100" baseline="0" dirty="0">
              <a:solidFill>
                <a:srgbClr val="2F5496"/>
              </a:solidFill>
              <a:latin typeface="Times New Roman" panose="02020603050405020304" pitchFamily="18" charset="0"/>
            </a:endParaRPr>
          </a:p>
          <a:p>
            <a:r>
              <a:rPr lang="en-CA" b="0" i="0" u="none" strike="noStrike" kern="100" baseline="0" dirty="0">
                <a:solidFill>
                  <a:srgbClr val="2F5496"/>
                </a:solidFill>
                <a:latin typeface="Times New Roman" panose="02020603050405020304" pitchFamily="18" charset="0"/>
              </a:rPr>
              <a:t>Maximum Speed 32km/h.</a:t>
            </a:r>
          </a:p>
          <a:p>
            <a:pPr marR="0" lvl="0" rtl="0"/>
            <a:r>
              <a:rPr lang="en-CA" b="0" i="0" u="none" strike="noStrike" kern="100" baseline="0" dirty="0">
                <a:solidFill>
                  <a:srgbClr val="2F5496"/>
                </a:solidFill>
                <a:latin typeface="Times New Roman" panose="02020603050405020304" pitchFamily="18" charset="0"/>
              </a:rPr>
              <a:t>Range of view of the </a:t>
            </a:r>
            <a:r>
              <a:rPr lang="en-CA" kern="100" dirty="0">
                <a:solidFill>
                  <a:srgbClr val="2F5496"/>
                </a:solidFill>
                <a:latin typeface="Times New Roman" panose="02020603050405020304" pitchFamily="18" charset="0"/>
              </a:rPr>
              <a:t>s</a:t>
            </a:r>
            <a:r>
              <a:rPr lang="en-CA" b="0" i="0" u="none" strike="noStrike" kern="100" baseline="0" dirty="0">
                <a:solidFill>
                  <a:srgbClr val="2F5496"/>
                </a:solidFill>
                <a:latin typeface="Times New Roman" panose="02020603050405020304" pitchFamily="18" charset="0"/>
              </a:rPr>
              <a:t>ensors is at least </a:t>
            </a:r>
            <a:r>
              <a:rPr lang="en-CA" kern="100" dirty="0">
                <a:solidFill>
                  <a:srgbClr val="2F5496"/>
                </a:solidFill>
                <a:latin typeface="Times New Roman" panose="02020603050405020304" pitchFamily="18" charset="0"/>
              </a:rPr>
              <a:t>50 meters.</a:t>
            </a:r>
          </a:p>
          <a:p>
            <a:pPr marR="0" lvl="0" rtl="0"/>
            <a:r>
              <a:rPr lang="en-CA" b="0" i="0" u="none" strike="noStrike" kern="100" baseline="0" dirty="0">
                <a:solidFill>
                  <a:srgbClr val="2F5496"/>
                </a:solidFill>
                <a:latin typeface="Times New Roman" panose="02020603050405020304" pitchFamily="18" charset="0"/>
              </a:rPr>
              <a:t>Chase vehicle and remote supervisor (in Toronto). </a:t>
            </a:r>
            <a:endParaRPr lang="en-CA" kern="100" dirty="0">
              <a:solidFill>
                <a:srgbClr val="2F5496"/>
              </a:solidFill>
              <a:latin typeface="Times New Roman" panose="02020603050405020304" pitchFamily="18" charset="0"/>
            </a:endParaRPr>
          </a:p>
        </p:txBody>
      </p:sp>
      <p:pic>
        <p:nvPicPr>
          <p:cNvPr id="5" name="Picture 4" descr="A small white vehicle with a black roof&#10;&#10;AI-generated content may be incorrect.">
            <a:extLst>
              <a:ext uri="{FF2B5EF4-FFF2-40B4-BE49-F238E27FC236}">
                <a16:creationId xmlns:a16="http://schemas.microsoft.com/office/drawing/2014/main" id="{EE7CEFFA-FD69-78C7-90E2-009C5CCF9F90}"/>
              </a:ext>
            </a:extLst>
          </p:cNvPr>
          <p:cNvPicPr>
            <a:picLocks noChangeAspect="1"/>
          </p:cNvPicPr>
          <p:nvPr/>
        </p:nvPicPr>
        <p:blipFill>
          <a:blip r:embed="rId2">
            <a:extLst>
              <a:ext uri="{28A0092B-C50C-407E-A947-70E740481C1C}">
                <a14:useLocalDpi xmlns:a14="http://schemas.microsoft.com/office/drawing/2010/main" val="0"/>
              </a:ext>
            </a:extLst>
          </a:blip>
          <a:srcRect l="1309" t="9630" r="31419" b="1335"/>
          <a:stretch/>
        </p:blipFill>
        <p:spPr>
          <a:xfrm>
            <a:off x="5669973" y="1825625"/>
            <a:ext cx="5683827" cy="42276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10" descr="Transit Governance &amp; Decision-Making – City of Toronto">
            <a:extLst>
              <a:ext uri="{FF2B5EF4-FFF2-40B4-BE49-F238E27FC236}">
                <a16:creationId xmlns:a16="http://schemas.microsoft.com/office/drawing/2014/main" id="{523811E8-EFEA-2F00-132A-C55430C8D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251" y="6204624"/>
            <a:ext cx="1306749" cy="65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888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0651-B477-8816-DF49-9E574BB872CC}"/>
              </a:ext>
            </a:extLst>
          </p:cNvPr>
          <p:cNvSpPr>
            <a:spLocks noGrp="1"/>
          </p:cNvSpPr>
          <p:nvPr>
            <p:ph type="title"/>
          </p:nvPr>
        </p:nvSpPr>
        <p:spPr/>
        <p:txBody>
          <a:bodyPr/>
          <a:lstStyle/>
          <a:p>
            <a:pPr marR="0" rtl="0"/>
            <a:r>
              <a:rPr lang="en-CA" b="1" i="0" u="none" strike="noStrike" kern="100" baseline="0" dirty="0">
                <a:solidFill>
                  <a:srgbClr val="2F5496"/>
                </a:solidFill>
                <a:latin typeface="Times New Roman" panose="02020603050405020304" pitchFamily="18" charset="0"/>
              </a:rPr>
              <a:t>Operational Design Domain (ODD)</a:t>
            </a:r>
            <a:endParaRPr lang="en-CA"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6DD74C6-F2F6-481E-51C1-1B1A5517D3BD}"/>
              </a:ext>
            </a:extLst>
          </p:cNvPr>
          <p:cNvSpPr>
            <a:spLocks noGrp="1"/>
          </p:cNvSpPr>
          <p:nvPr>
            <p:ph type="body" idx="1"/>
          </p:nvPr>
        </p:nvSpPr>
        <p:spPr>
          <a:xfrm>
            <a:off x="838200" y="1517073"/>
            <a:ext cx="10515600" cy="5049982"/>
          </a:xfrm>
        </p:spPr>
        <p:txBody>
          <a:bodyPr>
            <a:normAutofit fontScale="92500" lnSpcReduction="20000"/>
          </a:bodyPr>
          <a:lstStyle/>
          <a:p>
            <a:pPr marR="0" lvl="0">
              <a:lnSpc>
                <a:spcPct val="110000"/>
              </a:lnSpc>
            </a:pPr>
            <a:r>
              <a:rPr lang="en-CA" kern="100" dirty="0">
                <a:solidFill>
                  <a:srgbClr val="2F5496"/>
                </a:solidFill>
                <a:latin typeface="Times New Roman" panose="02020603050405020304" pitchFamily="18" charset="0"/>
              </a:rPr>
              <a:t>Road surface: Concrete, asphalt and other pavement. No grass, dirt or gravel.</a:t>
            </a:r>
          </a:p>
          <a:p>
            <a:pPr marR="0" lvl="0">
              <a:lnSpc>
                <a:spcPct val="110000"/>
              </a:lnSpc>
            </a:pPr>
            <a:r>
              <a:rPr lang="en-CA" kern="100" dirty="0">
                <a:solidFill>
                  <a:srgbClr val="2F5496"/>
                </a:solidFill>
                <a:latin typeface="Times New Roman" panose="02020603050405020304" pitchFamily="18" charset="0"/>
              </a:rPr>
              <a:t>Road type: Surface roads and laneways (≤40 km/h). </a:t>
            </a:r>
          </a:p>
          <a:p>
            <a:pPr lvl="1">
              <a:lnSpc>
                <a:spcPct val="110000"/>
              </a:lnSpc>
            </a:pPr>
            <a:r>
              <a:rPr lang="en-CA" kern="100" dirty="0">
                <a:solidFill>
                  <a:srgbClr val="2F5496"/>
                </a:solidFill>
                <a:latin typeface="Times New Roman" panose="02020603050405020304" pitchFamily="18" charset="0"/>
              </a:rPr>
              <a:t>Will not drive on </a:t>
            </a:r>
            <a:r>
              <a:rPr lang="en-CA" b="0" i="0" u="none" strike="noStrike" kern="100" baseline="0" dirty="0">
                <a:solidFill>
                  <a:srgbClr val="2F5496"/>
                </a:solidFill>
                <a:latin typeface="Times New Roman" panose="02020603050405020304" pitchFamily="18" charset="0"/>
              </a:rPr>
              <a:t>sidewalks, bike lanes, and Vulnerable Road Users (VRU) areas.</a:t>
            </a:r>
          </a:p>
          <a:p>
            <a:pPr lvl="1"/>
            <a:r>
              <a:rPr lang="en-CA" b="0" i="0" u="none" strike="noStrike" kern="100" baseline="0" dirty="0">
                <a:solidFill>
                  <a:srgbClr val="2F5496"/>
                </a:solidFill>
                <a:latin typeface="Times New Roman" panose="02020603050405020304" pitchFamily="18" charset="0"/>
              </a:rPr>
              <a:t>Can cross high speed roads or VRU areas.</a:t>
            </a:r>
          </a:p>
          <a:p>
            <a:pPr lvl="1"/>
            <a:r>
              <a:rPr lang="en-CA" b="0" i="0" u="none" strike="noStrike" kern="100" baseline="0" dirty="0">
                <a:solidFill>
                  <a:srgbClr val="2F5496"/>
                </a:solidFill>
                <a:latin typeface="Times New Roman" panose="02020603050405020304" pitchFamily="18" charset="0"/>
              </a:rPr>
              <a:t>Parking lots and private roads operation is managed by Safety Chase Supervisor. </a:t>
            </a:r>
          </a:p>
          <a:p>
            <a:pPr lvl="1"/>
            <a:r>
              <a:rPr lang="en-CA" b="0" i="0" u="none" strike="noStrike" kern="100" baseline="0" dirty="0">
                <a:solidFill>
                  <a:srgbClr val="2F5496"/>
                </a:solidFill>
                <a:latin typeface="Times New Roman" panose="02020603050405020304" pitchFamily="18" charset="0"/>
              </a:rPr>
              <a:t>Driveable on maximum up/down slope of 20 degree.</a:t>
            </a:r>
          </a:p>
          <a:p>
            <a:r>
              <a:rPr lang="en-CA" kern="100" dirty="0">
                <a:solidFill>
                  <a:srgbClr val="2F5496"/>
                </a:solidFill>
                <a:latin typeface="Times New Roman" panose="02020603050405020304" pitchFamily="18" charset="0"/>
              </a:rPr>
              <a:t>Safety Measures:</a:t>
            </a:r>
          </a:p>
          <a:p>
            <a:pPr lvl="1"/>
            <a:r>
              <a:rPr lang="en-CA" kern="100" dirty="0">
                <a:solidFill>
                  <a:srgbClr val="2F5496"/>
                </a:solidFill>
                <a:latin typeface="Times New Roman" panose="02020603050405020304" pitchFamily="18" charset="0"/>
              </a:rPr>
              <a:t>Constant human oversight (Safety Chase Supervisor and Remote operator) for each vehicle, capable of immediate control in complex scenarios.</a:t>
            </a:r>
          </a:p>
          <a:p>
            <a:pPr lvl="1"/>
            <a:r>
              <a:rPr lang="en-CA" kern="100" dirty="0">
                <a:solidFill>
                  <a:srgbClr val="2F5496"/>
                </a:solidFill>
                <a:latin typeface="Times New Roman" panose="02020603050405020304" pitchFamily="18" charset="0"/>
              </a:rPr>
              <a:t>Live communication between the chase supervisor and the remote operator. </a:t>
            </a:r>
          </a:p>
          <a:p>
            <a:pPr lvl="1"/>
            <a:r>
              <a:rPr lang="en-CA" kern="100" dirty="0">
                <a:solidFill>
                  <a:srgbClr val="2F5496"/>
                </a:solidFill>
                <a:latin typeface="Times New Roman" panose="02020603050405020304" pitchFamily="18" charset="0"/>
              </a:rPr>
              <a:t>No left turns.</a:t>
            </a:r>
          </a:p>
          <a:p>
            <a:pPr lvl="1"/>
            <a:r>
              <a:rPr lang="en-CA" kern="100" dirty="0">
                <a:solidFill>
                  <a:srgbClr val="2F5496"/>
                </a:solidFill>
                <a:latin typeface="Times New Roman" panose="02020603050405020304" pitchFamily="18" charset="0"/>
              </a:rPr>
              <a:t>No operation in heavy rain, heavy snow, unfavourable road conditions like gravel, grass, and unlit nighttime areas.</a:t>
            </a:r>
          </a:p>
        </p:txBody>
      </p:sp>
      <p:pic>
        <p:nvPicPr>
          <p:cNvPr id="4" name="Picture 10" descr="Transit Governance &amp; Decision-Making – City of Toronto">
            <a:extLst>
              <a:ext uri="{FF2B5EF4-FFF2-40B4-BE49-F238E27FC236}">
                <a16:creationId xmlns:a16="http://schemas.microsoft.com/office/drawing/2014/main" id="{09B1D55C-7A8F-84D8-4C25-B5D00D030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251" y="6204624"/>
            <a:ext cx="1306749" cy="65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16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0651-B477-8816-DF49-9E574BB872CC}"/>
              </a:ext>
            </a:extLst>
          </p:cNvPr>
          <p:cNvSpPr>
            <a:spLocks noGrp="1"/>
          </p:cNvSpPr>
          <p:nvPr>
            <p:ph type="title"/>
          </p:nvPr>
        </p:nvSpPr>
        <p:spPr>
          <a:xfrm>
            <a:off x="838200" y="365126"/>
            <a:ext cx="10515600" cy="770948"/>
          </a:xfrm>
        </p:spPr>
        <p:txBody>
          <a:bodyPr/>
          <a:lstStyle/>
          <a:p>
            <a:pPr marR="0" rtl="0"/>
            <a:r>
              <a:rPr lang="en-CA" b="1" i="0" u="none" strike="noStrike" kern="100" baseline="0" dirty="0">
                <a:solidFill>
                  <a:srgbClr val="2F5496"/>
                </a:solidFill>
                <a:latin typeface="Times New Roman" panose="02020603050405020304" pitchFamily="18" charset="0"/>
              </a:rPr>
              <a:t>Deployment Area (Criteria for selection)</a:t>
            </a:r>
            <a:endParaRPr lang="en-CA"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6DD74C6-F2F6-481E-51C1-1B1A5517D3BD}"/>
              </a:ext>
            </a:extLst>
          </p:cNvPr>
          <p:cNvSpPr>
            <a:spLocks noGrp="1"/>
          </p:cNvSpPr>
          <p:nvPr>
            <p:ph type="body" idx="1"/>
          </p:nvPr>
        </p:nvSpPr>
        <p:spPr>
          <a:xfrm>
            <a:off x="838200" y="1136074"/>
            <a:ext cx="10515600" cy="653376"/>
          </a:xfrm>
        </p:spPr>
        <p:txBody>
          <a:bodyPr>
            <a:normAutofit/>
          </a:bodyPr>
          <a:lstStyle/>
          <a:p>
            <a:r>
              <a:rPr lang="en-CA" sz="2000" kern="100" dirty="0">
                <a:solidFill>
                  <a:srgbClr val="2F5496"/>
                </a:solidFill>
                <a:latin typeface="Times New Roman" panose="02020603050405020304" pitchFamily="18" charset="0"/>
              </a:rPr>
              <a:t>I</a:t>
            </a:r>
            <a:r>
              <a:rPr lang="en-CA" sz="2000" b="0" i="0" u="none" strike="noStrike" kern="100" baseline="0" dirty="0">
                <a:solidFill>
                  <a:srgbClr val="2F5496"/>
                </a:solidFill>
                <a:latin typeface="Times New Roman" panose="02020603050405020304" pitchFamily="18" charset="0"/>
              </a:rPr>
              <a:t>ncludes Eglinton to the north, Avenue to the east, College and Queen to the south, Parkside, Keele and Jane to the west. </a:t>
            </a:r>
          </a:p>
        </p:txBody>
      </p:sp>
      <p:pic>
        <p:nvPicPr>
          <p:cNvPr id="4" name="Picture 10" descr="Transit Governance &amp; Decision-Making – City of Toronto">
            <a:extLst>
              <a:ext uri="{FF2B5EF4-FFF2-40B4-BE49-F238E27FC236}">
                <a16:creationId xmlns:a16="http://schemas.microsoft.com/office/drawing/2014/main" id="{2456F771-81E8-902D-9D6A-2DF3FA33D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251" y="6204624"/>
            <a:ext cx="1306749" cy="653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map with different colored squares&#10;&#10;AI-generated content may be incorrect.">
            <a:extLst>
              <a:ext uri="{FF2B5EF4-FFF2-40B4-BE49-F238E27FC236}">
                <a16:creationId xmlns:a16="http://schemas.microsoft.com/office/drawing/2014/main" id="{48716088-3ED8-D5ED-8698-D49443A21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058" y="1789450"/>
            <a:ext cx="8203883" cy="4980929"/>
          </a:xfrm>
          <a:prstGeom prst="roundRect">
            <a:avLst>
              <a:gd name="adj" fmla="val 595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6478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0651-B477-8816-DF49-9E574BB872CC}"/>
              </a:ext>
            </a:extLst>
          </p:cNvPr>
          <p:cNvSpPr>
            <a:spLocks noGrp="1"/>
          </p:cNvSpPr>
          <p:nvPr>
            <p:ph type="title"/>
          </p:nvPr>
        </p:nvSpPr>
        <p:spPr>
          <a:xfrm>
            <a:off x="838200" y="365126"/>
            <a:ext cx="10515600" cy="770948"/>
          </a:xfrm>
        </p:spPr>
        <p:txBody>
          <a:bodyPr/>
          <a:lstStyle/>
          <a:p>
            <a:pPr marR="0" rtl="0"/>
            <a:r>
              <a:rPr lang="en-CA" b="1" i="0" u="none" strike="noStrike" kern="100" baseline="0" dirty="0">
                <a:solidFill>
                  <a:srgbClr val="2F5496"/>
                </a:solidFill>
                <a:latin typeface="Times New Roman" panose="02020603050405020304" pitchFamily="18" charset="0"/>
              </a:rPr>
              <a:t>Deployment Area and Operations</a:t>
            </a:r>
            <a:endParaRPr lang="en-CA"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6DD74C6-F2F6-481E-51C1-1B1A5517D3BD}"/>
              </a:ext>
            </a:extLst>
          </p:cNvPr>
          <p:cNvSpPr>
            <a:spLocks noGrp="1"/>
          </p:cNvSpPr>
          <p:nvPr>
            <p:ph type="body" idx="1"/>
          </p:nvPr>
        </p:nvSpPr>
        <p:spPr>
          <a:xfrm>
            <a:off x="838200" y="1136074"/>
            <a:ext cx="10515600" cy="5068550"/>
          </a:xfrm>
        </p:spPr>
        <p:txBody>
          <a:bodyPr>
            <a:normAutofit fontScale="92500" lnSpcReduction="10000"/>
          </a:bodyPr>
          <a:lstStyle/>
          <a:p>
            <a:r>
              <a:rPr lang="en-CA" kern="100" dirty="0">
                <a:solidFill>
                  <a:srgbClr val="2F5496"/>
                </a:solidFill>
                <a:latin typeface="Times New Roman" panose="02020603050405020304" pitchFamily="18" charset="0"/>
              </a:rPr>
              <a:t>Working with retailer partners to communicate process of delivery. </a:t>
            </a:r>
          </a:p>
          <a:p>
            <a:r>
              <a:rPr lang="en-CA" kern="100" dirty="0">
                <a:solidFill>
                  <a:srgbClr val="2F5496"/>
                </a:solidFill>
                <a:latin typeface="Times New Roman" panose="02020603050405020304" pitchFamily="18" charset="0"/>
              </a:rPr>
              <a:t>Using safety chase supervisor to get out and facilitate getting item to help avoid confusion</a:t>
            </a:r>
          </a:p>
          <a:p>
            <a:r>
              <a:rPr lang="en-CA" kern="100" dirty="0">
                <a:solidFill>
                  <a:srgbClr val="2F5496"/>
                </a:solidFill>
                <a:latin typeface="Times New Roman" panose="02020603050405020304" pitchFamily="18" charset="0"/>
              </a:rPr>
              <a:t>Continuous operations during working hours, otherwise will be parked at Magna’s facility</a:t>
            </a:r>
          </a:p>
          <a:p>
            <a:r>
              <a:rPr lang="en-CA" kern="100" dirty="0">
                <a:solidFill>
                  <a:srgbClr val="2F5496"/>
                </a:solidFill>
                <a:latin typeface="Times New Roman" panose="02020603050405020304" pitchFamily="18" charset="0"/>
              </a:rPr>
              <a:t>Cloud-based cargo compartment management with real-time monitoring via cameras.</a:t>
            </a:r>
          </a:p>
          <a:p>
            <a:r>
              <a:rPr lang="en-CA" kern="100" dirty="0">
                <a:solidFill>
                  <a:srgbClr val="2F5496"/>
                </a:solidFill>
                <a:latin typeface="Times New Roman" panose="02020603050405020304" pitchFamily="18" charset="0"/>
              </a:rPr>
              <a:t>Ongoing R&amp;D in active thermal management for hot, warm, cold, and freezing food delivery.</a:t>
            </a:r>
          </a:p>
          <a:p>
            <a:r>
              <a:rPr lang="en-CA" kern="100" dirty="0">
                <a:solidFill>
                  <a:srgbClr val="2F5496"/>
                </a:solidFill>
                <a:latin typeface="Times New Roman" panose="02020603050405020304" pitchFamily="18" charset="0"/>
              </a:rPr>
              <a:t>Regular sanitation inspections and food-safe sanitization tools provided to operations teams to maintain cleanliness between deliveries.</a:t>
            </a:r>
          </a:p>
          <a:p>
            <a:r>
              <a:rPr lang="en-CA" kern="100" dirty="0">
                <a:solidFill>
                  <a:srgbClr val="2F5496"/>
                </a:solidFill>
                <a:latin typeface="Times New Roman" panose="02020603050405020304" pitchFamily="18" charset="0"/>
              </a:rPr>
              <a:t>Cameras inside each cargo compartment to monitor food safety, detect spills, and aid in troubleshooting to prevent future incidents.</a:t>
            </a:r>
          </a:p>
        </p:txBody>
      </p:sp>
      <p:pic>
        <p:nvPicPr>
          <p:cNvPr id="4" name="Picture 10" descr="Transit Governance &amp; Decision-Making – City of Toronto">
            <a:extLst>
              <a:ext uri="{FF2B5EF4-FFF2-40B4-BE49-F238E27FC236}">
                <a16:creationId xmlns:a16="http://schemas.microsoft.com/office/drawing/2014/main" id="{2456F771-81E8-902D-9D6A-2DF3FA33D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251" y="6204624"/>
            <a:ext cx="1306749" cy="65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142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0651-B477-8816-DF49-9E574BB872CC}"/>
              </a:ext>
            </a:extLst>
          </p:cNvPr>
          <p:cNvSpPr>
            <a:spLocks noGrp="1"/>
          </p:cNvSpPr>
          <p:nvPr>
            <p:ph type="title"/>
          </p:nvPr>
        </p:nvSpPr>
        <p:spPr>
          <a:xfrm>
            <a:off x="838200" y="365126"/>
            <a:ext cx="10515600" cy="770948"/>
          </a:xfrm>
        </p:spPr>
        <p:txBody>
          <a:bodyPr/>
          <a:lstStyle/>
          <a:p>
            <a:pPr marR="0" rtl="0"/>
            <a:r>
              <a:rPr lang="en-CA" b="1" i="0" u="none" strike="noStrike" kern="100" baseline="0" dirty="0">
                <a:solidFill>
                  <a:srgbClr val="2F5496"/>
                </a:solidFill>
                <a:latin typeface="Times New Roman" panose="02020603050405020304" pitchFamily="18" charset="0"/>
              </a:rPr>
              <a:t>Deployment Area and Operations</a:t>
            </a:r>
            <a:endParaRPr lang="en-CA"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E6DD74C6-F2F6-481E-51C1-1B1A5517D3BD}"/>
              </a:ext>
            </a:extLst>
          </p:cNvPr>
          <p:cNvSpPr>
            <a:spLocks noGrp="1"/>
          </p:cNvSpPr>
          <p:nvPr>
            <p:ph type="body" idx="1"/>
          </p:nvPr>
        </p:nvSpPr>
        <p:spPr>
          <a:xfrm>
            <a:off x="838200" y="1136074"/>
            <a:ext cx="10515600" cy="5068550"/>
          </a:xfrm>
        </p:spPr>
        <p:txBody>
          <a:bodyPr>
            <a:normAutofit/>
          </a:bodyPr>
          <a:lstStyle/>
          <a:p>
            <a:r>
              <a:rPr lang="en-CA" sz="3200" kern="100" dirty="0">
                <a:solidFill>
                  <a:srgbClr val="2F5496"/>
                </a:solidFill>
                <a:latin typeface="Times New Roman" panose="02020603050405020304" pitchFamily="18" charset="0"/>
              </a:rPr>
              <a:t>Goods Magna City Delivery will not deliver:</a:t>
            </a:r>
          </a:p>
          <a:p>
            <a:pPr lvl="1"/>
            <a:r>
              <a:rPr lang="en-CA" kern="100" dirty="0">
                <a:solidFill>
                  <a:srgbClr val="2F5496"/>
                </a:solidFill>
                <a:latin typeface="Times New Roman" panose="02020603050405020304" pitchFamily="18" charset="0"/>
              </a:rPr>
              <a:t>Dangerous goods (explosives, flammable, poisonous, corrosive materials)</a:t>
            </a:r>
          </a:p>
          <a:p>
            <a:pPr lvl="1"/>
            <a:r>
              <a:rPr lang="en-CA" kern="100">
                <a:solidFill>
                  <a:srgbClr val="2F5496"/>
                </a:solidFill>
                <a:latin typeface="Times New Roman" panose="02020603050405020304" pitchFamily="18" charset="0"/>
              </a:rPr>
              <a:t>Illegal goods</a:t>
            </a:r>
            <a:endParaRPr lang="en-CA" kern="100" dirty="0">
              <a:solidFill>
                <a:srgbClr val="2F5496"/>
              </a:solidFill>
              <a:latin typeface="Times New Roman" panose="02020603050405020304" pitchFamily="18" charset="0"/>
            </a:endParaRPr>
          </a:p>
          <a:p>
            <a:pPr lvl="1"/>
            <a:r>
              <a:rPr lang="en-CA" kern="100" dirty="0">
                <a:solidFill>
                  <a:srgbClr val="2F5496"/>
                </a:solidFill>
                <a:latin typeface="Times New Roman" panose="02020603050405020304" pitchFamily="18" charset="0"/>
              </a:rPr>
              <a:t>Age or identity restricted goods (prescription drugs, alcohol)</a:t>
            </a:r>
          </a:p>
          <a:p>
            <a:r>
              <a:rPr lang="en-CA" sz="3200" kern="100" dirty="0">
                <a:solidFill>
                  <a:srgbClr val="2F5496"/>
                </a:solidFill>
                <a:latin typeface="Times New Roman" panose="02020603050405020304" pitchFamily="18" charset="0"/>
              </a:rPr>
              <a:t>Goods Magna City Delivery will deliver:</a:t>
            </a:r>
          </a:p>
          <a:p>
            <a:pPr lvl="1"/>
            <a:r>
              <a:rPr lang="en-CA" kern="100" dirty="0">
                <a:solidFill>
                  <a:srgbClr val="2F5496"/>
                </a:solidFill>
                <a:latin typeface="Times New Roman" panose="02020603050405020304" pitchFamily="18" charset="0"/>
              </a:rPr>
              <a:t>General retail products (groceries, clothing, electronics, consumer goods)</a:t>
            </a:r>
          </a:p>
          <a:p>
            <a:pPr lvl="1"/>
            <a:r>
              <a:rPr lang="en-CA" kern="100" dirty="0">
                <a:solidFill>
                  <a:srgbClr val="2F5496"/>
                </a:solidFill>
                <a:latin typeface="Times New Roman" panose="02020603050405020304" pitchFamily="18" charset="0"/>
              </a:rPr>
              <a:t>Non-hazardous foods (hot, warm, cold, frozen foods)</a:t>
            </a:r>
          </a:p>
        </p:txBody>
      </p:sp>
      <p:pic>
        <p:nvPicPr>
          <p:cNvPr id="4" name="Picture 10" descr="Transit Governance &amp; Decision-Making – City of Toronto">
            <a:extLst>
              <a:ext uri="{FF2B5EF4-FFF2-40B4-BE49-F238E27FC236}">
                <a16:creationId xmlns:a16="http://schemas.microsoft.com/office/drawing/2014/main" id="{2456F771-81E8-902D-9D6A-2DF3FA33D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251" y="6204624"/>
            <a:ext cx="1306749" cy="65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27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3C25C-6158-EF9B-D186-DB88FDBAA3E9}"/>
              </a:ext>
            </a:extLst>
          </p:cNvPr>
          <p:cNvSpPr>
            <a:spLocks noGrp="1"/>
          </p:cNvSpPr>
          <p:nvPr>
            <p:ph type="title"/>
          </p:nvPr>
        </p:nvSpPr>
        <p:spPr/>
        <p:txBody>
          <a:bodyPr>
            <a:normAutofit/>
          </a:bodyPr>
          <a:lstStyle/>
          <a:p>
            <a:pPr marR="0" rtl="0"/>
            <a:r>
              <a:rPr lang="en-CA" b="1" i="0" u="none" strike="noStrike" kern="100" baseline="0" dirty="0">
                <a:solidFill>
                  <a:srgbClr val="2F5496"/>
                </a:solidFill>
                <a:latin typeface="Times New Roman" panose="02020603050405020304" pitchFamily="18" charset="0"/>
              </a:rPr>
              <a:t>Cybersecurity and privacy Considerations</a:t>
            </a:r>
            <a:endParaRPr lang="en-CA" b="0" i="0" u="none" strike="noStrike" kern="100"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127C4ADE-0643-CC2E-64C3-9284BC6A955A}"/>
              </a:ext>
            </a:extLst>
          </p:cNvPr>
          <p:cNvSpPr>
            <a:spLocks noGrp="1"/>
          </p:cNvSpPr>
          <p:nvPr>
            <p:ph type="body" idx="1"/>
          </p:nvPr>
        </p:nvSpPr>
        <p:spPr>
          <a:xfrm>
            <a:off x="838200" y="1825625"/>
            <a:ext cx="10515600" cy="2617066"/>
          </a:xfrm>
        </p:spPr>
        <p:txBody>
          <a:bodyPr>
            <a:normAutofit/>
          </a:bodyPr>
          <a:lstStyle/>
          <a:p>
            <a:pPr marR="0" lvl="0" rtl="0">
              <a:lnSpc>
                <a:spcPct val="120000"/>
              </a:lnSpc>
            </a:pPr>
            <a:r>
              <a:rPr lang="en-CA" b="0" i="0" u="none" strike="noStrike" kern="100" baseline="0" dirty="0">
                <a:solidFill>
                  <a:srgbClr val="2F5496"/>
                </a:solidFill>
                <a:latin typeface="Times New Roman" panose="02020603050405020304" pitchFamily="18" charset="0"/>
              </a:rPr>
              <a:t>Cybersecurity and Privacy: Adherence with PIPEDA, and other internationally recognized cybersecurity and privacy standards.</a:t>
            </a:r>
          </a:p>
          <a:p>
            <a:pPr marR="0" lvl="0" rtl="0">
              <a:lnSpc>
                <a:spcPct val="120000"/>
              </a:lnSpc>
            </a:pPr>
            <a:r>
              <a:rPr lang="en-CA" b="0" i="0" u="none" strike="noStrike" kern="100" baseline="0" dirty="0">
                <a:solidFill>
                  <a:srgbClr val="2F5496"/>
                </a:solidFill>
                <a:latin typeface="Times New Roman" panose="02020603050405020304" pitchFamily="18" charset="0"/>
              </a:rPr>
              <a:t>Remote operations of the Vehicle are conducted through a private “VPN.”</a:t>
            </a:r>
          </a:p>
        </p:txBody>
      </p:sp>
      <p:pic>
        <p:nvPicPr>
          <p:cNvPr id="4" name="Picture 10" descr="Transit Governance &amp; Decision-Making – City of Toronto">
            <a:extLst>
              <a:ext uri="{FF2B5EF4-FFF2-40B4-BE49-F238E27FC236}">
                <a16:creationId xmlns:a16="http://schemas.microsoft.com/office/drawing/2014/main" id="{F131DFDE-3EB0-90F9-EE5B-72F1FCF33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251" y="6204624"/>
            <a:ext cx="1306749" cy="65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125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3D49CB2E530749BD0081F0D1BF5D41" ma:contentTypeVersion="18" ma:contentTypeDescription="Create a new document." ma:contentTypeScope="" ma:versionID="54fbd94bb5bb9b8cc91605c904a7f811">
  <xsd:schema xmlns:xsd="http://www.w3.org/2001/XMLSchema" xmlns:xs="http://www.w3.org/2001/XMLSchema" xmlns:p="http://schemas.microsoft.com/office/2006/metadata/properties" xmlns:ns2="efabc7aa-f5be-42b0-a42c-27ee894d3a89" xmlns:ns3="7cfdefdf-9c71-40c7-a36d-9f13b1748b2a" targetNamespace="http://schemas.microsoft.com/office/2006/metadata/properties" ma:root="true" ma:fieldsID="bc72c0381812a7719a18e16925f25209" ns2:_="" ns3:_="">
    <xsd:import namespace="efabc7aa-f5be-42b0-a42c-27ee894d3a89"/>
    <xsd:import namespace="7cfdefdf-9c71-40c7-a36d-9f13b1748b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bc7aa-f5be-42b0-a42c-27ee894d3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ba3da18-b3bc-490e-bb1a-2f124ab9857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fdefdf-9c71-40c7-a36d-9f13b1748b2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770df58-6f2b-4ca1-bfc3-a4926ae92d2c}" ma:internalName="TaxCatchAll" ma:showField="CatchAllData" ma:web="7cfdefdf-9c71-40c7-a36d-9f13b1748b2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abc7aa-f5be-42b0-a42c-27ee894d3a89">
      <Terms xmlns="http://schemas.microsoft.com/office/infopath/2007/PartnerControls"/>
    </lcf76f155ced4ddcb4097134ff3c332f>
    <TaxCatchAll xmlns="7cfdefdf-9c71-40c7-a36d-9f13b1748b2a" xsi:nil="true"/>
  </documentManagement>
</p:properties>
</file>

<file path=customXml/itemProps1.xml><?xml version="1.0" encoding="utf-8"?>
<ds:datastoreItem xmlns:ds="http://schemas.openxmlformats.org/officeDocument/2006/customXml" ds:itemID="{7E068B3E-7240-454E-A5DE-D77DEB56CAD2}"/>
</file>

<file path=customXml/itemProps2.xml><?xml version="1.0" encoding="utf-8"?>
<ds:datastoreItem xmlns:ds="http://schemas.openxmlformats.org/officeDocument/2006/customXml" ds:itemID="{1FE6BE5E-E83C-4AEE-935D-6498BDDB45E3}"/>
</file>

<file path=customXml/itemProps3.xml><?xml version="1.0" encoding="utf-8"?>
<ds:datastoreItem xmlns:ds="http://schemas.openxmlformats.org/officeDocument/2006/customXml" ds:itemID="{C8E071C3-CD11-4370-9485-7DED3CF4D173}"/>
</file>

<file path=docProps/app.xml><?xml version="1.0" encoding="utf-8"?>
<Properties xmlns="http://schemas.openxmlformats.org/officeDocument/2006/extended-properties" xmlns:vt="http://schemas.openxmlformats.org/officeDocument/2006/docPropsVTypes">
  <TotalTime>2117</TotalTime>
  <Words>1638</Words>
  <Application>Microsoft Office PowerPoint</Application>
  <PresentationFormat>Widescreen</PresentationFormat>
  <Paragraphs>103</Paragraphs>
  <Slides>13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Calibri Light</vt:lpstr>
      <vt:lpstr>Google Sans</vt:lpstr>
      <vt:lpstr>Times New Roman</vt:lpstr>
      <vt:lpstr>Office Theme</vt:lpstr>
      <vt:lpstr>PowerPoint Presentation</vt:lpstr>
      <vt:lpstr>Introduction &amp; Objective</vt:lpstr>
      <vt:lpstr>Magna International Inc.</vt:lpstr>
      <vt:lpstr>AV’s Technical Specifications</vt:lpstr>
      <vt:lpstr>Operational Design Domain (ODD)</vt:lpstr>
      <vt:lpstr>Deployment Area (Criteria for selection)</vt:lpstr>
      <vt:lpstr>Deployment Area and Operations</vt:lpstr>
      <vt:lpstr>Deployment Area and Operations</vt:lpstr>
      <vt:lpstr>Cybersecurity and privacy Considerations</vt:lpstr>
      <vt:lpstr>The application process</vt:lpstr>
      <vt:lpstr>Pilot Timeline</vt:lpstr>
      <vt:lpstr>Questions and Discussions</vt:lpstr>
      <vt:lpstr>SAE Levels of Driving Automation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Rahmatullah Sherzai</dc:creator>
  <cp:lastModifiedBy>Rahmatullah Sherzai</cp:lastModifiedBy>
  <cp:revision>17</cp:revision>
  <dcterms:created xsi:type="dcterms:W3CDTF">2025-03-24T20:19:24Z</dcterms:created>
  <dcterms:modified xsi:type="dcterms:W3CDTF">2025-05-12T20:55:22Z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0x010100D73D49CB2E530749BD0081F0D1BF5D41</vt:lpwstr>
  </property>
</Properties>
</file>