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82_AF85F719.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2"/>
  </p:notesMasterIdLst>
  <p:sldIdLst>
    <p:sldId id="256" r:id="rId5"/>
    <p:sldId id="266" r:id="rId6"/>
    <p:sldId id="284" r:id="rId7"/>
    <p:sldId id="274" r:id="rId8"/>
    <p:sldId id="273" r:id="rId9"/>
    <p:sldId id="272" r:id="rId10"/>
    <p:sldId id="275" r:id="rId11"/>
    <p:sldId id="285" r:id="rId12"/>
    <p:sldId id="286" r:id="rId13"/>
    <p:sldId id="277" r:id="rId14"/>
    <p:sldId id="279" r:id="rId15"/>
    <p:sldId id="282" r:id="rId16"/>
    <p:sldId id="386" r:id="rId17"/>
    <p:sldId id="287" r:id="rId18"/>
    <p:sldId id="258" r:id="rId19"/>
    <p:sldId id="387" r:id="rId20"/>
    <p:sldId id="3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D5E841-8719-26FB-C084-D4E46FEDE956}" name="Monty Bhatia" initials="MB" userId="S::mbhatia@toronto.ca::5309da92-944e-4197-8804-51d86a2212f2" providerId="AD"/>
  <p188:author id="{BB3219CD-BDFF-FC50-2F6D-6074481AE9F2}" name="Tinu Soile" initials="TS" userId="S::tsoile@toronto.ca::3dad7d28-0e85-403c-8cbe-465893342c05" providerId="AD"/>
  <p188:author id="{58E1DAE6-94E4-0705-8390-A87CEF6AD45B}" name="Collin Joseph" initials="CJ" userId="S::cjoseph2@toronto.ca::39e1736a-c101-40de-acb5-6edfd60002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6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20"/>
    <p:restoredTop sz="71174" autoAdjust="0"/>
  </p:normalViewPr>
  <p:slideViewPr>
    <p:cSldViewPr snapToGrid="0">
      <p:cViewPr varScale="1">
        <p:scale>
          <a:sx n="122" d="100"/>
          <a:sy n="122" d="100"/>
        </p:scale>
        <p:origin x="114" y="528"/>
      </p:cViewPr>
      <p:guideLst/>
    </p:cSldViewPr>
  </p:slideViewPr>
  <p:notesTextViewPr>
    <p:cViewPr>
      <p:scale>
        <a:sx n="3" d="2"/>
        <a:sy n="3" d="2"/>
      </p:scale>
      <p:origin x="0" y="0"/>
    </p:cViewPr>
  </p:notesTextViewPr>
  <p:notesViewPr>
    <p:cSldViewPr snapToGrid="0">
      <p:cViewPr varScale="1">
        <p:scale>
          <a:sx n="107" d="100"/>
          <a:sy n="107" d="100"/>
        </p:scale>
        <p:origin x="3414"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comments/modernComment_182_AF85F719.xml><?xml version="1.0" encoding="utf-8"?>
<p188:cmLst xmlns:a="http://schemas.openxmlformats.org/drawingml/2006/main" xmlns:r="http://schemas.openxmlformats.org/officeDocument/2006/relationships" xmlns:p188="http://schemas.microsoft.com/office/powerpoint/2018/8/main">
  <p188:cm id="{D9C10D89-0FAD-4302-9740-5A3DD0EF6A7F}" authorId="{68D5E841-8719-26FB-C084-D4E46FEDE956}" created="2025-04-30T18:49:31.107">
    <ac:txMkLst xmlns:ac="http://schemas.microsoft.com/office/drawing/2013/main/command">
      <pc:docMk xmlns:pc="http://schemas.microsoft.com/office/powerpoint/2013/main/command"/>
      <pc:sldMk xmlns:pc="http://schemas.microsoft.com/office/powerpoint/2013/main/command" cId="2944792345" sldId="386"/>
      <ac:spMk id="9" creationId="{7A66506A-14F9-D842-CD76-AB310A193B56}"/>
      <ac:txMk cp="23" len="2">
        <ac:context len="79" hash="2250751537"/>
      </ac:txMk>
    </ac:txMkLst>
    <p188:pos x="3671454" y="524493"/>
    <p188:replyLst>
      <p188:reply id="{5C163534-992B-42DF-9E06-80BE0BF9C72F}" authorId="{BB3219CD-BDFF-FC50-2F6D-6074481AE9F2}" created="2025-04-30T19:06:08.656">
        <p188:txBody>
          <a:bodyPr/>
          <a:lstStyle/>
          <a:p>
            <a:r>
              <a:rPr lang="en-US"/>
              <a:t>I don't understand the sentence [@Monty Bhatia] </a:t>
            </a:r>
          </a:p>
        </p188:txBody>
      </p188:reply>
      <p188:reply id="{1979BFDC-8D00-4FA6-9872-E623A9D80B41}" authorId="{68D5E841-8719-26FB-C084-D4E46FEDE956}" created="2025-04-30T19:48:20.299">
        <p188:txBody>
          <a:bodyPr/>
          <a:lstStyle/>
          <a:p>
            <a:r>
              <a:rPr lang="en-US"/>
              <a:t>[@Tinu Soile] updated; initially it was worded as if we might be building right after r1; let me know if this is clearer</a:t>
            </a:r>
          </a:p>
        </p188:txBody>
      </p188:reply>
      <p188:reply id="{F2C4877D-418D-4203-8FE0-3474881780B9}" authorId="{BB3219CD-BDFF-FC50-2F6D-6074481AE9F2}" created="2025-04-30T19:50:05.627">
        <p188:txBody>
          <a:bodyPr/>
          <a:lstStyle/>
          <a:p>
            <a:r>
              <a:rPr lang="en-US"/>
              <a:t>[@Monty Bhatia] Yes it's clearer</a:t>
            </a:r>
          </a:p>
        </p188:txBody>
      </p188:reply>
    </p188:replyLst>
    <p188:txBody>
      <a:bodyPr/>
      <a:lstStyle/>
      <a:p>
        <a:r>
          <a:rPr lang="en-US"/>
          <a:t>[@Tinu Soile]  added a clarification here</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7EF62-C5CD-4374-83C5-1E98F9A44C2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56ACF1-6B70-483A-9CAA-C5486F5F014E}">
      <dgm:prSet/>
      <dgm:spPr/>
      <dgm:t>
        <a:bodyPr/>
        <a:lstStyle/>
        <a:p>
          <a:pPr>
            <a:lnSpc>
              <a:spcPct val="100000"/>
            </a:lnSpc>
          </a:pPr>
          <a:r>
            <a:rPr lang="en-US" dirty="0"/>
            <a:t>What permits and approvals do I need?</a:t>
          </a:r>
        </a:p>
      </dgm:t>
    </dgm:pt>
    <dgm:pt modelId="{6B36CBAC-B5FE-4501-A386-B0C972FCF27E}" type="parTrans" cxnId="{6A65A547-372E-4B69-9FD8-C663FB1A3056}">
      <dgm:prSet/>
      <dgm:spPr/>
      <dgm:t>
        <a:bodyPr/>
        <a:lstStyle/>
        <a:p>
          <a:endParaRPr lang="en-US"/>
        </a:p>
      </dgm:t>
    </dgm:pt>
    <dgm:pt modelId="{A8E6120D-7735-4E77-A222-18D18798FD91}" type="sibTrans" cxnId="{6A65A547-372E-4B69-9FD8-C663FB1A3056}">
      <dgm:prSet/>
      <dgm:spPr/>
      <dgm:t>
        <a:bodyPr/>
        <a:lstStyle/>
        <a:p>
          <a:pPr>
            <a:lnSpc>
              <a:spcPct val="100000"/>
            </a:lnSpc>
          </a:pPr>
          <a:endParaRPr lang="en-US"/>
        </a:p>
      </dgm:t>
    </dgm:pt>
    <dgm:pt modelId="{CD2116A3-3E20-4C54-B8AA-56B7F6AFC1AB}">
      <dgm:prSet/>
      <dgm:spPr/>
      <dgm:t>
        <a:bodyPr/>
        <a:lstStyle/>
        <a:p>
          <a:pPr>
            <a:lnSpc>
              <a:spcPct val="100000"/>
            </a:lnSpc>
          </a:pPr>
          <a:r>
            <a:rPr lang="en-US" dirty="0"/>
            <a:t>What do I need to submit?</a:t>
          </a:r>
        </a:p>
      </dgm:t>
    </dgm:pt>
    <dgm:pt modelId="{1EC9FF5A-D12A-4DFF-85BB-09F7106ED381}" type="parTrans" cxnId="{25BAE955-FF2A-48ED-92FF-E63FFD94FC7D}">
      <dgm:prSet/>
      <dgm:spPr/>
      <dgm:t>
        <a:bodyPr/>
        <a:lstStyle/>
        <a:p>
          <a:endParaRPr lang="en-US"/>
        </a:p>
      </dgm:t>
    </dgm:pt>
    <dgm:pt modelId="{C9C77795-2782-4B10-BF4E-ADC33181B528}" type="sibTrans" cxnId="{25BAE955-FF2A-48ED-92FF-E63FFD94FC7D}">
      <dgm:prSet/>
      <dgm:spPr/>
      <dgm:t>
        <a:bodyPr/>
        <a:lstStyle/>
        <a:p>
          <a:pPr>
            <a:lnSpc>
              <a:spcPct val="100000"/>
            </a:lnSpc>
          </a:pPr>
          <a:endParaRPr lang="en-US"/>
        </a:p>
      </dgm:t>
    </dgm:pt>
    <dgm:pt modelId="{201F8C41-ADDC-4B2D-B2BF-3AF219C2ED29}">
      <dgm:prSet/>
      <dgm:spPr/>
      <dgm:t>
        <a:bodyPr/>
        <a:lstStyle/>
        <a:p>
          <a:pPr>
            <a:lnSpc>
              <a:spcPct val="100000"/>
            </a:lnSpc>
          </a:pPr>
          <a:r>
            <a:rPr lang="en-US" dirty="0"/>
            <a:t>Who can I connect with?</a:t>
          </a:r>
        </a:p>
      </dgm:t>
    </dgm:pt>
    <dgm:pt modelId="{901C1169-C96D-49AF-82B7-16B72C32736E}" type="parTrans" cxnId="{41A91E8E-8D9B-4AD7-B8FC-03CA6DD2001F}">
      <dgm:prSet/>
      <dgm:spPr/>
      <dgm:t>
        <a:bodyPr/>
        <a:lstStyle/>
        <a:p>
          <a:endParaRPr lang="en-US"/>
        </a:p>
      </dgm:t>
    </dgm:pt>
    <dgm:pt modelId="{420B4D88-982A-4C56-A038-0876A4A5876B}" type="sibTrans" cxnId="{41A91E8E-8D9B-4AD7-B8FC-03CA6DD2001F}">
      <dgm:prSet/>
      <dgm:spPr/>
      <dgm:t>
        <a:bodyPr/>
        <a:lstStyle/>
        <a:p>
          <a:pPr>
            <a:lnSpc>
              <a:spcPct val="100000"/>
            </a:lnSpc>
          </a:pPr>
          <a:endParaRPr lang="en-US"/>
        </a:p>
      </dgm:t>
    </dgm:pt>
    <dgm:pt modelId="{7479F931-5769-4A6A-8639-ABEA651783F7}">
      <dgm:prSet/>
      <dgm:spPr/>
      <dgm:t>
        <a:bodyPr/>
        <a:lstStyle/>
        <a:p>
          <a:pPr>
            <a:lnSpc>
              <a:spcPct val="100000"/>
            </a:lnSpc>
          </a:pPr>
          <a:r>
            <a:rPr lang="en-US" dirty="0"/>
            <a:t>What's the status of my permit?</a:t>
          </a:r>
        </a:p>
      </dgm:t>
    </dgm:pt>
    <dgm:pt modelId="{CAE6F78E-EF33-4B49-8612-2944BAF76834}" type="parTrans" cxnId="{A2096BE9-29C6-4205-A01B-0DB4398E989C}">
      <dgm:prSet/>
      <dgm:spPr/>
      <dgm:t>
        <a:bodyPr/>
        <a:lstStyle/>
        <a:p>
          <a:endParaRPr lang="en-US"/>
        </a:p>
      </dgm:t>
    </dgm:pt>
    <dgm:pt modelId="{0BC966ED-E92A-4083-86E4-B63FCA1A31E3}" type="sibTrans" cxnId="{A2096BE9-29C6-4205-A01B-0DB4398E989C}">
      <dgm:prSet/>
      <dgm:spPr/>
      <dgm:t>
        <a:bodyPr/>
        <a:lstStyle/>
        <a:p>
          <a:pPr>
            <a:lnSpc>
              <a:spcPct val="100000"/>
            </a:lnSpc>
          </a:pPr>
          <a:endParaRPr lang="en-US"/>
        </a:p>
      </dgm:t>
    </dgm:pt>
    <dgm:pt modelId="{9E6E2C95-196B-4FBE-AC6C-3ABC0987CAD1}">
      <dgm:prSet/>
      <dgm:spPr/>
      <dgm:t>
        <a:bodyPr/>
        <a:lstStyle/>
        <a:p>
          <a:pPr>
            <a:lnSpc>
              <a:spcPct val="100000"/>
            </a:lnSpc>
          </a:pPr>
          <a:r>
            <a:rPr lang="en-US" dirty="0"/>
            <a:t>How do I pay for my permit?</a:t>
          </a:r>
        </a:p>
      </dgm:t>
    </dgm:pt>
    <dgm:pt modelId="{C52D4D18-8505-4DDA-B8D9-818B4777797A}" type="parTrans" cxnId="{4316BDB2-5F46-49D6-B5B7-3F5EFA5ED501}">
      <dgm:prSet/>
      <dgm:spPr/>
      <dgm:t>
        <a:bodyPr/>
        <a:lstStyle/>
        <a:p>
          <a:endParaRPr lang="en-US"/>
        </a:p>
      </dgm:t>
    </dgm:pt>
    <dgm:pt modelId="{A3DA9CB9-AE1E-4733-809C-0932C5A6FC5F}" type="sibTrans" cxnId="{4316BDB2-5F46-49D6-B5B7-3F5EFA5ED501}">
      <dgm:prSet/>
      <dgm:spPr/>
      <dgm:t>
        <a:bodyPr/>
        <a:lstStyle/>
        <a:p>
          <a:pPr>
            <a:lnSpc>
              <a:spcPct val="100000"/>
            </a:lnSpc>
          </a:pPr>
          <a:endParaRPr lang="en-US"/>
        </a:p>
      </dgm:t>
    </dgm:pt>
    <dgm:pt modelId="{15DCD04B-B26A-40F4-BC29-7ACBEB207A85}">
      <dgm:prSet/>
      <dgm:spPr/>
      <dgm:t>
        <a:bodyPr/>
        <a:lstStyle/>
        <a:p>
          <a:pPr>
            <a:lnSpc>
              <a:spcPct val="100000"/>
            </a:lnSpc>
          </a:pPr>
          <a:r>
            <a:rPr lang="en-US" dirty="0"/>
            <a:t>Length of permit process?</a:t>
          </a:r>
        </a:p>
      </dgm:t>
    </dgm:pt>
    <dgm:pt modelId="{20786933-20D9-4B0D-9C45-24128A02B1D9}" type="parTrans" cxnId="{0C341E02-2092-4E72-A980-24291E2210E8}">
      <dgm:prSet/>
      <dgm:spPr/>
      <dgm:t>
        <a:bodyPr/>
        <a:lstStyle/>
        <a:p>
          <a:endParaRPr lang="en-US"/>
        </a:p>
      </dgm:t>
    </dgm:pt>
    <dgm:pt modelId="{ED8AB036-7798-462F-A3D2-08D873E86858}" type="sibTrans" cxnId="{0C341E02-2092-4E72-A980-24291E2210E8}">
      <dgm:prSet/>
      <dgm:spPr/>
      <dgm:t>
        <a:bodyPr/>
        <a:lstStyle/>
        <a:p>
          <a:endParaRPr lang="en-US"/>
        </a:p>
      </dgm:t>
    </dgm:pt>
    <dgm:pt modelId="{04CA4E5A-2E6F-46C9-BB0A-9CE1981438C0}" type="pres">
      <dgm:prSet presAssocID="{08E7EF62-C5CD-4374-83C5-1E98F9A44C21}" presName="root" presStyleCnt="0">
        <dgm:presLayoutVars>
          <dgm:dir/>
          <dgm:resizeHandles val="exact"/>
        </dgm:presLayoutVars>
      </dgm:prSet>
      <dgm:spPr/>
    </dgm:pt>
    <dgm:pt modelId="{84EB8F1B-65B3-422F-A26B-AFBE6F2504D8}" type="pres">
      <dgm:prSet presAssocID="{3F56ACF1-6B70-483A-9CAA-C5486F5F014E}" presName="compNode" presStyleCnt="0"/>
      <dgm:spPr/>
    </dgm:pt>
    <dgm:pt modelId="{7A72BFF9-3654-4860-9231-2125182924C3}" type="pres">
      <dgm:prSet presAssocID="{3F56ACF1-6B70-483A-9CAA-C5486F5F014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8CF153B1-62F5-49DE-9ED9-C8782561E4FC}" type="pres">
      <dgm:prSet presAssocID="{3F56ACF1-6B70-483A-9CAA-C5486F5F014E}" presName="spaceRect" presStyleCnt="0"/>
      <dgm:spPr/>
    </dgm:pt>
    <dgm:pt modelId="{21E1C535-B20D-4998-B5D3-8F54B5774A53}" type="pres">
      <dgm:prSet presAssocID="{3F56ACF1-6B70-483A-9CAA-C5486F5F014E}" presName="textRect" presStyleLbl="revTx" presStyleIdx="0" presStyleCnt="6">
        <dgm:presLayoutVars>
          <dgm:chMax val="1"/>
          <dgm:chPref val="1"/>
        </dgm:presLayoutVars>
      </dgm:prSet>
      <dgm:spPr/>
    </dgm:pt>
    <dgm:pt modelId="{CE7985E7-0F7D-4C6D-B24E-560A174F06D7}" type="pres">
      <dgm:prSet presAssocID="{A8E6120D-7735-4E77-A222-18D18798FD91}" presName="sibTrans" presStyleCnt="0"/>
      <dgm:spPr/>
    </dgm:pt>
    <dgm:pt modelId="{C19C0F54-32F1-4C52-8BE4-822B4EE23D02}" type="pres">
      <dgm:prSet presAssocID="{CD2116A3-3E20-4C54-B8AA-56B7F6AFC1AB}" presName="compNode" presStyleCnt="0"/>
      <dgm:spPr/>
    </dgm:pt>
    <dgm:pt modelId="{C570CC9C-8296-4549-B9CB-31AE225DAFDE}" type="pres">
      <dgm:prSet presAssocID="{CD2116A3-3E20-4C54-B8AA-56B7F6AFC1A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6FF5259-6817-47A2-9912-E068E0D75946}" type="pres">
      <dgm:prSet presAssocID="{CD2116A3-3E20-4C54-B8AA-56B7F6AFC1AB}" presName="spaceRect" presStyleCnt="0"/>
      <dgm:spPr/>
    </dgm:pt>
    <dgm:pt modelId="{753718E1-117F-4A87-88EC-CE2AAE643B2C}" type="pres">
      <dgm:prSet presAssocID="{CD2116A3-3E20-4C54-B8AA-56B7F6AFC1AB}" presName="textRect" presStyleLbl="revTx" presStyleIdx="1" presStyleCnt="6">
        <dgm:presLayoutVars>
          <dgm:chMax val="1"/>
          <dgm:chPref val="1"/>
        </dgm:presLayoutVars>
      </dgm:prSet>
      <dgm:spPr/>
    </dgm:pt>
    <dgm:pt modelId="{78E0A882-1F34-40A6-81C7-C4B9F072E275}" type="pres">
      <dgm:prSet presAssocID="{C9C77795-2782-4B10-BF4E-ADC33181B528}" presName="sibTrans" presStyleCnt="0"/>
      <dgm:spPr/>
    </dgm:pt>
    <dgm:pt modelId="{4D2BBFF9-0A8D-4E18-957C-A53AA2D8E4D9}" type="pres">
      <dgm:prSet presAssocID="{201F8C41-ADDC-4B2D-B2BF-3AF219C2ED29}" presName="compNode" presStyleCnt="0"/>
      <dgm:spPr/>
    </dgm:pt>
    <dgm:pt modelId="{92057C3C-C758-42EA-8173-060E1A1F471B}" type="pres">
      <dgm:prSet presAssocID="{201F8C41-ADDC-4B2D-B2BF-3AF219C2ED2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0255A612-E4BE-4FF5-B64B-EB7621EA826B}" type="pres">
      <dgm:prSet presAssocID="{201F8C41-ADDC-4B2D-B2BF-3AF219C2ED29}" presName="spaceRect" presStyleCnt="0"/>
      <dgm:spPr/>
    </dgm:pt>
    <dgm:pt modelId="{BECF7DFD-AE8A-4876-BBEF-0F76010AF791}" type="pres">
      <dgm:prSet presAssocID="{201F8C41-ADDC-4B2D-B2BF-3AF219C2ED29}" presName="textRect" presStyleLbl="revTx" presStyleIdx="2" presStyleCnt="6">
        <dgm:presLayoutVars>
          <dgm:chMax val="1"/>
          <dgm:chPref val="1"/>
        </dgm:presLayoutVars>
      </dgm:prSet>
      <dgm:spPr/>
    </dgm:pt>
    <dgm:pt modelId="{6AF1AD78-E8FD-4DA7-ADC5-D541806E5AC8}" type="pres">
      <dgm:prSet presAssocID="{420B4D88-982A-4C56-A038-0876A4A5876B}" presName="sibTrans" presStyleCnt="0"/>
      <dgm:spPr/>
    </dgm:pt>
    <dgm:pt modelId="{21525CF6-BD15-4A0E-8B73-3902B8BF77E4}" type="pres">
      <dgm:prSet presAssocID="{7479F931-5769-4A6A-8639-ABEA651783F7}" presName="compNode" presStyleCnt="0"/>
      <dgm:spPr/>
    </dgm:pt>
    <dgm:pt modelId="{58928A34-6D7F-40E1-8113-BBF7BDEC01CF}" type="pres">
      <dgm:prSet presAssocID="{7479F931-5769-4A6A-8639-ABEA651783F7}" presName="iconRect" presStyleLbl="node1" presStyleIdx="3" presStyleCnt="6" custLinFactNeighborX="1374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DFE4D10F-B471-4411-BD42-AC56E437073F}" type="pres">
      <dgm:prSet presAssocID="{7479F931-5769-4A6A-8639-ABEA651783F7}" presName="spaceRect" presStyleCnt="0"/>
      <dgm:spPr/>
    </dgm:pt>
    <dgm:pt modelId="{3AD70278-0668-4E9E-A4F6-992E3406AD62}" type="pres">
      <dgm:prSet presAssocID="{7479F931-5769-4A6A-8639-ABEA651783F7}" presName="textRect" presStyleLbl="revTx" presStyleIdx="3" presStyleCnt="6" custLinFactNeighborX="9628" custLinFactNeighborY="2839">
        <dgm:presLayoutVars>
          <dgm:chMax val="1"/>
          <dgm:chPref val="1"/>
        </dgm:presLayoutVars>
      </dgm:prSet>
      <dgm:spPr/>
    </dgm:pt>
    <dgm:pt modelId="{E2E729BA-36A7-4696-B57A-7E2CBD0AED9B}" type="pres">
      <dgm:prSet presAssocID="{0BC966ED-E92A-4083-86E4-B63FCA1A31E3}" presName="sibTrans" presStyleCnt="0"/>
      <dgm:spPr/>
    </dgm:pt>
    <dgm:pt modelId="{E8F37359-6E8C-456F-B464-F05A0DF8FA08}" type="pres">
      <dgm:prSet presAssocID="{9E6E2C95-196B-4FBE-AC6C-3ABC0987CAD1}" presName="compNode" presStyleCnt="0"/>
      <dgm:spPr/>
    </dgm:pt>
    <dgm:pt modelId="{C8817B48-D99C-439A-AA80-E4F6807F92ED}" type="pres">
      <dgm:prSet presAssocID="{9E6E2C95-196B-4FBE-AC6C-3ABC0987CAD1}" presName="iconRect" presStyleLbl="node1" presStyleIdx="4" presStyleCnt="6" custLinFactNeighborX="1279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C28A32D6-3F13-4D74-B31A-828E461A32B1}" type="pres">
      <dgm:prSet presAssocID="{9E6E2C95-196B-4FBE-AC6C-3ABC0987CAD1}" presName="spaceRect" presStyleCnt="0"/>
      <dgm:spPr/>
    </dgm:pt>
    <dgm:pt modelId="{20F3D4DB-0F93-4992-8A61-60D9BD72DDBF}" type="pres">
      <dgm:prSet presAssocID="{9E6E2C95-196B-4FBE-AC6C-3ABC0987CAD1}" presName="textRect" presStyleLbl="revTx" presStyleIdx="4" presStyleCnt="6" custLinFactNeighborX="5750">
        <dgm:presLayoutVars>
          <dgm:chMax val="1"/>
          <dgm:chPref val="1"/>
        </dgm:presLayoutVars>
      </dgm:prSet>
      <dgm:spPr/>
    </dgm:pt>
    <dgm:pt modelId="{B2AEA9BE-CB19-4803-94DF-A526525F2607}" type="pres">
      <dgm:prSet presAssocID="{A3DA9CB9-AE1E-4733-809C-0932C5A6FC5F}" presName="sibTrans" presStyleCnt="0"/>
      <dgm:spPr/>
    </dgm:pt>
    <dgm:pt modelId="{BEE310D9-FB38-4E5F-BC3A-DE0CBFEF8E1A}" type="pres">
      <dgm:prSet presAssocID="{15DCD04B-B26A-40F4-BC29-7ACBEB207A85}" presName="compNode" presStyleCnt="0"/>
      <dgm:spPr/>
    </dgm:pt>
    <dgm:pt modelId="{F00E5021-8880-45F0-B659-F1BD28A46672}" type="pres">
      <dgm:prSet presAssocID="{15DCD04B-B26A-40F4-BC29-7ACBEB207A85}" presName="iconRect" presStyleLbl="node1" presStyleIdx="5" presStyleCnt="6" custLinFactNeighborX="1279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pwatch"/>
        </a:ext>
      </dgm:extLst>
    </dgm:pt>
    <dgm:pt modelId="{81BAF633-A763-4B4F-8DBA-3246BE010766}" type="pres">
      <dgm:prSet presAssocID="{15DCD04B-B26A-40F4-BC29-7ACBEB207A85}" presName="spaceRect" presStyleCnt="0"/>
      <dgm:spPr/>
    </dgm:pt>
    <dgm:pt modelId="{85F027E7-6220-428E-8DD9-9232C6FA5A06}" type="pres">
      <dgm:prSet presAssocID="{15DCD04B-B26A-40F4-BC29-7ACBEB207A85}" presName="textRect" presStyleLbl="revTx" presStyleIdx="5" presStyleCnt="6" custLinFactNeighborX="671">
        <dgm:presLayoutVars>
          <dgm:chMax val="1"/>
          <dgm:chPref val="1"/>
        </dgm:presLayoutVars>
      </dgm:prSet>
      <dgm:spPr/>
    </dgm:pt>
  </dgm:ptLst>
  <dgm:cxnLst>
    <dgm:cxn modelId="{0C341E02-2092-4E72-A980-24291E2210E8}" srcId="{08E7EF62-C5CD-4374-83C5-1E98F9A44C21}" destId="{15DCD04B-B26A-40F4-BC29-7ACBEB207A85}" srcOrd="5" destOrd="0" parTransId="{20786933-20D9-4B0D-9C45-24128A02B1D9}" sibTransId="{ED8AB036-7798-462F-A3D2-08D873E86858}"/>
    <dgm:cxn modelId="{037FF309-9C48-40E6-A473-43FF4DDB2E1D}" type="presOf" srcId="{15DCD04B-B26A-40F4-BC29-7ACBEB207A85}" destId="{85F027E7-6220-428E-8DD9-9232C6FA5A06}" srcOrd="0" destOrd="0" presId="urn:microsoft.com/office/officeart/2018/2/layout/IconLabelList"/>
    <dgm:cxn modelId="{764C7241-A678-485D-B9C7-74C1752E07F7}" type="presOf" srcId="{08E7EF62-C5CD-4374-83C5-1E98F9A44C21}" destId="{04CA4E5A-2E6F-46C9-BB0A-9CE1981438C0}" srcOrd="0" destOrd="0" presId="urn:microsoft.com/office/officeart/2018/2/layout/IconLabelList"/>
    <dgm:cxn modelId="{E6502342-3574-478F-A363-F6F180154363}" type="presOf" srcId="{CD2116A3-3E20-4C54-B8AA-56B7F6AFC1AB}" destId="{753718E1-117F-4A87-88EC-CE2AAE643B2C}" srcOrd="0" destOrd="0" presId="urn:microsoft.com/office/officeart/2018/2/layout/IconLabelList"/>
    <dgm:cxn modelId="{6A65A547-372E-4B69-9FD8-C663FB1A3056}" srcId="{08E7EF62-C5CD-4374-83C5-1E98F9A44C21}" destId="{3F56ACF1-6B70-483A-9CAA-C5486F5F014E}" srcOrd="0" destOrd="0" parTransId="{6B36CBAC-B5FE-4501-A386-B0C972FCF27E}" sibTransId="{A8E6120D-7735-4E77-A222-18D18798FD91}"/>
    <dgm:cxn modelId="{EC9E3D6F-CD62-4BE6-85D8-489C2FA3E610}" type="presOf" srcId="{201F8C41-ADDC-4B2D-B2BF-3AF219C2ED29}" destId="{BECF7DFD-AE8A-4876-BBEF-0F76010AF791}" srcOrd="0" destOrd="0" presId="urn:microsoft.com/office/officeart/2018/2/layout/IconLabelList"/>
    <dgm:cxn modelId="{25BAE955-FF2A-48ED-92FF-E63FFD94FC7D}" srcId="{08E7EF62-C5CD-4374-83C5-1E98F9A44C21}" destId="{CD2116A3-3E20-4C54-B8AA-56B7F6AFC1AB}" srcOrd="1" destOrd="0" parTransId="{1EC9FF5A-D12A-4DFF-85BB-09F7106ED381}" sibTransId="{C9C77795-2782-4B10-BF4E-ADC33181B528}"/>
    <dgm:cxn modelId="{41A91E8E-8D9B-4AD7-B8FC-03CA6DD2001F}" srcId="{08E7EF62-C5CD-4374-83C5-1E98F9A44C21}" destId="{201F8C41-ADDC-4B2D-B2BF-3AF219C2ED29}" srcOrd="2" destOrd="0" parTransId="{901C1169-C96D-49AF-82B7-16B72C32736E}" sibTransId="{420B4D88-982A-4C56-A038-0876A4A5876B}"/>
    <dgm:cxn modelId="{02281FA2-B876-40F0-BA41-141F4601E88C}" type="presOf" srcId="{3F56ACF1-6B70-483A-9CAA-C5486F5F014E}" destId="{21E1C535-B20D-4998-B5D3-8F54B5774A53}" srcOrd="0" destOrd="0" presId="urn:microsoft.com/office/officeart/2018/2/layout/IconLabelList"/>
    <dgm:cxn modelId="{5D79E3AA-332A-41BE-A6C8-E6683F9F8AE1}" type="presOf" srcId="{9E6E2C95-196B-4FBE-AC6C-3ABC0987CAD1}" destId="{20F3D4DB-0F93-4992-8A61-60D9BD72DDBF}" srcOrd="0" destOrd="0" presId="urn:microsoft.com/office/officeart/2018/2/layout/IconLabelList"/>
    <dgm:cxn modelId="{4316BDB2-5F46-49D6-B5B7-3F5EFA5ED501}" srcId="{08E7EF62-C5CD-4374-83C5-1E98F9A44C21}" destId="{9E6E2C95-196B-4FBE-AC6C-3ABC0987CAD1}" srcOrd="4" destOrd="0" parTransId="{C52D4D18-8505-4DDA-B8D9-818B4777797A}" sibTransId="{A3DA9CB9-AE1E-4733-809C-0932C5A6FC5F}"/>
    <dgm:cxn modelId="{F3C2C6B4-057A-43A4-8D14-3A9920EB3D92}" type="presOf" srcId="{7479F931-5769-4A6A-8639-ABEA651783F7}" destId="{3AD70278-0668-4E9E-A4F6-992E3406AD62}" srcOrd="0" destOrd="0" presId="urn:microsoft.com/office/officeart/2018/2/layout/IconLabelList"/>
    <dgm:cxn modelId="{A2096BE9-29C6-4205-A01B-0DB4398E989C}" srcId="{08E7EF62-C5CD-4374-83C5-1E98F9A44C21}" destId="{7479F931-5769-4A6A-8639-ABEA651783F7}" srcOrd="3" destOrd="0" parTransId="{CAE6F78E-EF33-4B49-8612-2944BAF76834}" sibTransId="{0BC966ED-E92A-4083-86E4-B63FCA1A31E3}"/>
    <dgm:cxn modelId="{E9784F69-7EB2-4216-A29D-624CC1EF3576}" type="presParOf" srcId="{04CA4E5A-2E6F-46C9-BB0A-9CE1981438C0}" destId="{84EB8F1B-65B3-422F-A26B-AFBE6F2504D8}" srcOrd="0" destOrd="0" presId="urn:microsoft.com/office/officeart/2018/2/layout/IconLabelList"/>
    <dgm:cxn modelId="{A555D6C9-01F2-4C0C-A361-EAE74AB040AB}" type="presParOf" srcId="{84EB8F1B-65B3-422F-A26B-AFBE6F2504D8}" destId="{7A72BFF9-3654-4860-9231-2125182924C3}" srcOrd="0" destOrd="0" presId="urn:microsoft.com/office/officeart/2018/2/layout/IconLabelList"/>
    <dgm:cxn modelId="{7CC900A3-12F0-4A0F-B03F-11AC9384EEE8}" type="presParOf" srcId="{84EB8F1B-65B3-422F-A26B-AFBE6F2504D8}" destId="{8CF153B1-62F5-49DE-9ED9-C8782561E4FC}" srcOrd="1" destOrd="0" presId="urn:microsoft.com/office/officeart/2018/2/layout/IconLabelList"/>
    <dgm:cxn modelId="{ADEC0E87-9354-4D0C-922E-5ADB988F30D9}" type="presParOf" srcId="{84EB8F1B-65B3-422F-A26B-AFBE6F2504D8}" destId="{21E1C535-B20D-4998-B5D3-8F54B5774A53}" srcOrd="2" destOrd="0" presId="urn:microsoft.com/office/officeart/2018/2/layout/IconLabelList"/>
    <dgm:cxn modelId="{EBE5CFBA-86F8-4E80-AE86-E47A977D81D4}" type="presParOf" srcId="{04CA4E5A-2E6F-46C9-BB0A-9CE1981438C0}" destId="{CE7985E7-0F7D-4C6D-B24E-560A174F06D7}" srcOrd="1" destOrd="0" presId="urn:microsoft.com/office/officeart/2018/2/layout/IconLabelList"/>
    <dgm:cxn modelId="{DAA59CA2-EEAC-489B-AC5B-E3FB8A5F5A93}" type="presParOf" srcId="{04CA4E5A-2E6F-46C9-BB0A-9CE1981438C0}" destId="{C19C0F54-32F1-4C52-8BE4-822B4EE23D02}" srcOrd="2" destOrd="0" presId="urn:microsoft.com/office/officeart/2018/2/layout/IconLabelList"/>
    <dgm:cxn modelId="{2C67BEE8-F63D-4A2F-82D3-8DEBEFB5122E}" type="presParOf" srcId="{C19C0F54-32F1-4C52-8BE4-822B4EE23D02}" destId="{C570CC9C-8296-4549-B9CB-31AE225DAFDE}" srcOrd="0" destOrd="0" presId="urn:microsoft.com/office/officeart/2018/2/layout/IconLabelList"/>
    <dgm:cxn modelId="{51F03B68-96C7-43B7-BDA5-EEAFCF6F5B65}" type="presParOf" srcId="{C19C0F54-32F1-4C52-8BE4-822B4EE23D02}" destId="{B6FF5259-6817-47A2-9912-E068E0D75946}" srcOrd="1" destOrd="0" presId="urn:microsoft.com/office/officeart/2018/2/layout/IconLabelList"/>
    <dgm:cxn modelId="{40BC9780-7322-4CCA-AC36-024E25AFCD50}" type="presParOf" srcId="{C19C0F54-32F1-4C52-8BE4-822B4EE23D02}" destId="{753718E1-117F-4A87-88EC-CE2AAE643B2C}" srcOrd="2" destOrd="0" presId="urn:microsoft.com/office/officeart/2018/2/layout/IconLabelList"/>
    <dgm:cxn modelId="{59C4689A-8C61-4D89-86D8-B5CC63A0E543}" type="presParOf" srcId="{04CA4E5A-2E6F-46C9-BB0A-9CE1981438C0}" destId="{78E0A882-1F34-40A6-81C7-C4B9F072E275}" srcOrd="3" destOrd="0" presId="urn:microsoft.com/office/officeart/2018/2/layout/IconLabelList"/>
    <dgm:cxn modelId="{6A66F270-69EA-4E2A-B0DC-E2FFC2AF697B}" type="presParOf" srcId="{04CA4E5A-2E6F-46C9-BB0A-9CE1981438C0}" destId="{4D2BBFF9-0A8D-4E18-957C-A53AA2D8E4D9}" srcOrd="4" destOrd="0" presId="urn:microsoft.com/office/officeart/2018/2/layout/IconLabelList"/>
    <dgm:cxn modelId="{D0D91A94-DBD3-4207-9B71-E8481D871E80}" type="presParOf" srcId="{4D2BBFF9-0A8D-4E18-957C-A53AA2D8E4D9}" destId="{92057C3C-C758-42EA-8173-060E1A1F471B}" srcOrd="0" destOrd="0" presId="urn:microsoft.com/office/officeart/2018/2/layout/IconLabelList"/>
    <dgm:cxn modelId="{287C42E6-6CC4-4AE6-97AE-C51645CAEC23}" type="presParOf" srcId="{4D2BBFF9-0A8D-4E18-957C-A53AA2D8E4D9}" destId="{0255A612-E4BE-4FF5-B64B-EB7621EA826B}" srcOrd="1" destOrd="0" presId="urn:microsoft.com/office/officeart/2018/2/layout/IconLabelList"/>
    <dgm:cxn modelId="{C3B43280-2D33-4F1C-B7FF-8BA0816482D0}" type="presParOf" srcId="{4D2BBFF9-0A8D-4E18-957C-A53AA2D8E4D9}" destId="{BECF7DFD-AE8A-4876-BBEF-0F76010AF791}" srcOrd="2" destOrd="0" presId="urn:microsoft.com/office/officeart/2018/2/layout/IconLabelList"/>
    <dgm:cxn modelId="{4A585E1D-2BB2-4113-8A5D-777DDF322182}" type="presParOf" srcId="{04CA4E5A-2E6F-46C9-BB0A-9CE1981438C0}" destId="{6AF1AD78-E8FD-4DA7-ADC5-D541806E5AC8}" srcOrd="5" destOrd="0" presId="urn:microsoft.com/office/officeart/2018/2/layout/IconLabelList"/>
    <dgm:cxn modelId="{82752076-CB05-4FE1-B7EA-7EA8FAEE3C9C}" type="presParOf" srcId="{04CA4E5A-2E6F-46C9-BB0A-9CE1981438C0}" destId="{21525CF6-BD15-4A0E-8B73-3902B8BF77E4}" srcOrd="6" destOrd="0" presId="urn:microsoft.com/office/officeart/2018/2/layout/IconLabelList"/>
    <dgm:cxn modelId="{46D7D7E4-7725-4F46-97D8-83FAB236FE41}" type="presParOf" srcId="{21525CF6-BD15-4A0E-8B73-3902B8BF77E4}" destId="{58928A34-6D7F-40E1-8113-BBF7BDEC01CF}" srcOrd="0" destOrd="0" presId="urn:microsoft.com/office/officeart/2018/2/layout/IconLabelList"/>
    <dgm:cxn modelId="{FA5BA496-1FA6-4315-88E3-1248FAB7D983}" type="presParOf" srcId="{21525CF6-BD15-4A0E-8B73-3902B8BF77E4}" destId="{DFE4D10F-B471-4411-BD42-AC56E437073F}" srcOrd="1" destOrd="0" presId="urn:microsoft.com/office/officeart/2018/2/layout/IconLabelList"/>
    <dgm:cxn modelId="{95105726-36CB-4F9B-B5E6-F7D07FC86FBB}" type="presParOf" srcId="{21525CF6-BD15-4A0E-8B73-3902B8BF77E4}" destId="{3AD70278-0668-4E9E-A4F6-992E3406AD62}" srcOrd="2" destOrd="0" presId="urn:microsoft.com/office/officeart/2018/2/layout/IconLabelList"/>
    <dgm:cxn modelId="{C29CB1C0-F0E3-4E91-B925-B673B549064C}" type="presParOf" srcId="{04CA4E5A-2E6F-46C9-BB0A-9CE1981438C0}" destId="{E2E729BA-36A7-4696-B57A-7E2CBD0AED9B}" srcOrd="7" destOrd="0" presId="urn:microsoft.com/office/officeart/2018/2/layout/IconLabelList"/>
    <dgm:cxn modelId="{D8CBD402-2892-425F-8CF5-F7885878966C}" type="presParOf" srcId="{04CA4E5A-2E6F-46C9-BB0A-9CE1981438C0}" destId="{E8F37359-6E8C-456F-B464-F05A0DF8FA08}" srcOrd="8" destOrd="0" presId="urn:microsoft.com/office/officeart/2018/2/layout/IconLabelList"/>
    <dgm:cxn modelId="{2500CBC7-39F3-4EBD-8BF7-61CCE3FFFDD9}" type="presParOf" srcId="{E8F37359-6E8C-456F-B464-F05A0DF8FA08}" destId="{C8817B48-D99C-439A-AA80-E4F6807F92ED}" srcOrd="0" destOrd="0" presId="urn:microsoft.com/office/officeart/2018/2/layout/IconLabelList"/>
    <dgm:cxn modelId="{8A5893E3-DB69-459A-9A72-7D067407905F}" type="presParOf" srcId="{E8F37359-6E8C-456F-B464-F05A0DF8FA08}" destId="{C28A32D6-3F13-4D74-B31A-828E461A32B1}" srcOrd="1" destOrd="0" presId="urn:microsoft.com/office/officeart/2018/2/layout/IconLabelList"/>
    <dgm:cxn modelId="{CA91756C-1C7B-40F6-A88D-0815E31BDDE8}" type="presParOf" srcId="{E8F37359-6E8C-456F-B464-F05A0DF8FA08}" destId="{20F3D4DB-0F93-4992-8A61-60D9BD72DDBF}" srcOrd="2" destOrd="0" presId="urn:microsoft.com/office/officeart/2018/2/layout/IconLabelList"/>
    <dgm:cxn modelId="{350C3F57-AE22-4C16-8908-3EFF23E419F8}" type="presParOf" srcId="{04CA4E5A-2E6F-46C9-BB0A-9CE1981438C0}" destId="{B2AEA9BE-CB19-4803-94DF-A526525F2607}" srcOrd="9" destOrd="0" presId="urn:microsoft.com/office/officeart/2018/2/layout/IconLabelList"/>
    <dgm:cxn modelId="{AD73CD24-F788-48FF-9779-7D8FF18E4796}" type="presParOf" srcId="{04CA4E5A-2E6F-46C9-BB0A-9CE1981438C0}" destId="{BEE310D9-FB38-4E5F-BC3A-DE0CBFEF8E1A}" srcOrd="10" destOrd="0" presId="urn:microsoft.com/office/officeart/2018/2/layout/IconLabelList"/>
    <dgm:cxn modelId="{65BB2992-98FC-4288-99E1-066D807999BD}" type="presParOf" srcId="{BEE310D9-FB38-4E5F-BC3A-DE0CBFEF8E1A}" destId="{F00E5021-8880-45F0-B659-F1BD28A46672}" srcOrd="0" destOrd="0" presId="urn:microsoft.com/office/officeart/2018/2/layout/IconLabelList"/>
    <dgm:cxn modelId="{067626FC-53DC-444F-B8E9-B5CFA277D9A3}" type="presParOf" srcId="{BEE310D9-FB38-4E5F-BC3A-DE0CBFEF8E1A}" destId="{81BAF633-A763-4B4F-8DBA-3246BE010766}" srcOrd="1" destOrd="0" presId="urn:microsoft.com/office/officeart/2018/2/layout/IconLabelList"/>
    <dgm:cxn modelId="{8EB7471E-00F7-4580-BF75-EBEF143128E4}" type="presParOf" srcId="{BEE310D9-FB38-4E5F-BC3A-DE0CBFEF8E1A}" destId="{85F027E7-6220-428E-8DD9-9232C6FA5A06}"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2BFF9-3654-4860-9231-2125182924C3}">
      <dsp:nvSpPr>
        <dsp:cNvPr id="0" name=""/>
        <dsp:cNvSpPr/>
      </dsp:nvSpPr>
      <dsp:spPr>
        <a:xfrm>
          <a:off x="438504" y="1050129"/>
          <a:ext cx="715078" cy="71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E1C535-B20D-4998-B5D3-8F54B5774A53}">
      <dsp:nvSpPr>
        <dsp:cNvPr id="0" name=""/>
        <dsp:cNvSpPr/>
      </dsp:nvSpPr>
      <dsp:spPr>
        <a:xfrm>
          <a:off x="1512"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What permits and approvals do I need?</a:t>
          </a:r>
        </a:p>
      </dsp:txBody>
      <dsp:txXfrm>
        <a:off x="1512" y="2003650"/>
        <a:ext cx="1589062" cy="635625"/>
      </dsp:txXfrm>
    </dsp:sp>
    <dsp:sp modelId="{C570CC9C-8296-4549-B9CB-31AE225DAFDE}">
      <dsp:nvSpPr>
        <dsp:cNvPr id="0" name=""/>
        <dsp:cNvSpPr/>
      </dsp:nvSpPr>
      <dsp:spPr>
        <a:xfrm>
          <a:off x="2305652" y="1050129"/>
          <a:ext cx="715078" cy="71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3718E1-117F-4A87-88EC-CE2AAE643B2C}">
      <dsp:nvSpPr>
        <dsp:cNvPr id="0" name=""/>
        <dsp:cNvSpPr/>
      </dsp:nvSpPr>
      <dsp:spPr>
        <a:xfrm>
          <a:off x="1868660"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What do I need to submit?</a:t>
          </a:r>
        </a:p>
      </dsp:txBody>
      <dsp:txXfrm>
        <a:off x="1868660" y="2003650"/>
        <a:ext cx="1589062" cy="635625"/>
      </dsp:txXfrm>
    </dsp:sp>
    <dsp:sp modelId="{92057C3C-C758-42EA-8173-060E1A1F471B}">
      <dsp:nvSpPr>
        <dsp:cNvPr id="0" name=""/>
        <dsp:cNvSpPr/>
      </dsp:nvSpPr>
      <dsp:spPr>
        <a:xfrm>
          <a:off x="4172801" y="1050129"/>
          <a:ext cx="715078" cy="71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CF7DFD-AE8A-4876-BBEF-0F76010AF791}">
      <dsp:nvSpPr>
        <dsp:cNvPr id="0" name=""/>
        <dsp:cNvSpPr/>
      </dsp:nvSpPr>
      <dsp:spPr>
        <a:xfrm>
          <a:off x="3735809"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Who can I connect with?</a:t>
          </a:r>
        </a:p>
      </dsp:txBody>
      <dsp:txXfrm>
        <a:off x="3735809" y="2003650"/>
        <a:ext cx="1589062" cy="635625"/>
      </dsp:txXfrm>
    </dsp:sp>
    <dsp:sp modelId="{58928A34-6D7F-40E1-8113-BBF7BDEC01CF}">
      <dsp:nvSpPr>
        <dsp:cNvPr id="0" name=""/>
        <dsp:cNvSpPr/>
      </dsp:nvSpPr>
      <dsp:spPr>
        <a:xfrm>
          <a:off x="6138215" y="1050129"/>
          <a:ext cx="715078" cy="71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D70278-0668-4E9E-A4F6-992E3406AD62}">
      <dsp:nvSpPr>
        <dsp:cNvPr id="0" name=""/>
        <dsp:cNvSpPr/>
      </dsp:nvSpPr>
      <dsp:spPr>
        <a:xfrm>
          <a:off x="5755952" y="202169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What's the status of my permit?</a:t>
          </a:r>
        </a:p>
      </dsp:txBody>
      <dsp:txXfrm>
        <a:off x="5755952" y="2021695"/>
        <a:ext cx="1589062" cy="635625"/>
      </dsp:txXfrm>
    </dsp:sp>
    <dsp:sp modelId="{C8817B48-D99C-439A-AA80-E4F6807F92ED}">
      <dsp:nvSpPr>
        <dsp:cNvPr id="0" name=""/>
        <dsp:cNvSpPr/>
      </dsp:nvSpPr>
      <dsp:spPr>
        <a:xfrm>
          <a:off x="7998556" y="1050129"/>
          <a:ext cx="715078" cy="715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F3D4DB-0F93-4992-8A61-60D9BD72DDBF}">
      <dsp:nvSpPr>
        <dsp:cNvPr id="0" name=""/>
        <dsp:cNvSpPr/>
      </dsp:nvSpPr>
      <dsp:spPr>
        <a:xfrm>
          <a:off x="7561477"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How do I pay for my permit?</a:t>
          </a:r>
        </a:p>
      </dsp:txBody>
      <dsp:txXfrm>
        <a:off x="7561477" y="2003650"/>
        <a:ext cx="1589062" cy="635625"/>
      </dsp:txXfrm>
    </dsp:sp>
    <dsp:sp modelId="{F00E5021-8880-45F0-B659-F1BD28A46672}">
      <dsp:nvSpPr>
        <dsp:cNvPr id="0" name=""/>
        <dsp:cNvSpPr/>
      </dsp:nvSpPr>
      <dsp:spPr>
        <a:xfrm>
          <a:off x="9865705" y="1050129"/>
          <a:ext cx="715078" cy="7150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F027E7-6220-428E-8DD9-9232C6FA5A06}">
      <dsp:nvSpPr>
        <dsp:cNvPr id="0" name=""/>
        <dsp:cNvSpPr/>
      </dsp:nvSpPr>
      <dsp:spPr>
        <a:xfrm>
          <a:off x="9338766"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Length of permit process?</a:t>
          </a:r>
        </a:p>
      </dsp:txBody>
      <dsp:txXfrm>
        <a:off x="9338766" y="2003650"/>
        <a:ext cx="1589062" cy="63562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A028E-22F2-3643-ABAE-90F5CBD27DC9}" type="datetimeFigureOut">
              <a:rPr lang="en-US" smtClean="0"/>
              <a:t>5/11/2025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D12F3-243B-A840-B458-22E02BCBADD5}" type="slidenum">
              <a:rPr lang="en-US" smtClean="0"/>
              <a:t>‹#›</a:t>
            </a:fld>
            <a:endParaRPr lang="en-US" dirty="0"/>
          </a:p>
        </p:txBody>
      </p:sp>
    </p:spTree>
    <p:extLst>
      <p:ext uri="{BB962C8B-B14F-4D97-AF65-F5344CB8AC3E}">
        <p14:creationId xmlns:p14="http://schemas.microsoft.com/office/powerpoint/2010/main" val="1222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3CD12F3-243B-A840-B458-22E02BCBADD5}" type="slidenum">
              <a:rPr lang="en-US" smtClean="0"/>
              <a:t>0</a:t>
            </a:fld>
            <a:endParaRPr lang="en-US" dirty="0"/>
          </a:p>
        </p:txBody>
      </p:sp>
    </p:spTree>
    <p:extLst>
      <p:ext uri="{BB962C8B-B14F-4D97-AF65-F5344CB8AC3E}">
        <p14:creationId xmlns:p14="http://schemas.microsoft.com/office/powerpoint/2010/main" val="132013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CD12F3-243B-A840-B458-22E02BCBADD5}" type="slidenum">
              <a:rPr lang="en-US" smtClean="0"/>
              <a:t>9</a:t>
            </a:fld>
            <a:endParaRPr lang="en-US" dirty="0"/>
          </a:p>
        </p:txBody>
      </p:sp>
      <p:sp>
        <p:nvSpPr>
          <p:cNvPr id="6" name="Notes Placeholder 5">
            <a:extLst>
              <a:ext uri="{FF2B5EF4-FFF2-40B4-BE49-F238E27FC236}">
                <a16:creationId xmlns:a16="http://schemas.microsoft.com/office/drawing/2014/main" id="{3410F51E-28F6-C17B-7D46-7496FBBAC915}"/>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40665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CD12F3-243B-A840-B458-22E02BCBADD5}" type="slidenum">
              <a:rPr lang="en-US" smtClean="0"/>
              <a:t>10</a:t>
            </a:fld>
            <a:endParaRPr lang="en-US" dirty="0"/>
          </a:p>
        </p:txBody>
      </p:sp>
      <p:sp>
        <p:nvSpPr>
          <p:cNvPr id="6" name="Notes Placeholder 5">
            <a:extLst>
              <a:ext uri="{FF2B5EF4-FFF2-40B4-BE49-F238E27FC236}">
                <a16:creationId xmlns:a16="http://schemas.microsoft.com/office/drawing/2014/main" id="{4B8CF4BB-306A-E88C-7D47-EEC36EEE4A44}"/>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2659383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CD12F3-243B-A840-B458-22E02BCBADD5}" type="slidenum">
              <a:rPr lang="en-US" smtClean="0"/>
              <a:t>11</a:t>
            </a:fld>
            <a:endParaRPr lang="en-US" dirty="0"/>
          </a:p>
        </p:txBody>
      </p:sp>
      <p:sp>
        <p:nvSpPr>
          <p:cNvPr id="6" name="Notes Placeholder 5">
            <a:extLst>
              <a:ext uri="{FF2B5EF4-FFF2-40B4-BE49-F238E27FC236}">
                <a16:creationId xmlns:a16="http://schemas.microsoft.com/office/drawing/2014/main" id="{55601A0C-90A7-9A6A-C428-670C493F1945}"/>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4209222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3CD12F3-243B-A840-B458-22E02BCBADD5}" type="slidenum">
              <a:rPr lang="en-US" smtClean="0"/>
              <a:t>12</a:t>
            </a:fld>
            <a:endParaRPr lang="en-US" dirty="0"/>
          </a:p>
        </p:txBody>
      </p:sp>
      <p:sp>
        <p:nvSpPr>
          <p:cNvPr id="6" name="Notes Placeholder 5">
            <a:extLst>
              <a:ext uri="{FF2B5EF4-FFF2-40B4-BE49-F238E27FC236}">
                <a16:creationId xmlns:a16="http://schemas.microsoft.com/office/drawing/2014/main" id="{BDE9938C-AACC-2CCE-8CBC-7743C9E89756}"/>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3967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CD12F3-243B-A840-B458-22E02BCBADD5}" type="slidenum">
              <a:rPr lang="en-US" smtClean="0"/>
              <a:t>13</a:t>
            </a:fld>
            <a:endParaRPr lang="en-US" dirty="0"/>
          </a:p>
        </p:txBody>
      </p:sp>
      <p:sp>
        <p:nvSpPr>
          <p:cNvPr id="6" name="Notes Placeholder 5">
            <a:extLst>
              <a:ext uri="{FF2B5EF4-FFF2-40B4-BE49-F238E27FC236}">
                <a16:creationId xmlns:a16="http://schemas.microsoft.com/office/drawing/2014/main" id="{97C1FC55-ABCF-E1EB-2CE4-BE417023CD2F}"/>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3344606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CD12F3-243B-A840-B458-22E02BCBADD5}" type="slidenum">
              <a:rPr lang="en-US" smtClean="0"/>
              <a:t>14</a:t>
            </a:fld>
            <a:endParaRPr lang="en-US" dirty="0"/>
          </a:p>
        </p:txBody>
      </p:sp>
    </p:spTree>
    <p:extLst>
      <p:ext uri="{BB962C8B-B14F-4D97-AF65-F5344CB8AC3E}">
        <p14:creationId xmlns:p14="http://schemas.microsoft.com/office/powerpoint/2010/main" val="91143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CD12F3-243B-A840-B458-22E02BCBADD5}" type="slidenum">
              <a:rPr lang="en-US" smtClean="0"/>
              <a:t>15</a:t>
            </a:fld>
            <a:endParaRPr lang="en-US" dirty="0"/>
          </a:p>
        </p:txBody>
      </p:sp>
    </p:spTree>
    <p:extLst>
      <p:ext uri="{BB962C8B-B14F-4D97-AF65-F5344CB8AC3E}">
        <p14:creationId xmlns:p14="http://schemas.microsoft.com/office/powerpoint/2010/main" val="2342058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CD12F3-243B-A840-B458-22E02BCBADD5}" type="slidenum">
              <a:rPr lang="en-US" smtClean="0"/>
              <a:t>16</a:t>
            </a:fld>
            <a:endParaRPr lang="en-US" dirty="0"/>
          </a:p>
        </p:txBody>
      </p:sp>
    </p:spTree>
    <p:extLst>
      <p:ext uri="{BB962C8B-B14F-4D97-AF65-F5344CB8AC3E}">
        <p14:creationId xmlns:p14="http://schemas.microsoft.com/office/powerpoint/2010/main" val="125151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CD12F3-243B-A840-B458-22E02BCBADD5}" type="slidenum">
              <a:rPr lang="en-US" smtClean="0"/>
              <a:t>1</a:t>
            </a:fld>
            <a:endParaRPr lang="en-US" dirty="0"/>
          </a:p>
        </p:txBody>
      </p:sp>
      <p:sp>
        <p:nvSpPr>
          <p:cNvPr id="6" name="Notes Placeholder 5">
            <a:extLst>
              <a:ext uri="{FF2B5EF4-FFF2-40B4-BE49-F238E27FC236}">
                <a16:creationId xmlns:a16="http://schemas.microsoft.com/office/drawing/2014/main" id="{954ADAA5-F954-B158-82CF-D076330430FD}"/>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348660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CD12F3-243B-A840-B458-22E02BCBADD5}" type="slidenum">
              <a:rPr lang="en-US" smtClean="0"/>
              <a:t>2</a:t>
            </a:fld>
            <a:endParaRPr lang="en-US" dirty="0"/>
          </a:p>
        </p:txBody>
      </p:sp>
    </p:spTree>
    <p:extLst>
      <p:ext uri="{BB962C8B-B14F-4D97-AF65-F5344CB8AC3E}">
        <p14:creationId xmlns:p14="http://schemas.microsoft.com/office/powerpoint/2010/main" val="415623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CD12F3-243B-A840-B458-22E02BCBADD5}" type="slidenum">
              <a:rPr lang="en-US" smtClean="0"/>
              <a:t>3</a:t>
            </a:fld>
            <a:endParaRPr lang="en-US" dirty="0"/>
          </a:p>
        </p:txBody>
      </p:sp>
      <p:sp>
        <p:nvSpPr>
          <p:cNvPr id="6" name="Notes Placeholder 5">
            <a:extLst>
              <a:ext uri="{FF2B5EF4-FFF2-40B4-BE49-F238E27FC236}">
                <a16:creationId xmlns:a16="http://schemas.microsoft.com/office/drawing/2014/main" id="{C09FCF99-8482-583F-4D45-C299F20F90C0}"/>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158179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CD12F3-243B-A840-B458-22E02BCBADD5}" type="slidenum">
              <a:rPr lang="en-US" smtClean="0"/>
              <a:t>4</a:t>
            </a:fld>
            <a:endParaRPr lang="en-US" dirty="0"/>
          </a:p>
        </p:txBody>
      </p:sp>
      <p:sp>
        <p:nvSpPr>
          <p:cNvPr id="6" name="Notes Placeholder 5">
            <a:extLst>
              <a:ext uri="{FF2B5EF4-FFF2-40B4-BE49-F238E27FC236}">
                <a16:creationId xmlns:a16="http://schemas.microsoft.com/office/drawing/2014/main" id="{EEBE7538-70F8-2474-AF1F-2FE73757C784}"/>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262017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CD12F3-243B-A840-B458-22E02BCBADD5}" type="slidenum">
              <a:rPr lang="en-US" smtClean="0"/>
              <a:t>5</a:t>
            </a:fld>
            <a:endParaRPr lang="en-US" dirty="0"/>
          </a:p>
        </p:txBody>
      </p:sp>
      <p:sp>
        <p:nvSpPr>
          <p:cNvPr id="6" name="Notes Placeholder 5">
            <a:extLst>
              <a:ext uri="{FF2B5EF4-FFF2-40B4-BE49-F238E27FC236}">
                <a16:creationId xmlns:a16="http://schemas.microsoft.com/office/drawing/2014/main" id="{218D6A0C-C6DE-6B24-F3E9-0E16FF3863A8}"/>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366880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CD12F3-243B-A840-B458-22E02BCBADD5}" type="slidenum">
              <a:rPr lang="en-US" smtClean="0"/>
              <a:t>6</a:t>
            </a:fld>
            <a:endParaRPr lang="en-US" dirty="0"/>
          </a:p>
        </p:txBody>
      </p:sp>
      <p:sp>
        <p:nvSpPr>
          <p:cNvPr id="6" name="Notes Placeholder 5">
            <a:extLst>
              <a:ext uri="{FF2B5EF4-FFF2-40B4-BE49-F238E27FC236}">
                <a16:creationId xmlns:a16="http://schemas.microsoft.com/office/drawing/2014/main" id="{D8C24D92-9660-5B07-B7E2-060A630E0E4F}"/>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403880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CD12F3-243B-A840-B458-22E02BCBADD5}" type="slidenum">
              <a:rPr lang="en-US" smtClean="0"/>
              <a:t>7</a:t>
            </a:fld>
            <a:endParaRPr lang="en-US" dirty="0"/>
          </a:p>
        </p:txBody>
      </p:sp>
      <p:sp>
        <p:nvSpPr>
          <p:cNvPr id="6" name="Notes Placeholder 5">
            <a:extLst>
              <a:ext uri="{FF2B5EF4-FFF2-40B4-BE49-F238E27FC236}">
                <a16:creationId xmlns:a16="http://schemas.microsoft.com/office/drawing/2014/main" id="{20EAF527-48C5-88BA-F69B-9413CFF49F7A}"/>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381786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CD12F3-243B-A840-B458-22E02BCBADD5}" type="slidenum">
              <a:rPr lang="en-US" smtClean="0"/>
              <a:t>8</a:t>
            </a:fld>
            <a:endParaRPr lang="en-US" dirty="0"/>
          </a:p>
        </p:txBody>
      </p:sp>
    </p:spTree>
    <p:extLst>
      <p:ext uri="{BB962C8B-B14F-4D97-AF65-F5344CB8AC3E}">
        <p14:creationId xmlns:p14="http://schemas.microsoft.com/office/powerpoint/2010/main" val="2104365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641432"/>
          </a:xfrm>
          <a:prstGeom prst="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36459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Illustration of Toronto's sky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7702" y="5024381"/>
            <a:ext cx="4624867" cy="1828800"/>
          </a:xfrm>
          <a:prstGeom prst="rect">
            <a:avLst/>
          </a:prstGeom>
        </p:spPr>
      </p:pic>
      <p:pic>
        <p:nvPicPr>
          <p:cNvPr id="10" name="Picture 9" descr="City of Toron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825" y="5816492"/>
            <a:ext cx="1476825" cy="473095"/>
          </a:xfrm>
          <a:prstGeom prst="rect">
            <a:avLst/>
          </a:prstGeom>
        </p:spPr>
      </p:pic>
    </p:spTree>
    <p:extLst>
      <p:ext uri="{BB962C8B-B14F-4D97-AF65-F5344CB8AC3E}">
        <p14:creationId xmlns:p14="http://schemas.microsoft.com/office/powerpoint/2010/main" val="105140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350103"/>
          </a:xfrm>
        </p:spPr>
        <p:txBody>
          <a:bodyPr/>
          <a:lstStyle>
            <a:lvl1pPr marL="0" indent="0">
              <a:buNone/>
              <a:defRPr sz="2400">
                <a:solidFill>
                  <a:srgbClr val="23619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0" y="0"/>
            <a:ext cx="12192000" cy="1569308"/>
          </a:xfrm>
          <a:prstGeom prst="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llustration of Toronto's sky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0941" y="352884"/>
            <a:ext cx="3455773" cy="1366508"/>
          </a:xfrm>
          <a:prstGeom prst="rect">
            <a:avLst/>
          </a:prstGeom>
        </p:spPr>
      </p:pic>
      <p:sp>
        <p:nvSpPr>
          <p:cNvPr id="2" name="Title 1"/>
          <p:cNvSpPr>
            <a:spLocks noGrp="1"/>
          </p:cNvSpPr>
          <p:nvPr>
            <p:ph type="title"/>
          </p:nvPr>
        </p:nvSpPr>
        <p:spPr>
          <a:xfrm>
            <a:off x="831850" y="1709738"/>
            <a:ext cx="10515600" cy="2729641"/>
          </a:xfrm>
        </p:spPr>
        <p:txBody>
          <a:bodyPr anchor="b"/>
          <a:lstStyle>
            <a:lvl1pPr>
              <a:defRPr sz="6000">
                <a:solidFill>
                  <a:srgbClr val="236192"/>
                </a:solidFill>
              </a:defRPr>
            </a:lvl1pPr>
          </a:lstStyle>
          <a:p>
            <a:r>
              <a:rPr lang="en-US"/>
              <a:t>Click to edit Master title style</a:t>
            </a:r>
          </a:p>
        </p:txBody>
      </p:sp>
      <p:pic>
        <p:nvPicPr>
          <p:cNvPr id="9" name="Picture 8" descr="City of Toron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50" y="6270611"/>
            <a:ext cx="1108676" cy="338897"/>
          </a:xfrm>
          <a:prstGeom prst="rect">
            <a:avLst/>
          </a:prstGeom>
        </p:spPr>
      </p:pic>
      <p:sp>
        <p:nvSpPr>
          <p:cNvPr id="12" name="Rectangle 11"/>
          <p:cNvSpPr/>
          <p:nvPr userDrawn="1"/>
        </p:nvSpPr>
        <p:spPr>
          <a:xfrm>
            <a:off x="-25593" y="6089650"/>
            <a:ext cx="12242307" cy="45719"/>
          </a:xfrm>
          <a:prstGeom prst="rect">
            <a:avLst/>
          </a:prstGeom>
          <a:solidFill>
            <a:srgbClr val="236192"/>
          </a:solidFill>
          <a:ln w="127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40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6192"/>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rgbClr val="236192"/>
                </a:solidFill>
                <a:latin typeface="Arial" charset="0"/>
                <a:ea typeface="Arial" charset="0"/>
                <a:cs typeface="Arial" charset="0"/>
              </a:defRPr>
            </a:lvl1pPr>
          </a:lstStyle>
          <a:p>
            <a:fld id="{BACAD700-9C4E-E347-8D73-D2DE38161AC0}" type="slidenum">
              <a:rPr lang="en-US" smtClean="0"/>
              <a:pPr/>
              <a:t>‹#›</a:t>
            </a:fld>
            <a:endParaRPr lang="en-US" dirty="0"/>
          </a:p>
        </p:txBody>
      </p:sp>
      <p:sp>
        <p:nvSpPr>
          <p:cNvPr id="7" name="Rectangle 6"/>
          <p:cNvSpPr/>
          <p:nvPr userDrawn="1"/>
        </p:nvSpPr>
        <p:spPr>
          <a:xfrm>
            <a:off x="393357" y="431993"/>
            <a:ext cx="45719" cy="1191826"/>
          </a:xfrm>
          <a:prstGeom prst="rect">
            <a:avLst/>
          </a:prstGeom>
          <a:ln w="1651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323585"/>
            <a:ext cx="1108676" cy="338897"/>
          </a:xfrm>
          <a:prstGeom prst="rect">
            <a:avLst/>
          </a:prstGeom>
        </p:spPr>
      </p:pic>
    </p:spTree>
    <p:extLst>
      <p:ext uri="{BB962C8B-B14F-4D97-AF65-F5344CB8AC3E}">
        <p14:creationId xmlns:p14="http://schemas.microsoft.com/office/powerpoint/2010/main" val="14831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ACAD700-9C4E-E347-8D73-D2DE38161AC0}" type="slidenum">
              <a:rPr lang="en-US" smtClean="0"/>
              <a:t>‹#›</a:t>
            </a:fld>
            <a:endParaRPr lang="en-US" dirty="0"/>
          </a:p>
        </p:txBody>
      </p:sp>
      <p:sp>
        <p:nvSpPr>
          <p:cNvPr id="8" name="Rectangle 7"/>
          <p:cNvSpPr/>
          <p:nvPr userDrawn="1"/>
        </p:nvSpPr>
        <p:spPr>
          <a:xfrm>
            <a:off x="393357" y="431993"/>
            <a:ext cx="45719" cy="1191826"/>
          </a:xfrm>
          <a:prstGeom prst="rect">
            <a:avLst/>
          </a:prstGeom>
          <a:solidFill>
            <a:srgbClr val="236192"/>
          </a:solidFill>
          <a:ln w="127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323585"/>
            <a:ext cx="1108676" cy="338897"/>
          </a:xfrm>
          <a:prstGeom prst="rect">
            <a:avLst/>
          </a:prstGeom>
        </p:spPr>
      </p:pic>
    </p:spTree>
    <p:extLst>
      <p:ext uri="{BB962C8B-B14F-4D97-AF65-F5344CB8AC3E}">
        <p14:creationId xmlns:p14="http://schemas.microsoft.com/office/powerpoint/2010/main" val="148762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ACAD700-9C4E-E347-8D73-D2DE38161AC0}" type="slidenum">
              <a:rPr lang="en-US" smtClean="0"/>
              <a:t>‹#›</a:t>
            </a:fld>
            <a:endParaRPr lang="en-US" dirty="0"/>
          </a:p>
        </p:txBody>
      </p:sp>
      <p:sp>
        <p:nvSpPr>
          <p:cNvPr id="10" name="Rectangle 9"/>
          <p:cNvSpPr/>
          <p:nvPr userDrawn="1"/>
        </p:nvSpPr>
        <p:spPr>
          <a:xfrm>
            <a:off x="393357" y="431993"/>
            <a:ext cx="45719" cy="1191826"/>
          </a:xfrm>
          <a:prstGeom prst="rect">
            <a:avLst/>
          </a:prstGeom>
          <a:solidFill>
            <a:srgbClr val="236192"/>
          </a:solidFill>
          <a:ln w="127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323585"/>
            <a:ext cx="1108676" cy="338897"/>
          </a:xfrm>
          <a:prstGeom prst="rect">
            <a:avLst/>
          </a:prstGeom>
        </p:spPr>
      </p:pic>
    </p:spTree>
    <p:extLst>
      <p:ext uri="{BB962C8B-B14F-4D97-AF65-F5344CB8AC3E}">
        <p14:creationId xmlns:p14="http://schemas.microsoft.com/office/powerpoint/2010/main" val="15730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80768"/>
            <a:ext cx="3932237" cy="1476632"/>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8" y="432487"/>
            <a:ext cx="6172200" cy="54285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ACAD700-9C4E-E347-8D73-D2DE38161AC0}" type="slidenum">
              <a:rPr lang="en-US" smtClean="0"/>
              <a:t>‹#›</a:t>
            </a:fld>
            <a:endParaRPr lang="en-US" dirty="0"/>
          </a:p>
        </p:txBody>
      </p:sp>
      <p:sp>
        <p:nvSpPr>
          <p:cNvPr id="9" name="Rectangle 8"/>
          <p:cNvSpPr/>
          <p:nvPr userDrawn="1"/>
        </p:nvSpPr>
        <p:spPr>
          <a:xfrm>
            <a:off x="839787" y="432486"/>
            <a:ext cx="3932237" cy="45719"/>
          </a:xfrm>
          <a:prstGeom prst="rect">
            <a:avLst/>
          </a:prstGeom>
          <a:solidFill>
            <a:srgbClr val="236192"/>
          </a:solidFill>
          <a:ln w="127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323585"/>
            <a:ext cx="1108676" cy="338897"/>
          </a:xfrm>
          <a:prstGeom prst="rect">
            <a:avLst/>
          </a:prstGeom>
        </p:spPr>
      </p:pic>
    </p:spTree>
    <p:extLst>
      <p:ext uri="{BB962C8B-B14F-4D97-AF65-F5344CB8AC3E}">
        <p14:creationId xmlns:p14="http://schemas.microsoft.com/office/powerpoint/2010/main" val="198014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80767"/>
            <a:ext cx="3932237" cy="1488989"/>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432487"/>
            <a:ext cx="6172200" cy="54285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ACAD700-9C4E-E347-8D73-D2DE38161AC0}" type="slidenum">
              <a:rPr lang="en-US" smtClean="0"/>
              <a:t>‹#›</a:t>
            </a:fld>
            <a:endParaRPr lang="en-US" dirty="0"/>
          </a:p>
        </p:txBody>
      </p:sp>
      <p:sp>
        <p:nvSpPr>
          <p:cNvPr id="8" name="Rectangle 7"/>
          <p:cNvSpPr/>
          <p:nvPr userDrawn="1"/>
        </p:nvSpPr>
        <p:spPr>
          <a:xfrm>
            <a:off x="839787" y="432486"/>
            <a:ext cx="3932237" cy="45719"/>
          </a:xfrm>
          <a:prstGeom prst="rect">
            <a:avLst/>
          </a:prstGeom>
          <a:solidFill>
            <a:srgbClr val="236192"/>
          </a:solidFill>
          <a:ln w="12700">
            <a:solidFill>
              <a:srgbClr val="23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City of Toron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6323585"/>
            <a:ext cx="1108676" cy="338897"/>
          </a:xfrm>
          <a:prstGeom prst="rect">
            <a:avLst/>
          </a:prstGeom>
        </p:spPr>
      </p:pic>
    </p:spTree>
    <p:extLst>
      <p:ext uri="{BB962C8B-B14F-4D97-AF65-F5344CB8AC3E}">
        <p14:creationId xmlns:p14="http://schemas.microsoft.com/office/powerpoint/2010/main" val="69670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36192"/>
                </a:solidFill>
              </a:defRPr>
            </a:lvl1pPr>
          </a:lstStyle>
          <a:p>
            <a:fld id="{BACAD700-9C4E-E347-8D73-D2DE38161AC0}" type="slidenum">
              <a:rPr lang="en-US" smtClean="0"/>
              <a:pPr/>
              <a:t>‹#›</a:t>
            </a:fld>
            <a:endParaRPr lang="en-US" dirty="0"/>
          </a:p>
        </p:txBody>
      </p:sp>
    </p:spTree>
    <p:extLst>
      <p:ext uri="{BB962C8B-B14F-4D97-AF65-F5344CB8AC3E}">
        <p14:creationId xmlns:p14="http://schemas.microsoft.com/office/powerpoint/2010/main" val="28052466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82_AF85F719.xml"/><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oronto.ca/business-economy/industry-sector-support/event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mailto:eventsupport@toronto.ca" TargetMode="External"/><Relationship Id="rId4" Type="http://schemas.openxmlformats.org/officeDocument/2006/relationships/hyperlink" Target="https://www.toronto.ca/explore-enjoy/festivals-events/festivals-events-calenda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805" y="453100"/>
            <a:ext cx="9144000" cy="2387600"/>
          </a:xfrm>
        </p:spPr>
        <p:txBody>
          <a:bodyPr>
            <a:normAutofit/>
          </a:bodyPr>
          <a:lstStyle/>
          <a:p>
            <a:br>
              <a:rPr lang="en-US" dirty="0">
                <a:latin typeface="Arial"/>
                <a:cs typeface="Arial"/>
              </a:rPr>
            </a:br>
            <a:r>
              <a:rPr lang="en-US" sz="4400" dirty="0">
                <a:latin typeface="Arial"/>
                <a:cs typeface="Arial"/>
              </a:rPr>
              <a:t>Event Support Office</a:t>
            </a:r>
            <a:endParaRPr lang="en-US" sz="4400" b="0" dirty="0"/>
          </a:p>
        </p:txBody>
      </p:sp>
      <p:sp>
        <p:nvSpPr>
          <p:cNvPr id="3" name="Subtitle 2"/>
          <p:cNvSpPr>
            <a:spLocks noGrp="1"/>
          </p:cNvSpPr>
          <p:nvPr>
            <p:ph type="subTitle" idx="1"/>
          </p:nvPr>
        </p:nvSpPr>
        <p:spPr>
          <a:xfrm>
            <a:off x="1364467" y="3667416"/>
            <a:ext cx="9144000" cy="1364598"/>
          </a:xfrm>
        </p:spPr>
        <p:txBody>
          <a:bodyPr vert="horz" lIns="91440" tIns="45720" rIns="91440" bIns="45720" rtlCol="0" anchor="t">
            <a:normAutofit/>
          </a:bodyPr>
          <a:lstStyle/>
          <a:p>
            <a:r>
              <a:rPr lang="en-US" dirty="0">
                <a:latin typeface="Arial"/>
                <a:cs typeface="Arial"/>
              </a:rPr>
              <a:t>Arts and Culture Services</a:t>
            </a:r>
          </a:p>
          <a:p>
            <a:r>
              <a:rPr lang="en-US" dirty="0">
                <a:latin typeface="Arial"/>
                <a:cs typeface="Arial"/>
              </a:rPr>
              <a:t>Economic Development and Culture</a:t>
            </a:r>
          </a:p>
        </p:txBody>
      </p:sp>
    </p:spTree>
    <p:extLst>
      <p:ext uri="{BB962C8B-B14F-4D97-AF65-F5344CB8AC3E}">
        <p14:creationId xmlns:p14="http://schemas.microsoft.com/office/powerpoint/2010/main" val="156990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Grant Administration</a:t>
            </a:r>
          </a:p>
        </p:txBody>
      </p:sp>
      <p:sp>
        <p:nvSpPr>
          <p:cNvPr id="3" name="Content Placeholder 2"/>
          <p:cNvSpPr>
            <a:spLocks noGrp="1"/>
          </p:cNvSpPr>
          <p:nvPr>
            <p:ph idx="1"/>
          </p:nvPr>
        </p:nvSpPr>
        <p:spPr>
          <a:xfrm>
            <a:off x="838200" y="1568815"/>
            <a:ext cx="10515600" cy="4351338"/>
          </a:xfrm>
        </p:spPr>
        <p:txBody>
          <a:bodyPr>
            <a:noAutofit/>
          </a:bodyPr>
          <a:lstStyle/>
          <a:p>
            <a:pPr marL="0" indent="0">
              <a:buNone/>
            </a:pPr>
            <a:r>
              <a:rPr lang="en-CA" sz="2600" b="1" dirty="0">
                <a:solidFill>
                  <a:schemeClr val="accent1">
                    <a:lumMod val="50000"/>
                  </a:schemeClr>
                </a:solidFill>
                <a:latin typeface="Arial"/>
                <a:cs typeface="Arial"/>
              </a:rPr>
              <a:t>Cultural Festivals Funding Program (CFFP) </a:t>
            </a:r>
            <a:r>
              <a:rPr lang="en-CA" sz="2600" dirty="0">
                <a:solidFill>
                  <a:schemeClr val="accent1">
                    <a:lumMod val="50000"/>
                  </a:schemeClr>
                </a:solidFill>
                <a:latin typeface="Arial"/>
                <a:cs typeface="Arial"/>
              </a:rPr>
              <a:t>is an initiative by the City of Toronto that provides financial support to recurring cultural festivals taking place in public spaces and which are free to attend. </a:t>
            </a:r>
          </a:p>
          <a:p>
            <a:pPr marL="0" indent="0">
              <a:buNone/>
            </a:pPr>
            <a:endParaRPr lang="en-CA" sz="1000" b="1" dirty="0">
              <a:solidFill>
                <a:schemeClr val="accent1">
                  <a:lumMod val="50000"/>
                </a:schemeClr>
              </a:solidFill>
              <a:latin typeface="Arial"/>
              <a:cs typeface="Arial"/>
            </a:endParaRPr>
          </a:p>
          <a:p>
            <a:pPr marL="0" indent="0">
              <a:buNone/>
            </a:pPr>
            <a:r>
              <a:rPr lang="en-CA" sz="2600" b="1" dirty="0">
                <a:solidFill>
                  <a:schemeClr val="accent1">
                    <a:lumMod val="50000"/>
                  </a:schemeClr>
                </a:solidFill>
                <a:latin typeface="Arial"/>
                <a:cs typeface="Arial"/>
              </a:rPr>
              <a:t>Special Events Stabilization Initiative (SESI) </a:t>
            </a:r>
            <a:r>
              <a:rPr lang="en-CA" sz="2600" dirty="0">
                <a:solidFill>
                  <a:schemeClr val="accent1">
                    <a:lumMod val="50000"/>
                  </a:schemeClr>
                </a:solidFill>
                <a:latin typeface="Arial"/>
                <a:cs typeface="Arial"/>
              </a:rPr>
              <a:t>a funding program introduced in 2024 to provide financial relief to local event organizers facing increased health, safety and security costs. </a:t>
            </a:r>
          </a:p>
          <a:p>
            <a:pPr marL="0" indent="0">
              <a:buNone/>
            </a:pPr>
            <a:endParaRPr lang="en-CA" sz="2600" dirty="0">
              <a:solidFill>
                <a:schemeClr val="accent1">
                  <a:lumMod val="50000"/>
                </a:schemeClr>
              </a:solidFill>
              <a:latin typeface="Arial"/>
              <a:cs typeface="Arial"/>
            </a:endParaRPr>
          </a:p>
          <a:p>
            <a:pPr marL="0" indent="0">
              <a:buNone/>
            </a:pPr>
            <a:r>
              <a:rPr lang="en-CA" sz="2600" b="1" dirty="0">
                <a:solidFill>
                  <a:schemeClr val="accent1">
                    <a:lumMod val="50000"/>
                  </a:schemeClr>
                </a:solidFill>
                <a:latin typeface="Arial"/>
                <a:cs typeface="Arial"/>
              </a:rPr>
              <a:t>Toronto Significant Event Investment Program (TSEIP) </a:t>
            </a:r>
            <a:r>
              <a:rPr lang="en-CA" sz="2600" dirty="0">
                <a:solidFill>
                  <a:schemeClr val="accent1">
                    <a:lumMod val="50000"/>
                  </a:schemeClr>
                </a:solidFill>
                <a:latin typeface="Arial"/>
                <a:cs typeface="Arial"/>
              </a:rPr>
              <a:t>exists to support the City’s strategy for bidding and hosting significant events, specifically those that offer substantial economic, social, and cultural benefits to Toronto. </a:t>
            </a:r>
          </a:p>
        </p:txBody>
      </p:sp>
      <p:sp>
        <p:nvSpPr>
          <p:cNvPr id="6" name="Slide Number Placeholder 5"/>
          <p:cNvSpPr>
            <a:spLocks noGrp="1"/>
          </p:cNvSpPr>
          <p:nvPr>
            <p:ph type="sldNum" sz="quarter" idx="12"/>
          </p:nvPr>
        </p:nvSpPr>
        <p:spPr/>
        <p:txBody>
          <a:bodyPr/>
          <a:lstStyle/>
          <a:p>
            <a:fld id="{BACAD700-9C4E-E347-8D73-D2DE38161AC0}" type="slidenum">
              <a:rPr lang="en-US" smtClean="0"/>
              <a:pPr/>
              <a:t>9</a:t>
            </a:fld>
            <a:endParaRPr lang="en-US" dirty="0"/>
          </a:p>
        </p:txBody>
      </p:sp>
    </p:spTree>
    <p:extLst>
      <p:ext uri="{BB962C8B-B14F-4D97-AF65-F5344CB8AC3E}">
        <p14:creationId xmlns:p14="http://schemas.microsoft.com/office/powerpoint/2010/main" val="50930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649"/>
            <a:ext cx="10515600" cy="1325563"/>
          </a:xfrm>
        </p:spPr>
        <p:txBody>
          <a:bodyPr>
            <a:normAutofit/>
          </a:bodyPr>
          <a:lstStyle/>
          <a:p>
            <a:r>
              <a:rPr lang="en-US" sz="4000" dirty="0"/>
              <a:t>Nathan Phillips Square Event Permitting </a:t>
            </a:r>
          </a:p>
        </p:txBody>
      </p:sp>
      <p:sp>
        <p:nvSpPr>
          <p:cNvPr id="3" name="Content Placeholder 2"/>
          <p:cNvSpPr>
            <a:spLocks noGrp="1"/>
          </p:cNvSpPr>
          <p:nvPr>
            <p:ph idx="1"/>
          </p:nvPr>
        </p:nvSpPr>
        <p:spPr>
          <a:xfrm>
            <a:off x="208891" y="1510398"/>
            <a:ext cx="6368050" cy="4713923"/>
          </a:xfrm>
        </p:spPr>
        <p:txBody>
          <a:bodyPr>
            <a:noAutofit/>
          </a:bodyPr>
          <a:lstStyle/>
          <a:p>
            <a:endParaRPr lang="en-CA" sz="2600" dirty="0">
              <a:latin typeface="Arial"/>
              <a:cs typeface="Arial"/>
            </a:endParaRPr>
          </a:p>
          <a:p>
            <a:endParaRPr lang="en-CA" sz="2600" dirty="0">
              <a:latin typeface="Arial"/>
              <a:cs typeface="Arial"/>
            </a:endParaRPr>
          </a:p>
          <a:p>
            <a:pPr lvl="1"/>
            <a:r>
              <a:rPr lang="en-CA" dirty="0">
                <a:solidFill>
                  <a:schemeClr val="accent1">
                    <a:lumMod val="50000"/>
                  </a:schemeClr>
                </a:solidFill>
                <a:latin typeface="Arial"/>
                <a:cs typeface="Arial"/>
              </a:rPr>
              <a:t>Issuing permits, application and evaluating submissions.</a:t>
            </a:r>
          </a:p>
          <a:p>
            <a:pPr lvl="1"/>
            <a:endParaRPr lang="en-CA" dirty="0">
              <a:solidFill>
                <a:schemeClr val="accent1">
                  <a:lumMod val="50000"/>
                </a:schemeClr>
              </a:solidFill>
              <a:latin typeface="Arial"/>
              <a:cs typeface="Arial"/>
            </a:endParaRPr>
          </a:p>
          <a:p>
            <a:pPr lvl="1"/>
            <a:r>
              <a:rPr lang="en-CA" dirty="0">
                <a:solidFill>
                  <a:schemeClr val="accent1">
                    <a:lumMod val="50000"/>
                  </a:schemeClr>
                </a:solidFill>
                <a:latin typeface="Arial"/>
                <a:cs typeface="Arial"/>
              </a:rPr>
              <a:t>Working with internal divisions.</a:t>
            </a:r>
          </a:p>
          <a:p>
            <a:pPr lvl="1"/>
            <a:endParaRPr lang="en-CA" dirty="0">
              <a:solidFill>
                <a:schemeClr val="accent1">
                  <a:lumMod val="50000"/>
                </a:schemeClr>
              </a:solidFill>
              <a:latin typeface="Arial"/>
              <a:cs typeface="Arial"/>
            </a:endParaRPr>
          </a:p>
          <a:p>
            <a:pPr lvl="1"/>
            <a:r>
              <a:rPr lang="en-CA" dirty="0">
                <a:solidFill>
                  <a:schemeClr val="accent1">
                    <a:lumMod val="50000"/>
                  </a:schemeClr>
                </a:solidFill>
                <a:latin typeface="Arial"/>
                <a:cs typeface="Arial"/>
              </a:rPr>
              <a:t>Supporting event organizers in permissions and permit requirements.</a:t>
            </a:r>
          </a:p>
          <a:p>
            <a:endParaRPr lang="en-CA" sz="2400" b="1" dirty="0">
              <a:latin typeface="Arial"/>
              <a:cs typeface="Arial"/>
            </a:endParaRPr>
          </a:p>
          <a:p>
            <a:endParaRPr lang="en-CA" sz="2600" dirty="0">
              <a:latin typeface="Arial"/>
              <a:cs typeface="Arial"/>
            </a:endParaRPr>
          </a:p>
        </p:txBody>
      </p:sp>
      <p:sp>
        <p:nvSpPr>
          <p:cNvPr id="6" name="Slide Number Placeholder 5"/>
          <p:cNvSpPr>
            <a:spLocks noGrp="1"/>
          </p:cNvSpPr>
          <p:nvPr>
            <p:ph type="sldNum" sz="quarter" idx="12"/>
          </p:nvPr>
        </p:nvSpPr>
        <p:spPr/>
        <p:txBody>
          <a:bodyPr/>
          <a:lstStyle/>
          <a:p>
            <a:fld id="{BACAD700-9C4E-E347-8D73-D2DE38161AC0}" type="slidenum">
              <a:rPr lang="en-US" smtClean="0"/>
              <a:pPr/>
              <a:t>10</a:t>
            </a:fld>
            <a:endParaRPr lang="en-US" dirty="0"/>
          </a:p>
        </p:txBody>
      </p:sp>
      <p:sp>
        <p:nvSpPr>
          <p:cNvPr id="5" name="Content Placeholder 2">
            <a:extLst>
              <a:ext uri="{FF2B5EF4-FFF2-40B4-BE49-F238E27FC236}">
                <a16:creationId xmlns:a16="http://schemas.microsoft.com/office/drawing/2014/main" id="{4262B080-6827-185C-FDC5-2A087483D3B3}"/>
              </a:ext>
            </a:extLst>
          </p:cNvPr>
          <p:cNvSpPr txBox="1">
            <a:spLocks/>
          </p:cNvSpPr>
          <p:nvPr/>
        </p:nvSpPr>
        <p:spPr>
          <a:xfrm>
            <a:off x="838200" y="1690688"/>
            <a:ext cx="10442713" cy="23545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CA" sz="2600" dirty="0">
              <a:latin typeface="Arial"/>
              <a:cs typeface="Arial"/>
            </a:endParaRPr>
          </a:p>
        </p:txBody>
      </p:sp>
      <p:pic>
        <p:nvPicPr>
          <p:cNvPr id="7" name="Content Placeholder 4">
            <a:extLst>
              <a:ext uri="{FF2B5EF4-FFF2-40B4-BE49-F238E27FC236}">
                <a16:creationId xmlns:a16="http://schemas.microsoft.com/office/drawing/2014/main" id="{564DC144-B00B-E61E-19E7-D198FE426E1B}"/>
              </a:ext>
            </a:extLst>
          </p:cNvPr>
          <p:cNvPicPr>
            <a:picLocks noChangeAspect="1"/>
          </p:cNvPicPr>
          <p:nvPr/>
        </p:nvPicPr>
        <p:blipFill rotWithShape="1">
          <a:blip r:embed="rId3">
            <a:extLst>
              <a:ext uri="{28A0092B-C50C-407E-A947-70E740481C1C}">
                <a14:useLocalDpi xmlns:a14="http://schemas.microsoft.com/office/drawing/2010/main" val="0"/>
              </a:ext>
            </a:extLst>
          </a:blip>
          <a:srcRect t="10632" r="1984" b="19048"/>
          <a:stretch/>
        </p:blipFill>
        <p:spPr bwMode="auto">
          <a:xfrm>
            <a:off x="6649828" y="2218681"/>
            <a:ext cx="5542172" cy="2982107"/>
          </a:xfrm>
          <a:prstGeom prst="rect">
            <a:avLst/>
          </a:prstGeom>
          <a:noFill/>
        </p:spPr>
      </p:pic>
    </p:spTree>
    <p:extLst>
      <p:ext uri="{BB962C8B-B14F-4D97-AF65-F5344CB8AC3E}">
        <p14:creationId xmlns:p14="http://schemas.microsoft.com/office/powerpoint/2010/main" val="70243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Summerlicious &amp; Winterlicious</a:t>
            </a:r>
          </a:p>
        </p:txBody>
      </p:sp>
      <p:sp>
        <p:nvSpPr>
          <p:cNvPr id="3" name="Content Placeholder 2"/>
          <p:cNvSpPr>
            <a:spLocks noGrp="1"/>
          </p:cNvSpPr>
          <p:nvPr>
            <p:ph idx="1"/>
          </p:nvPr>
        </p:nvSpPr>
        <p:spPr/>
        <p:txBody>
          <a:bodyPr>
            <a:noAutofit/>
          </a:bodyPr>
          <a:lstStyle/>
          <a:p>
            <a:pPr marL="0" indent="0">
              <a:buNone/>
            </a:pPr>
            <a:r>
              <a:rPr lang="en-CA" b="1" dirty="0">
                <a:solidFill>
                  <a:schemeClr val="accent1">
                    <a:lumMod val="50000"/>
                  </a:schemeClr>
                </a:solidFill>
                <a:latin typeface="Arial"/>
                <a:cs typeface="Arial"/>
              </a:rPr>
              <a:t>Winterlicious</a:t>
            </a:r>
            <a:r>
              <a:rPr lang="en-CA" dirty="0">
                <a:solidFill>
                  <a:schemeClr val="accent1">
                    <a:lumMod val="50000"/>
                  </a:schemeClr>
                </a:solidFill>
                <a:latin typeface="Arial"/>
                <a:cs typeface="Arial"/>
              </a:rPr>
              <a:t> – February – 2 weeks</a:t>
            </a:r>
          </a:p>
          <a:p>
            <a:pPr marL="0" indent="0">
              <a:buNone/>
            </a:pPr>
            <a:r>
              <a:rPr lang="en-CA" b="1" dirty="0">
                <a:solidFill>
                  <a:schemeClr val="accent1">
                    <a:lumMod val="50000"/>
                  </a:schemeClr>
                </a:solidFill>
                <a:latin typeface="Arial"/>
                <a:cs typeface="Arial"/>
              </a:rPr>
              <a:t>Summerlicious</a:t>
            </a:r>
            <a:r>
              <a:rPr lang="en-CA" dirty="0">
                <a:solidFill>
                  <a:schemeClr val="accent1">
                    <a:lumMod val="50000"/>
                  </a:schemeClr>
                </a:solidFill>
                <a:latin typeface="Arial"/>
                <a:cs typeface="Arial"/>
              </a:rPr>
              <a:t> – July  - 2 weeks</a:t>
            </a:r>
          </a:p>
          <a:p>
            <a:pPr marL="0" indent="0">
              <a:buNone/>
            </a:pPr>
            <a:endParaRPr lang="en-CA" sz="1400" dirty="0">
              <a:solidFill>
                <a:schemeClr val="accent1">
                  <a:lumMod val="50000"/>
                </a:schemeClr>
              </a:solidFill>
              <a:latin typeface="Arial"/>
              <a:cs typeface="Arial"/>
            </a:endParaRPr>
          </a:p>
          <a:p>
            <a:pPr>
              <a:buFont typeface="Wingdings" panose="05000000000000000000" pitchFamily="2" charset="2"/>
              <a:buChar char="§"/>
            </a:pPr>
            <a:r>
              <a:rPr lang="en-CA" dirty="0">
                <a:solidFill>
                  <a:schemeClr val="accent1">
                    <a:lumMod val="50000"/>
                  </a:schemeClr>
                </a:solidFill>
                <a:latin typeface="Arial"/>
                <a:cs typeface="Arial"/>
              </a:rPr>
              <a:t>Established in 2003 with 35 restaurants as a SARS marketing program, over 150 restaurants in 2025</a:t>
            </a:r>
          </a:p>
          <a:p>
            <a:pPr>
              <a:buFont typeface="Wingdings" panose="05000000000000000000" pitchFamily="2" charset="2"/>
              <a:buChar char="§"/>
            </a:pPr>
            <a:r>
              <a:rPr lang="en-CA" dirty="0">
                <a:solidFill>
                  <a:schemeClr val="accent1">
                    <a:lumMod val="50000"/>
                  </a:schemeClr>
                </a:solidFill>
                <a:latin typeface="Arial"/>
                <a:cs typeface="Arial"/>
              </a:rPr>
              <a:t>Designed to provide guests with a special in-restaurant dining experience while promoting Toronto’s finest culinary offerings.</a:t>
            </a:r>
          </a:p>
          <a:p>
            <a:pPr>
              <a:buFont typeface="Wingdings" panose="05000000000000000000" pitchFamily="2" charset="2"/>
              <a:buChar char="§"/>
            </a:pPr>
            <a:r>
              <a:rPr lang="en-CA" dirty="0">
                <a:solidFill>
                  <a:schemeClr val="accent1">
                    <a:lumMod val="50000"/>
                  </a:schemeClr>
                </a:solidFill>
                <a:latin typeface="Arial"/>
                <a:cs typeface="Arial"/>
              </a:rPr>
              <a:t>$20 to $55 for lunch and $25 to $75 for dinner.</a:t>
            </a:r>
          </a:p>
          <a:p>
            <a:pPr marL="0" indent="0">
              <a:buNone/>
            </a:pPr>
            <a:endParaRPr lang="en-CA" dirty="0">
              <a:solidFill>
                <a:schemeClr val="accent1">
                  <a:lumMod val="50000"/>
                </a:schemeClr>
              </a:solidFill>
              <a:latin typeface="Arial"/>
              <a:cs typeface="Arial"/>
            </a:endParaRPr>
          </a:p>
          <a:p>
            <a:pPr marL="0" indent="0">
              <a:buNone/>
            </a:pPr>
            <a:endParaRPr lang="en-CA" dirty="0">
              <a:latin typeface="Arial"/>
              <a:cs typeface="Arial"/>
            </a:endParaRPr>
          </a:p>
        </p:txBody>
      </p:sp>
      <p:sp>
        <p:nvSpPr>
          <p:cNvPr id="6" name="Slide Number Placeholder 5"/>
          <p:cNvSpPr>
            <a:spLocks noGrp="1"/>
          </p:cNvSpPr>
          <p:nvPr>
            <p:ph type="sldNum" sz="quarter" idx="12"/>
          </p:nvPr>
        </p:nvSpPr>
        <p:spPr/>
        <p:txBody>
          <a:bodyPr/>
          <a:lstStyle/>
          <a:p>
            <a:fld id="{BACAD700-9C4E-E347-8D73-D2DE38161AC0}" type="slidenum">
              <a:rPr lang="en-US" smtClean="0"/>
              <a:pPr/>
              <a:t>11</a:t>
            </a:fld>
            <a:endParaRPr lang="en-US" dirty="0"/>
          </a:p>
        </p:txBody>
      </p:sp>
    </p:spTree>
    <p:extLst>
      <p:ext uri="{BB962C8B-B14F-4D97-AF65-F5344CB8AC3E}">
        <p14:creationId xmlns:p14="http://schemas.microsoft.com/office/powerpoint/2010/main" val="72414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4F5F0DB-D26A-554D-6220-01E595665C1D}"/>
              </a:ext>
            </a:extLst>
          </p:cNvPr>
          <p:cNvSpPr/>
          <p:nvPr/>
        </p:nvSpPr>
        <p:spPr>
          <a:xfrm>
            <a:off x="528422" y="2083870"/>
            <a:ext cx="5582433" cy="2170710"/>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1" name="Content Placeholder 2">
            <a:extLst>
              <a:ext uri="{FF2B5EF4-FFF2-40B4-BE49-F238E27FC236}">
                <a16:creationId xmlns:a16="http://schemas.microsoft.com/office/drawing/2014/main" id="{5DF7030F-E1A0-00FD-786B-E2882CFE1CAE}"/>
              </a:ext>
            </a:extLst>
          </p:cNvPr>
          <p:cNvGraphicFramePr>
            <a:graphicFrameLocks noGrp="1"/>
          </p:cNvGraphicFramePr>
          <p:nvPr>
            <p:ph idx="1"/>
            <p:extLst>
              <p:ext uri="{D42A27DB-BD31-4B8C-83A1-F6EECF244321}">
                <p14:modId xmlns:p14="http://schemas.microsoft.com/office/powerpoint/2010/main" val="3763081831"/>
              </p:ext>
            </p:extLst>
          </p:nvPr>
        </p:nvGraphicFramePr>
        <p:xfrm>
          <a:off x="632085" y="1470987"/>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Straight Arrow Connector 4">
            <a:extLst>
              <a:ext uri="{FF2B5EF4-FFF2-40B4-BE49-F238E27FC236}">
                <a16:creationId xmlns:a16="http://schemas.microsoft.com/office/drawing/2014/main" id="{249ADDAD-8FE9-5DAA-D2C0-C7BB2DDAD993}"/>
              </a:ext>
            </a:extLst>
          </p:cNvPr>
          <p:cNvCxnSpPr/>
          <p:nvPr/>
        </p:nvCxnSpPr>
        <p:spPr>
          <a:xfrm>
            <a:off x="3321445" y="4419412"/>
            <a:ext cx="0" cy="613775"/>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D21BBB-A122-8EF0-06C7-A2A0F06998C6}"/>
              </a:ext>
            </a:extLst>
          </p:cNvPr>
          <p:cNvSpPr txBox="1"/>
          <p:nvPr/>
        </p:nvSpPr>
        <p:spPr>
          <a:xfrm>
            <a:off x="1747473" y="5160392"/>
            <a:ext cx="3269293"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4472C4"/>
                </a:solidFill>
                <a:effectLst/>
                <a:uLnTx/>
                <a:uFillTx/>
                <a:latin typeface="Calibri" panose="020F0502020204030204"/>
                <a:ea typeface="+mn-ea"/>
                <a:cs typeface="+mn-cs"/>
              </a:rPr>
              <a:t>Release 1 </a:t>
            </a:r>
            <a:endParaRPr lang="en-CA" sz="1800" b="1" i="0" u="none" strike="noStrike" kern="1200" cap="none" spc="0" normalizeH="0" baseline="0" noProof="0" dirty="0">
              <a:ln>
                <a:noFill/>
              </a:ln>
              <a:solidFill>
                <a:srgbClr val="4472C4"/>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t>Launching </a:t>
            </a:r>
            <a:r>
              <a:rPr lang="en-CA" sz="1400" dirty="0">
                <a:solidFill>
                  <a:srgbClr val="4472C4"/>
                </a:solidFill>
                <a:latin typeface="Calibri" panose="020F0502020204030204"/>
              </a:rPr>
              <a:t>post</a:t>
            </a:r>
            <a: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t> festival season</a:t>
            </a:r>
            <a:endParaRPr lang="en-CA" sz="1400" b="0" i="0" u="none" strike="noStrike" kern="1200" cap="none" spc="0" normalizeH="0" baseline="0" noProof="0" dirty="0">
              <a:ln>
                <a:noFill/>
              </a:ln>
              <a:solidFill>
                <a:srgbClr val="4472C4"/>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t>The </a:t>
            </a:r>
            <a:r>
              <a:rPr lang="en-CA" sz="1400" dirty="0">
                <a:solidFill>
                  <a:srgbClr val="4472C4"/>
                </a:solidFill>
                <a:latin typeface="Calibri" panose="020F0502020204030204"/>
              </a:rPr>
              <a:t>special</a:t>
            </a:r>
            <a: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lang="en-CA" sz="1400" dirty="0">
                <a:solidFill>
                  <a:srgbClr val="4472C4"/>
                </a:solidFill>
                <a:latin typeface="Calibri" panose="020F0502020204030204"/>
              </a:rPr>
              <a:t>events</a:t>
            </a:r>
            <a: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lang="en-CA" sz="1400" dirty="0">
                <a:solidFill>
                  <a:srgbClr val="4472C4"/>
                </a:solidFill>
                <a:latin typeface="Calibri" panose="020F0502020204030204"/>
              </a:rPr>
              <a:t>permit</a:t>
            </a:r>
            <a: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lang="en-CA" sz="1400" dirty="0">
                <a:solidFill>
                  <a:srgbClr val="4472C4"/>
                </a:solidFill>
                <a:latin typeface="Calibri" panose="020F0502020204030204"/>
              </a:rPr>
              <a:t>navigator</a:t>
            </a:r>
            <a:endParaRPr lang="en-CA" sz="1400" b="0" i="0" u="none" strike="noStrike" kern="1200" cap="none" spc="0" normalizeH="0" baseline="0" noProof="0" dirty="0">
              <a:ln>
                <a:noFill/>
              </a:ln>
              <a:solidFill>
                <a:srgbClr val="4472C4"/>
              </a:solidFill>
              <a:effectLst/>
              <a:uLnTx/>
              <a:uFillTx/>
              <a:latin typeface="Calibri" panose="020F0502020204030204"/>
              <a:ea typeface="Calibri" panose="020F0502020204030204"/>
              <a:cs typeface="Calibri" panose="020F0502020204030204"/>
            </a:endParaRPr>
          </a:p>
        </p:txBody>
      </p:sp>
      <p:sp>
        <p:nvSpPr>
          <p:cNvPr id="8" name="TextBox 7">
            <a:extLst>
              <a:ext uri="{FF2B5EF4-FFF2-40B4-BE49-F238E27FC236}">
                <a16:creationId xmlns:a16="http://schemas.microsoft.com/office/drawing/2014/main" id="{6806678B-B984-F426-6E75-2219C8D4F391}"/>
              </a:ext>
            </a:extLst>
          </p:cNvPr>
          <p:cNvSpPr txBox="1"/>
          <p:nvPr/>
        </p:nvSpPr>
        <p:spPr>
          <a:xfrm>
            <a:off x="424484" y="1694031"/>
            <a:ext cx="72338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Calibri Light"/>
                <a:cs typeface="Calibri Light"/>
              </a:rPr>
              <a:t>A digital solution to streamline the permitting process for event organizers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66FB77F4-45FC-0273-02D1-36F74F8908BF}"/>
              </a:ext>
            </a:extLst>
          </p:cNvPr>
          <p:cNvSpPr/>
          <p:nvPr/>
        </p:nvSpPr>
        <p:spPr>
          <a:xfrm>
            <a:off x="6229986" y="2083870"/>
            <a:ext cx="5582433" cy="2170710"/>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F41555FA-BA6E-0B30-19EB-303F9EE64C72}"/>
              </a:ext>
            </a:extLst>
          </p:cNvPr>
          <p:cNvCxnSpPr/>
          <p:nvPr/>
        </p:nvCxnSpPr>
        <p:spPr>
          <a:xfrm>
            <a:off x="9021202" y="4390029"/>
            <a:ext cx="0" cy="61377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66506A-14F9-D842-CD76-AB310A193B56}"/>
              </a:ext>
            </a:extLst>
          </p:cNvPr>
          <p:cNvSpPr txBox="1"/>
          <p:nvPr/>
        </p:nvSpPr>
        <p:spPr>
          <a:xfrm>
            <a:off x="6975967" y="5189036"/>
            <a:ext cx="4178808"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4472C4"/>
                </a:solidFill>
                <a:effectLst/>
                <a:uLnTx/>
                <a:uFillTx/>
                <a:latin typeface="Calibri" panose="020F0502020204030204"/>
                <a:ea typeface="+mn-ea"/>
                <a:cs typeface="+mn-cs"/>
              </a:rPr>
              <a:t>Future </a:t>
            </a:r>
            <a:r>
              <a:rPr lang="en-CA" b="1" dirty="0">
                <a:solidFill>
                  <a:srgbClr val="4472C4"/>
                </a:solidFill>
                <a:latin typeface="Calibri" panose="020F0502020204030204"/>
              </a:rPr>
              <a:t>releases</a:t>
            </a:r>
            <a:endParaRPr lang="en-CA" sz="1800" b="1" i="0" u="none" strike="noStrike" kern="1200" cap="none" spc="0" normalizeH="0" baseline="0" noProof="0" dirty="0">
              <a:ln>
                <a:noFill/>
              </a:ln>
              <a:solidFill>
                <a:srgbClr val="4472C4"/>
              </a:solidFill>
              <a:effectLst/>
              <a:uLnTx/>
              <a:uFillTx/>
              <a:latin typeface="Calibri" panose="020F0502020204030204"/>
              <a:ea typeface="Calibri"/>
              <a:cs typeface="Calibri"/>
            </a:endParaRPr>
          </a:p>
          <a:p>
            <a:pPr algn="ctr">
              <a:defRPr/>
            </a:pPr>
            <a:r>
              <a:rPr lang="en-CA" sz="1400" dirty="0">
                <a:solidFill>
                  <a:srgbClr val="4472C4"/>
                </a:solidFill>
                <a:latin typeface="Calibri" panose="020F0502020204030204"/>
              </a:rPr>
              <a:t>To be initiated after R1</a:t>
            </a:r>
            <a:endParaRPr lang="en-CA" sz="1400" dirty="0">
              <a:solidFill>
                <a:srgbClr val="4472C4"/>
              </a:solidFill>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t>Intake, status, integration, mapping</a:t>
            </a:r>
            <a:endParaRPr lang="en-CA" sz="1400" b="0" i="0" u="none" strike="noStrike" kern="1200" cap="none" spc="0" normalizeH="0" baseline="0" noProof="0" dirty="0">
              <a:ln>
                <a:noFill/>
              </a:ln>
              <a:solidFill>
                <a:srgbClr val="4472C4"/>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8216BE69-D475-2078-B474-F441B1B9872E}"/>
              </a:ext>
            </a:extLst>
          </p:cNvPr>
          <p:cNvSpPr>
            <a:spLocks noGrp="1"/>
          </p:cNvSpPr>
          <p:nvPr>
            <p:ph type="title"/>
          </p:nvPr>
        </p:nvSpPr>
        <p:spPr/>
        <p:txBody>
          <a:bodyPr/>
          <a:lstStyle/>
          <a:p>
            <a:r>
              <a:rPr lang="en-CA" dirty="0"/>
              <a:t>Technology Solution - Permitting</a:t>
            </a:r>
          </a:p>
        </p:txBody>
      </p:sp>
    </p:spTree>
    <p:extLst>
      <p:ext uri="{BB962C8B-B14F-4D97-AF65-F5344CB8AC3E}">
        <p14:creationId xmlns:p14="http://schemas.microsoft.com/office/powerpoint/2010/main" val="294479234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Festival and Event Strategy</a:t>
            </a:r>
          </a:p>
        </p:txBody>
      </p:sp>
      <p:sp>
        <p:nvSpPr>
          <p:cNvPr id="3" name="Content Placeholder 2"/>
          <p:cNvSpPr>
            <a:spLocks noGrp="1"/>
          </p:cNvSpPr>
          <p:nvPr>
            <p:ph idx="1"/>
          </p:nvPr>
        </p:nvSpPr>
        <p:spPr>
          <a:xfrm>
            <a:off x="810962" y="1599943"/>
            <a:ext cx="10515600" cy="4351338"/>
          </a:xfrm>
        </p:spPr>
        <p:txBody>
          <a:bodyPr>
            <a:noAutofit/>
          </a:bodyPr>
          <a:lstStyle/>
          <a:p>
            <a:pPr marL="0" indent="0">
              <a:lnSpc>
                <a:spcPct val="107000"/>
              </a:lnSpc>
              <a:spcAft>
                <a:spcPts val="800"/>
              </a:spcAft>
              <a:buNone/>
            </a:pPr>
            <a:r>
              <a:rPr lang="en-CA" sz="1400" b="1" kern="100" dirty="0">
                <a:solidFill>
                  <a:schemeClr val="accent1">
                    <a:lumMod val="50000"/>
                  </a:schemeClr>
                </a:solidFill>
                <a:effectLst/>
                <a:latin typeface="Arial" panose="020B0604020202020204" pitchFamily="34" charset="0"/>
                <a:ea typeface="Aptos" panose="020B0004020202020204" pitchFamily="34" charset="0"/>
                <a:cs typeface="Times New Roman" panose="02020603050405020304" pitchFamily="18" charset="0"/>
              </a:rPr>
              <a:t>Purpose</a:t>
            </a:r>
            <a:r>
              <a:rPr lang="en-CA" sz="1400" kern="100" dirty="0">
                <a:solidFill>
                  <a:schemeClr val="accent1">
                    <a:lumMod val="50000"/>
                  </a:schemeClr>
                </a:solidFill>
                <a:effectLst/>
                <a:latin typeface="Arial" panose="020B0604020202020204" pitchFamily="34" charset="0"/>
                <a:ea typeface="Aptos" panose="020B0004020202020204" pitchFamily="34" charset="0"/>
                <a:cs typeface="Times New Roman" panose="02020603050405020304" pitchFamily="18" charset="0"/>
              </a:rPr>
              <a:t>: To support the development of a robust, achievable and responsive strategic report and workplan for the City’s engagement and partnership with the festival and special events sector</a:t>
            </a:r>
            <a:endParaRPr lang="en-CA" sz="14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CA" sz="1400" kern="100" dirty="0">
                <a:solidFill>
                  <a:schemeClr val="accent1">
                    <a:lumMod val="50000"/>
                  </a:schemeClr>
                </a:solidFill>
                <a:effectLst/>
                <a:latin typeface="Arial" panose="020B0604020202020204" pitchFamily="34" charset="0"/>
                <a:ea typeface="Aptos" panose="020B0004020202020204" pitchFamily="34" charset="0"/>
                <a:cs typeface="Times New Roman" panose="02020603050405020304" pitchFamily="18" charset="0"/>
              </a:rPr>
              <a:t>The Festival Strategy aims to respond to the ongoing need of the sector as a key contributor to Toronto’s cultural landscape, and to build upon existing relationships, partnerships, and programs to deliver targeted support to organizers. It also aims to provide improved access and engagement for members of the public, as festivals and special events contribute to the diversity of the city’s economy, it’s cultural vibrancy, and overall liveability.</a:t>
            </a:r>
            <a:endParaRPr lang="en-CA" sz="14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CA" sz="1400" b="1" kern="100" dirty="0">
                <a:solidFill>
                  <a:schemeClr val="accent1">
                    <a:lumMod val="50000"/>
                  </a:schemeClr>
                </a:solidFill>
                <a:effectLst/>
                <a:latin typeface="Arial" panose="020B0604020202020204" pitchFamily="34" charset="0"/>
                <a:ea typeface="Aptos" panose="020B0004020202020204" pitchFamily="34" charset="0"/>
                <a:cs typeface="Times New Roman" panose="02020603050405020304" pitchFamily="18" charset="0"/>
              </a:rPr>
              <a:t>Four priority areas:</a:t>
            </a:r>
            <a:endParaRPr lang="en-CA" sz="1400" b="1"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CA" sz="1400" kern="100" dirty="0">
                <a:solidFill>
                  <a:schemeClr val="accent1">
                    <a:lumMod val="50000"/>
                  </a:schemeClr>
                </a:solidFill>
                <a:effectLst/>
                <a:latin typeface="Arial" panose="020B0604020202020204" pitchFamily="34" charset="0"/>
                <a:ea typeface="Aptos" panose="020B0004020202020204" pitchFamily="34" charset="0"/>
                <a:cs typeface="Times New Roman" panose="02020603050405020304" pitchFamily="18" charset="0"/>
              </a:rPr>
              <a:t>Sector stabilization – </a:t>
            </a:r>
            <a:r>
              <a:rPr lang="en-CA" sz="1400" kern="100" dirty="0">
                <a:solidFill>
                  <a:schemeClr val="accent1">
                    <a:lumMod val="50000"/>
                  </a:schemeClr>
                </a:solidFill>
                <a:latin typeface="Arial" panose="020B0604020202020204" pitchFamily="34" charset="0"/>
                <a:ea typeface="Aptos" panose="020B0004020202020204" pitchFamily="34" charset="0"/>
                <a:cs typeface="Times New Roman" panose="02020603050405020304" pitchFamily="18" charset="0"/>
              </a:rPr>
              <a:t>Provide sector s</a:t>
            </a:r>
            <a:r>
              <a:rPr lang="en-CA" sz="1400" kern="100" dirty="0">
                <a:solidFill>
                  <a:schemeClr val="accent1">
                    <a:lumMod val="50000"/>
                  </a:schemeClr>
                </a:solidFill>
                <a:effectLst/>
                <a:latin typeface="Arial" panose="020B0604020202020204" pitchFamily="34" charset="0"/>
                <a:ea typeface="Aptos" panose="020B0004020202020204" pitchFamily="34" charset="0"/>
                <a:cs typeface="Times New Roman" panose="02020603050405020304" pitchFamily="18" charset="0"/>
              </a:rPr>
              <a:t>upport.</a:t>
            </a:r>
            <a:endParaRPr lang="en-CA" sz="14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CA" sz="1400" kern="100" dirty="0">
                <a:solidFill>
                  <a:schemeClr val="accent1">
                    <a:lumMod val="50000"/>
                  </a:schemeClr>
                </a:solidFill>
                <a:effectLst/>
                <a:latin typeface="Arial" panose="020B0604020202020204" pitchFamily="34" charset="0"/>
                <a:ea typeface="Aptos" panose="020B0004020202020204" pitchFamily="34" charset="0"/>
                <a:cs typeface="Times New Roman" panose="02020603050405020304" pitchFamily="18" charset="0"/>
              </a:rPr>
              <a:t>Vibrancy and diversity – Increased focus on events outside of the core and representing equity-deserving communities.</a:t>
            </a:r>
            <a:endParaRPr lang="en-CA" sz="14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CA" sz="1400" kern="100" dirty="0">
                <a:solidFill>
                  <a:schemeClr val="accent1">
                    <a:lumMod val="50000"/>
                  </a:schemeClr>
                </a:solidFill>
                <a:effectLst/>
                <a:latin typeface="Arial" panose="020B0604020202020204" pitchFamily="34" charset="0"/>
                <a:ea typeface="Aptos" panose="020B0004020202020204" pitchFamily="34" charset="0"/>
                <a:cs typeface="Times New Roman" panose="02020603050405020304" pitchFamily="18" charset="0"/>
              </a:rPr>
              <a:t>Events for all, big and small – increased access </a:t>
            </a:r>
            <a:r>
              <a:rPr lang="en-CA" sz="1400" kern="100" dirty="0">
                <a:solidFill>
                  <a:schemeClr val="accent1">
                    <a:lumMod val="50000"/>
                  </a:schemeClr>
                </a:solidFill>
                <a:latin typeface="Arial" panose="020B0604020202020204" pitchFamily="34" charset="0"/>
                <a:ea typeface="Aptos" panose="020B0004020202020204" pitchFamily="34" charset="0"/>
                <a:cs typeface="Times New Roman" panose="02020603050405020304" pitchFamily="18" charset="0"/>
              </a:rPr>
              <a:t>aiming to reduce </a:t>
            </a:r>
            <a:r>
              <a:rPr lang="en-CA" sz="1400" kern="100" dirty="0">
                <a:solidFill>
                  <a:schemeClr val="accent1">
                    <a:lumMod val="50000"/>
                  </a:schemeClr>
                </a:solidFill>
                <a:effectLst/>
                <a:latin typeface="Arial" panose="020B0604020202020204" pitchFamily="34" charset="0"/>
                <a:ea typeface="Aptos" panose="020B0004020202020204" pitchFamily="34" charset="0"/>
                <a:cs typeface="Times New Roman" panose="02020603050405020304" pitchFamily="18" charset="0"/>
              </a:rPr>
              <a:t>red tape for events of all sizes.</a:t>
            </a:r>
            <a:endParaRPr lang="en-CA" sz="14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CA" sz="1400" kern="100" dirty="0">
                <a:solidFill>
                  <a:schemeClr val="accent1">
                    <a:lumMod val="50000"/>
                  </a:schemeClr>
                </a:solidFill>
                <a:effectLst/>
                <a:latin typeface="Arial" panose="020B0604020202020204" pitchFamily="34" charset="0"/>
                <a:ea typeface="Aptos" panose="020B0004020202020204" pitchFamily="34" charset="0"/>
                <a:cs typeface="Times New Roman" panose="02020603050405020304" pitchFamily="18" charset="0"/>
              </a:rPr>
              <a:t>Festival city of the future – long-term sustainability supports and investment.</a:t>
            </a:r>
            <a:endParaRPr lang="en-CA" sz="14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CA" dirty="0">
              <a:latin typeface="Arial"/>
              <a:cs typeface="Arial"/>
            </a:endParaRPr>
          </a:p>
        </p:txBody>
      </p:sp>
      <p:sp>
        <p:nvSpPr>
          <p:cNvPr id="6" name="Slide Number Placeholder 5"/>
          <p:cNvSpPr>
            <a:spLocks noGrp="1"/>
          </p:cNvSpPr>
          <p:nvPr>
            <p:ph type="sldNum" sz="quarter" idx="12"/>
          </p:nvPr>
        </p:nvSpPr>
        <p:spPr/>
        <p:txBody>
          <a:bodyPr/>
          <a:lstStyle/>
          <a:p>
            <a:fld id="{BACAD700-9C4E-E347-8D73-D2DE38161AC0}" type="slidenum">
              <a:rPr lang="en-US" smtClean="0"/>
              <a:pPr/>
              <a:t>13</a:t>
            </a:fld>
            <a:endParaRPr lang="en-US" dirty="0"/>
          </a:p>
        </p:txBody>
      </p:sp>
    </p:spTree>
    <p:extLst>
      <p:ext uri="{BB962C8B-B14F-4D97-AF65-F5344CB8AC3E}">
        <p14:creationId xmlns:p14="http://schemas.microsoft.com/office/powerpoint/2010/main" val="34807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838200" y="1825625"/>
            <a:ext cx="6964017" cy="4351338"/>
          </a:xfrm>
        </p:spPr>
        <p:txBody>
          <a:bodyPr>
            <a:normAutofit/>
          </a:bodyPr>
          <a:lstStyle/>
          <a:p>
            <a:pPr marL="0" indent="0">
              <a:buNone/>
            </a:pPr>
            <a:r>
              <a:rPr lang="en-CA" sz="2000" b="1" dirty="0">
                <a:solidFill>
                  <a:schemeClr val="accent1">
                    <a:lumMod val="50000"/>
                  </a:schemeClr>
                </a:solidFill>
                <a:latin typeface="Arial"/>
                <a:cs typeface="Arial"/>
              </a:rPr>
              <a:t>Events Planning Guide Website:</a:t>
            </a:r>
          </a:p>
          <a:p>
            <a:pPr marL="0" indent="0">
              <a:buNone/>
            </a:pPr>
            <a:r>
              <a:rPr lang="en-CA" sz="2000" dirty="0">
                <a:solidFill>
                  <a:schemeClr val="accent1">
                    <a:lumMod val="50000"/>
                  </a:schemeClr>
                </a:solidFill>
                <a:latin typeface="Arial"/>
                <a:cs typeface="Arial"/>
                <a:hlinkClick r:id="rId3">
                  <a:extLst>
                    <a:ext uri="{A12FA001-AC4F-418D-AE19-62706E023703}">
                      <ahyp:hlinkClr xmlns:ahyp="http://schemas.microsoft.com/office/drawing/2018/hyperlinkcolor" val="tx"/>
                    </a:ext>
                  </a:extLst>
                </a:hlinkClick>
              </a:rPr>
              <a:t>toronto.ca/business-economy/industry-sector-support/events/</a:t>
            </a:r>
            <a:r>
              <a:rPr lang="en-CA" sz="2000" dirty="0">
                <a:solidFill>
                  <a:schemeClr val="accent1">
                    <a:lumMod val="50000"/>
                  </a:schemeClr>
                </a:solidFill>
                <a:latin typeface="Arial"/>
                <a:cs typeface="Arial"/>
              </a:rPr>
              <a:t> </a:t>
            </a:r>
          </a:p>
          <a:p>
            <a:endParaRPr lang="en-CA" sz="20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CA" sz="2000" b="1" dirty="0">
                <a:solidFill>
                  <a:schemeClr val="accent1">
                    <a:lumMod val="50000"/>
                  </a:schemeClr>
                </a:solidFill>
                <a:latin typeface="Arial"/>
                <a:cs typeface="Arial"/>
              </a:rPr>
              <a:t>Festival and Events Calendar – City of Toronto Website:</a:t>
            </a:r>
          </a:p>
          <a:p>
            <a:pPr marL="0" indent="0">
              <a:buNone/>
            </a:pPr>
            <a:r>
              <a:rPr lang="en-US" sz="2000" u="sng" dirty="0">
                <a:solidFill>
                  <a:schemeClr val="accent1">
                    <a:lumMod val="50000"/>
                  </a:schemeClr>
                </a:solidFill>
                <a:latin typeface="Arial"/>
                <a:cs typeface="Arial"/>
                <a:hlinkClick r:id="rId4">
                  <a:extLst>
                    <a:ext uri="{A12FA001-AC4F-418D-AE19-62706E023703}">
                      <ahyp:hlinkClr xmlns:ahyp="http://schemas.microsoft.com/office/drawing/2018/hyperlinkcolor" val="tx"/>
                    </a:ext>
                  </a:extLst>
                </a:hlinkClick>
              </a:rPr>
              <a:t>toronto.ca/explore-enjoy/festivals-events/festivals-events-calendar/</a:t>
            </a:r>
            <a:r>
              <a:rPr lang="en-US" sz="2000" u="sng" dirty="0">
                <a:solidFill>
                  <a:schemeClr val="accent1">
                    <a:lumMod val="50000"/>
                  </a:schemeClr>
                </a:solidFill>
                <a:latin typeface="Arial"/>
                <a:cs typeface="Arial"/>
              </a:rPr>
              <a:t> </a:t>
            </a:r>
          </a:p>
          <a:p>
            <a:endParaRPr lang="en-US" sz="2000" u="sng" dirty="0">
              <a:solidFill>
                <a:schemeClr val="accent1">
                  <a:lumMod val="50000"/>
                </a:schemeClr>
              </a:solidFill>
            </a:endParaRPr>
          </a:p>
          <a:p>
            <a:pPr marL="0" indent="0">
              <a:buNone/>
            </a:pPr>
            <a:r>
              <a:rPr lang="en-CA" sz="2000" b="1" dirty="0">
                <a:solidFill>
                  <a:schemeClr val="accent1">
                    <a:lumMod val="50000"/>
                  </a:schemeClr>
                </a:solidFill>
                <a:latin typeface="Arial"/>
                <a:cs typeface="Arial"/>
              </a:rPr>
              <a:t>Festival &amp; Event related questions can be directed to: </a:t>
            </a:r>
          </a:p>
          <a:p>
            <a:pPr marL="0" indent="0">
              <a:buNone/>
            </a:pPr>
            <a:r>
              <a:rPr lang="en-CA" sz="2000" dirty="0">
                <a:solidFill>
                  <a:schemeClr val="accent1">
                    <a:lumMod val="50000"/>
                  </a:schemeClr>
                </a:solidFill>
                <a:latin typeface="Arial"/>
                <a:cs typeface="Arial"/>
                <a:hlinkClick r:id="rId5"/>
              </a:rPr>
              <a:t>eventsupport@toronto.ca</a:t>
            </a:r>
            <a:endParaRPr lang="en-CA" sz="2000" dirty="0">
              <a:solidFill>
                <a:schemeClr val="accent1">
                  <a:lumMod val="50000"/>
                </a:schemeClr>
              </a:solidFill>
              <a:latin typeface="Arial"/>
              <a:cs typeface="Arial"/>
            </a:endParaRPr>
          </a:p>
          <a:p>
            <a:pPr marL="0" indent="0">
              <a:buNone/>
            </a:pPr>
            <a:r>
              <a:rPr lang="en-CA" sz="2000" b="1" dirty="0">
                <a:solidFill>
                  <a:schemeClr val="accent1">
                    <a:lumMod val="50000"/>
                  </a:schemeClr>
                </a:solidFill>
              </a:rPr>
              <a:t>416-392-0490</a:t>
            </a:r>
            <a:endParaRPr lang="en-CA" sz="2000" dirty="0">
              <a:solidFill>
                <a:schemeClr val="accent1">
                  <a:lumMod val="50000"/>
                </a:schemeClr>
              </a:solidFill>
              <a:latin typeface="Arial"/>
              <a:cs typeface="Arial"/>
            </a:endParaRPr>
          </a:p>
        </p:txBody>
      </p:sp>
      <p:sp>
        <p:nvSpPr>
          <p:cNvPr id="6" name="Slide Number Placeholder 5"/>
          <p:cNvSpPr>
            <a:spLocks noGrp="1"/>
          </p:cNvSpPr>
          <p:nvPr>
            <p:ph type="sldNum" sz="quarter" idx="12"/>
          </p:nvPr>
        </p:nvSpPr>
        <p:spPr/>
        <p:txBody>
          <a:bodyPr/>
          <a:lstStyle/>
          <a:p>
            <a:fld id="{BACAD700-9C4E-E347-8D73-D2DE38161AC0}" type="slidenum">
              <a:rPr lang="en-US" smtClean="0"/>
              <a:pPr/>
              <a:t>14</a:t>
            </a:fld>
            <a:endParaRPr lang="en-US" dirty="0"/>
          </a:p>
        </p:txBody>
      </p:sp>
      <p:pic>
        <p:nvPicPr>
          <p:cNvPr id="4" name="Picture 3">
            <a:extLst>
              <a:ext uri="{FF2B5EF4-FFF2-40B4-BE49-F238E27FC236}">
                <a16:creationId xmlns:a16="http://schemas.microsoft.com/office/drawing/2014/main" id="{A937F562-EF4B-8F93-BECD-6B1C29F37238}"/>
              </a:ext>
            </a:extLst>
          </p:cNvPr>
          <p:cNvPicPr>
            <a:picLocks noChangeAspect="1"/>
          </p:cNvPicPr>
          <p:nvPr/>
        </p:nvPicPr>
        <p:blipFill>
          <a:blip r:embed="rId6"/>
          <a:stretch>
            <a:fillRect/>
          </a:stretch>
        </p:blipFill>
        <p:spPr>
          <a:xfrm>
            <a:off x="7851430" y="2385197"/>
            <a:ext cx="4093564" cy="2822908"/>
          </a:xfrm>
          <a:prstGeom prst="rect">
            <a:avLst/>
          </a:prstGeom>
        </p:spPr>
      </p:pic>
    </p:spTree>
    <p:extLst>
      <p:ext uri="{BB962C8B-B14F-4D97-AF65-F5344CB8AC3E}">
        <p14:creationId xmlns:p14="http://schemas.microsoft.com/office/powerpoint/2010/main" val="159277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Event</a:t>
            </a:r>
          </a:p>
        </p:txBody>
      </p:sp>
      <p:sp>
        <p:nvSpPr>
          <p:cNvPr id="3" name="Content Placeholder 2"/>
          <p:cNvSpPr>
            <a:spLocks noGrp="1"/>
          </p:cNvSpPr>
          <p:nvPr>
            <p:ph idx="1"/>
          </p:nvPr>
        </p:nvSpPr>
        <p:spPr>
          <a:xfrm>
            <a:off x="838200" y="1825625"/>
            <a:ext cx="10729933" cy="4351338"/>
          </a:xfrm>
        </p:spPr>
        <p:txBody>
          <a:bodyPr>
            <a:normAutofit/>
          </a:bodyPr>
          <a:lstStyle/>
          <a:p>
            <a:pPr marL="0" indent="0" algn="ctr">
              <a:buNone/>
            </a:pPr>
            <a:r>
              <a:rPr lang="en-CA" b="1" u="sng" dirty="0">
                <a:solidFill>
                  <a:schemeClr val="accent1">
                    <a:lumMod val="50000"/>
                  </a:schemeClr>
                </a:solidFill>
                <a:latin typeface="Arial"/>
                <a:cs typeface="Arial"/>
              </a:rPr>
              <a:t>Toronto Festival and Event Safety Summit</a:t>
            </a:r>
          </a:p>
          <a:p>
            <a:pPr marL="0" indent="0" algn="ctr">
              <a:buNone/>
            </a:pPr>
            <a:r>
              <a:rPr lang="en-CA" sz="2400" b="1" dirty="0">
                <a:solidFill>
                  <a:schemeClr val="accent1">
                    <a:lumMod val="50000"/>
                  </a:schemeClr>
                </a:solidFill>
                <a:latin typeface="Arial"/>
                <a:cs typeface="Arial"/>
              </a:rPr>
              <a:t>Monday May 26, 2025 – 9:00 a.m. to 12:00 p.m.  </a:t>
            </a:r>
          </a:p>
          <a:p>
            <a:pPr marL="0" indent="0">
              <a:buNone/>
            </a:pPr>
            <a:endParaRPr lang="en-CA" sz="24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a:p>
            <a:pPr marL="0" indent="0">
              <a:buNone/>
            </a:pPr>
            <a:r>
              <a:rPr lang="en-CA" sz="4000" b="1" baseline="30000" dirty="0">
                <a:solidFill>
                  <a:schemeClr val="accent1">
                    <a:lumMod val="50000"/>
                  </a:schemeClr>
                </a:solidFill>
                <a:latin typeface="Arial"/>
                <a:cs typeface="Arial"/>
              </a:rPr>
              <a:t>The Toronto Festival and Events Safety Summit will convene City of Toronto staff, agency representatives, and emergency services personnel to discuss public safety measures related to festivals and events.</a:t>
            </a:r>
          </a:p>
          <a:p>
            <a:pPr marL="0" indent="0">
              <a:buNone/>
            </a:pPr>
            <a:endParaRPr lang="en-CA" sz="4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p:txBody>
      </p:sp>
      <p:sp>
        <p:nvSpPr>
          <p:cNvPr id="6" name="Slide Number Placeholder 5"/>
          <p:cNvSpPr>
            <a:spLocks noGrp="1"/>
          </p:cNvSpPr>
          <p:nvPr>
            <p:ph type="sldNum" sz="quarter" idx="12"/>
          </p:nvPr>
        </p:nvSpPr>
        <p:spPr/>
        <p:txBody>
          <a:bodyPr/>
          <a:lstStyle/>
          <a:p>
            <a:fld id="{BACAD700-9C4E-E347-8D73-D2DE38161AC0}" type="slidenum">
              <a:rPr lang="en-US" smtClean="0"/>
              <a:pPr/>
              <a:t>15</a:t>
            </a:fld>
            <a:endParaRPr lang="en-US" dirty="0"/>
          </a:p>
        </p:txBody>
      </p:sp>
    </p:spTree>
    <p:extLst>
      <p:ext uri="{BB962C8B-B14F-4D97-AF65-F5344CB8AC3E}">
        <p14:creationId xmlns:p14="http://schemas.microsoft.com/office/powerpoint/2010/main" val="65813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81" y="2732242"/>
            <a:ext cx="10515600" cy="1325563"/>
          </a:xfrm>
        </p:spPr>
        <p:txBody>
          <a:bodyPr/>
          <a:lstStyle/>
          <a:p>
            <a:r>
              <a:rPr lang="en-US" dirty="0"/>
              <a:t>Thank you.</a:t>
            </a:r>
          </a:p>
        </p:txBody>
      </p:sp>
      <p:sp>
        <p:nvSpPr>
          <p:cNvPr id="3" name="Content Placeholder 2"/>
          <p:cNvSpPr>
            <a:spLocks noGrp="1"/>
          </p:cNvSpPr>
          <p:nvPr>
            <p:ph idx="1"/>
          </p:nvPr>
        </p:nvSpPr>
        <p:spPr>
          <a:xfrm>
            <a:off x="838200" y="1825625"/>
            <a:ext cx="6964017" cy="4351338"/>
          </a:xfrm>
        </p:spPr>
        <p:txBody>
          <a:bodyPr>
            <a:normAutofit/>
          </a:bodyPr>
          <a:lstStyle/>
          <a:p>
            <a:pPr marL="0" indent="0">
              <a:buNone/>
            </a:pPr>
            <a:endParaRPr lang="en-CA" sz="2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a:p>
            <a:pPr marL="0" indent="0">
              <a:buNone/>
            </a:pPr>
            <a:endParaRPr lang="en-CA" sz="2000" b="1" baseline="30000" dirty="0">
              <a:solidFill>
                <a:schemeClr val="accent1">
                  <a:lumMod val="50000"/>
                </a:schemeClr>
              </a:solidFill>
              <a:latin typeface="Arial"/>
              <a:cs typeface="Arial"/>
            </a:endParaRPr>
          </a:p>
        </p:txBody>
      </p:sp>
      <p:sp>
        <p:nvSpPr>
          <p:cNvPr id="6" name="Slide Number Placeholder 5"/>
          <p:cNvSpPr>
            <a:spLocks noGrp="1"/>
          </p:cNvSpPr>
          <p:nvPr>
            <p:ph type="sldNum" sz="quarter" idx="12"/>
          </p:nvPr>
        </p:nvSpPr>
        <p:spPr/>
        <p:txBody>
          <a:bodyPr/>
          <a:lstStyle/>
          <a:p>
            <a:fld id="{BACAD700-9C4E-E347-8D73-D2DE38161AC0}" type="slidenum">
              <a:rPr lang="en-US" smtClean="0"/>
              <a:pPr/>
              <a:t>16</a:t>
            </a:fld>
            <a:endParaRPr lang="en-US" dirty="0"/>
          </a:p>
        </p:txBody>
      </p:sp>
    </p:spTree>
    <p:extLst>
      <p:ext uri="{BB962C8B-B14F-4D97-AF65-F5344CB8AC3E}">
        <p14:creationId xmlns:p14="http://schemas.microsoft.com/office/powerpoint/2010/main" val="141134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a:cs typeface="Arial"/>
              </a:rPr>
              <a:t>Guidance</a:t>
            </a:r>
            <a:endParaRPr lang="en-US" dirty="0"/>
          </a:p>
        </p:txBody>
      </p:sp>
      <p:sp>
        <p:nvSpPr>
          <p:cNvPr id="3" name="Content Placeholder 2"/>
          <p:cNvSpPr>
            <a:spLocks noGrp="1"/>
          </p:cNvSpPr>
          <p:nvPr>
            <p:ph idx="1"/>
          </p:nvPr>
        </p:nvSpPr>
        <p:spPr/>
        <p:txBody>
          <a:bodyPr>
            <a:noAutofit/>
          </a:bodyPr>
          <a:lstStyle/>
          <a:p>
            <a:pPr marL="0" indent="0">
              <a:buNone/>
            </a:pPr>
            <a:r>
              <a:rPr lang="en-CA" b="1" dirty="0">
                <a:solidFill>
                  <a:schemeClr val="accent1">
                    <a:lumMod val="50000"/>
                  </a:schemeClr>
                </a:solidFill>
                <a:latin typeface="Arial" panose="020B0604020202020204" pitchFamily="34" charset="0"/>
                <a:cs typeface="Arial" panose="020B0604020202020204" pitchFamily="34" charset="0"/>
              </a:rPr>
              <a:t>Consultation &amp; Facilitation</a:t>
            </a:r>
          </a:p>
          <a:p>
            <a:pPr marL="0" indent="0">
              <a:buNone/>
            </a:pPr>
            <a:endParaRPr lang="en-CA" sz="14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CA" sz="2600" dirty="0">
                <a:solidFill>
                  <a:schemeClr val="accent1">
                    <a:lumMod val="50000"/>
                  </a:schemeClr>
                </a:solidFill>
                <a:latin typeface="Arial" panose="020B0604020202020204" pitchFamily="34" charset="0"/>
                <a:cs typeface="Arial" panose="020B0604020202020204" pitchFamily="34" charset="0"/>
              </a:rPr>
              <a:t>The Event Support Unit (ESU) provides support to third-party organizers by offering planning assistance, guidance, and direction to appropriate City resources and agencies</a:t>
            </a:r>
          </a:p>
          <a:p>
            <a:pPr marL="0" indent="0">
              <a:buNone/>
            </a:pPr>
            <a:endParaRPr lang="en-CA" sz="14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CA" sz="2600" b="0" i="0" dirty="0">
                <a:solidFill>
                  <a:schemeClr val="accent1">
                    <a:lumMod val="50000"/>
                  </a:schemeClr>
                </a:solidFill>
                <a:effectLst/>
                <a:latin typeface="Arial" panose="020B0604020202020204" pitchFamily="34" charset="0"/>
                <a:cs typeface="Arial" panose="020B0604020202020204" pitchFamily="34" charset="0"/>
              </a:rPr>
              <a:t>This includes but is not limited to, the co-ordination of festival and event resource materials, seminars, event facilitation, governance, permitting of Nathan Phillips Square, consultation and project management for event organizers presenting signature events.</a:t>
            </a:r>
            <a:endParaRPr lang="en-CA" sz="2600" dirty="0">
              <a:solidFill>
                <a:schemeClr val="accent1">
                  <a:lumMod val="50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CA" dirty="0">
              <a:solidFill>
                <a:schemeClr val="accent1">
                  <a:lumMod val="50000"/>
                </a:schemeClr>
              </a:solidFill>
              <a:latin typeface="Arial"/>
              <a:cs typeface="Arial"/>
            </a:endParaRPr>
          </a:p>
          <a:p>
            <a:pPr marL="514350" indent="-514350">
              <a:buFont typeface="+mj-lt"/>
              <a:buAutoNum type="arabicPeriod"/>
            </a:pPr>
            <a:endParaRPr lang="en-CA" dirty="0">
              <a:latin typeface="Arial"/>
              <a:cs typeface="Arial"/>
            </a:endParaRPr>
          </a:p>
          <a:p>
            <a:pPr marL="514350" indent="-514350">
              <a:buFont typeface="+mj-lt"/>
              <a:buAutoNum type="arabicPeriod"/>
            </a:pPr>
            <a:endParaRPr lang="en-CA" dirty="0">
              <a:latin typeface="Arial"/>
              <a:cs typeface="Arial"/>
            </a:endParaRPr>
          </a:p>
          <a:p>
            <a:pPr marL="514350" indent="-514350">
              <a:buFont typeface="+mj-lt"/>
              <a:buAutoNum type="arabicPeriod"/>
            </a:pPr>
            <a:endParaRPr lang="en-CA" dirty="0">
              <a:latin typeface="Arial"/>
              <a:cs typeface="Arial"/>
            </a:endParaRPr>
          </a:p>
          <a:p>
            <a:pPr marL="514350" indent="-514350">
              <a:buFont typeface="+mj-lt"/>
              <a:buAutoNum type="arabicPeriod"/>
            </a:pPr>
            <a:endParaRPr lang="en-CA" dirty="0">
              <a:latin typeface="Arial"/>
              <a:cs typeface="Arial"/>
            </a:endParaRPr>
          </a:p>
          <a:p>
            <a:pPr marL="514350" indent="-514350">
              <a:buFont typeface="+mj-lt"/>
              <a:buAutoNum type="arabicPeriod"/>
            </a:pPr>
            <a:endParaRPr lang="en-CA" dirty="0">
              <a:latin typeface="Arial"/>
              <a:cs typeface="Arial"/>
            </a:endParaRPr>
          </a:p>
          <a:p>
            <a:pPr marL="514350" indent="-514350">
              <a:buFont typeface="+mj-lt"/>
              <a:buAutoNum type="arabicPeriod"/>
            </a:pPr>
            <a:endParaRPr lang="en-CA" dirty="0">
              <a:latin typeface="Arial"/>
              <a:cs typeface="Arial"/>
            </a:endParaRPr>
          </a:p>
        </p:txBody>
      </p:sp>
      <p:sp>
        <p:nvSpPr>
          <p:cNvPr id="6" name="Slide Number Placeholder 5"/>
          <p:cNvSpPr>
            <a:spLocks noGrp="1"/>
          </p:cNvSpPr>
          <p:nvPr>
            <p:ph type="sldNum" sz="quarter" idx="12"/>
          </p:nvPr>
        </p:nvSpPr>
        <p:spPr/>
        <p:txBody>
          <a:bodyPr/>
          <a:lstStyle/>
          <a:p>
            <a:fld id="{BACAD700-9C4E-E347-8D73-D2DE38161AC0}" type="slidenum">
              <a:rPr lang="en-US" smtClean="0"/>
              <a:pPr/>
              <a:t>1</a:t>
            </a:fld>
            <a:endParaRPr lang="en-US" dirty="0"/>
          </a:p>
        </p:txBody>
      </p:sp>
    </p:spTree>
    <p:extLst>
      <p:ext uri="{BB962C8B-B14F-4D97-AF65-F5344CB8AC3E}">
        <p14:creationId xmlns:p14="http://schemas.microsoft.com/office/powerpoint/2010/main" val="37546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a:cs typeface="Arial"/>
              </a:rPr>
              <a:t>Our Portfolio</a:t>
            </a:r>
            <a:endParaRPr lang="en-US" sz="4000" dirty="0"/>
          </a:p>
        </p:txBody>
      </p:sp>
      <p:sp>
        <p:nvSpPr>
          <p:cNvPr id="3" name="Content Placeholder 2"/>
          <p:cNvSpPr>
            <a:spLocks noGrp="1"/>
          </p:cNvSpPr>
          <p:nvPr>
            <p:ph idx="1"/>
          </p:nvPr>
        </p:nvSpPr>
        <p:spPr>
          <a:xfrm>
            <a:off x="764271" y="1755585"/>
            <a:ext cx="10515600" cy="4351338"/>
          </a:xfrm>
        </p:spPr>
        <p:txBody>
          <a:bodyPr>
            <a:noAutofit/>
          </a:bodyPr>
          <a:lstStyle/>
          <a:p>
            <a:pPr>
              <a:buFont typeface="Wingdings" panose="05000000000000000000" pitchFamily="2" charset="2"/>
              <a:buChar char="§"/>
            </a:pPr>
            <a:r>
              <a:rPr lang="en-CA" dirty="0">
                <a:solidFill>
                  <a:schemeClr val="accent1">
                    <a:lumMod val="50000"/>
                  </a:schemeClr>
                </a:solidFill>
                <a:latin typeface="Arial"/>
                <a:cs typeface="Arial"/>
              </a:rPr>
              <a:t>Festival and Event Planning Guidance and Information Sharing.</a:t>
            </a:r>
          </a:p>
          <a:p>
            <a:pPr>
              <a:buFont typeface="Wingdings" panose="05000000000000000000" pitchFamily="2" charset="2"/>
              <a:buChar char="§"/>
            </a:pPr>
            <a:r>
              <a:rPr lang="en-CA" dirty="0">
                <a:solidFill>
                  <a:schemeClr val="accent1">
                    <a:lumMod val="50000"/>
                  </a:schemeClr>
                </a:solidFill>
                <a:latin typeface="Arial"/>
                <a:cs typeface="Arial"/>
              </a:rPr>
              <a:t>Festival and Event Planning Working Groups.</a:t>
            </a:r>
          </a:p>
          <a:p>
            <a:pPr>
              <a:buFont typeface="Wingdings" panose="05000000000000000000" pitchFamily="2" charset="2"/>
              <a:buChar char="§"/>
            </a:pPr>
            <a:r>
              <a:rPr lang="en-CA" dirty="0">
                <a:solidFill>
                  <a:schemeClr val="accent1">
                    <a:lumMod val="50000"/>
                  </a:schemeClr>
                </a:solidFill>
                <a:latin typeface="Arial"/>
                <a:cs typeface="Arial"/>
              </a:rPr>
              <a:t>Special Events Advisory Team (SEAT).</a:t>
            </a:r>
          </a:p>
          <a:p>
            <a:pPr>
              <a:buFont typeface="Wingdings" panose="05000000000000000000" pitchFamily="2" charset="2"/>
              <a:buChar char="§"/>
            </a:pPr>
            <a:r>
              <a:rPr lang="en-CA" dirty="0">
                <a:solidFill>
                  <a:schemeClr val="accent1">
                    <a:lumMod val="50000"/>
                  </a:schemeClr>
                </a:solidFill>
                <a:latin typeface="Arial"/>
                <a:cs typeface="Arial"/>
              </a:rPr>
              <a:t>Sector Development and Industry Engagement. </a:t>
            </a:r>
          </a:p>
          <a:p>
            <a:pPr>
              <a:buFont typeface="Wingdings" panose="05000000000000000000" pitchFamily="2" charset="2"/>
              <a:buChar char="§"/>
            </a:pPr>
            <a:r>
              <a:rPr lang="en-CA" dirty="0">
                <a:solidFill>
                  <a:schemeClr val="accent1">
                    <a:lumMod val="50000"/>
                  </a:schemeClr>
                </a:solidFill>
                <a:latin typeface="Arial"/>
                <a:cs typeface="Arial"/>
              </a:rPr>
              <a:t>Bidding &amp; Hosting.</a:t>
            </a:r>
          </a:p>
          <a:p>
            <a:pPr>
              <a:buFont typeface="Wingdings" panose="05000000000000000000" pitchFamily="2" charset="2"/>
              <a:buChar char="§"/>
            </a:pPr>
            <a:r>
              <a:rPr lang="en-CA" dirty="0">
                <a:solidFill>
                  <a:schemeClr val="accent1">
                    <a:lumMod val="50000"/>
                  </a:schemeClr>
                </a:solidFill>
                <a:latin typeface="Arial"/>
                <a:cs typeface="Arial"/>
              </a:rPr>
              <a:t>Summerlicious &amp; Winterlicious.</a:t>
            </a:r>
          </a:p>
          <a:p>
            <a:pPr>
              <a:buFont typeface="Wingdings" panose="05000000000000000000" pitchFamily="2" charset="2"/>
              <a:buChar char="§"/>
            </a:pPr>
            <a:r>
              <a:rPr lang="en-CA" dirty="0">
                <a:solidFill>
                  <a:schemeClr val="accent1">
                    <a:lumMod val="50000"/>
                  </a:schemeClr>
                </a:solidFill>
                <a:latin typeface="Arial"/>
                <a:cs typeface="Arial"/>
              </a:rPr>
              <a:t>Technology Permitting Solution.</a:t>
            </a:r>
          </a:p>
          <a:p>
            <a:pPr>
              <a:buFont typeface="Wingdings" panose="05000000000000000000" pitchFamily="2" charset="2"/>
              <a:buChar char="§"/>
            </a:pPr>
            <a:r>
              <a:rPr lang="en-CA" dirty="0">
                <a:solidFill>
                  <a:schemeClr val="accent1">
                    <a:lumMod val="50000"/>
                  </a:schemeClr>
                </a:solidFill>
                <a:latin typeface="Arial"/>
                <a:cs typeface="Arial"/>
              </a:rPr>
              <a:t>Festival and Event Strategy.</a:t>
            </a:r>
          </a:p>
          <a:p>
            <a:pPr marL="514350" indent="-514350">
              <a:buFont typeface="+mj-lt"/>
              <a:buAutoNum type="arabicPeriod"/>
            </a:pPr>
            <a:endParaRPr lang="en-CA" dirty="0">
              <a:solidFill>
                <a:schemeClr val="accent1">
                  <a:lumMod val="50000"/>
                </a:schemeClr>
              </a:solidFill>
              <a:latin typeface="Arial"/>
              <a:cs typeface="Arial"/>
            </a:endParaRPr>
          </a:p>
          <a:p>
            <a:pPr marL="514350" indent="-514350">
              <a:buFont typeface="+mj-lt"/>
              <a:buAutoNum type="arabicPeriod"/>
            </a:pPr>
            <a:endParaRPr lang="en-CA" dirty="0">
              <a:latin typeface="Arial"/>
              <a:cs typeface="Arial"/>
            </a:endParaRPr>
          </a:p>
          <a:p>
            <a:pPr marL="514350" indent="-514350">
              <a:buFont typeface="+mj-lt"/>
              <a:buAutoNum type="arabicPeriod"/>
            </a:pPr>
            <a:endParaRPr lang="en-CA" dirty="0">
              <a:latin typeface="Arial"/>
              <a:cs typeface="Arial"/>
            </a:endParaRPr>
          </a:p>
          <a:p>
            <a:pPr marL="514350" indent="-514350">
              <a:buFont typeface="+mj-lt"/>
              <a:buAutoNum type="arabicPeriod"/>
            </a:pPr>
            <a:endParaRPr lang="en-CA" dirty="0">
              <a:latin typeface="Arial"/>
              <a:cs typeface="Arial"/>
            </a:endParaRPr>
          </a:p>
          <a:p>
            <a:pPr marL="514350" indent="-514350">
              <a:buFont typeface="+mj-lt"/>
              <a:buAutoNum type="arabicPeriod"/>
            </a:pPr>
            <a:endParaRPr lang="en-CA" dirty="0">
              <a:latin typeface="Arial"/>
              <a:cs typeface="Arial"/>
            </a:endParaRPr>
          </a:p>
          <a:p>
            <a:pPr marL="514350" indent="-514350">
              <a:buFont typeface="+mj-lt"/>
              <a:buAutoNum type="arabicPeriod"/>
            </a:pPr>
            <a:endParaRPr lang="en-CA" dirty="0">
              <a:latin typeface="Arial"/>
              <a:cs typeface="Arial"/>
            </a:endParaRPr>
          </a:p>
          <a:p>
            <a:pPr marL="514350" indent="-514350">
              <a:buFont typeface="+mj-lt"/>
              <a:buAutoNum type="arabicPeriod"/>
            </a:pPr>
            <a:endParaRPr lang="en-CA" dirty="0">
              <a:latin typeface="Arial"/>
              <a:cs typeface="Arial"/>
            </a:endParaRPr>
          </a:p>
        </p:txBody>
      </p:sp>
      <p:sp>
        <p:nvSpPr>
          <p:cNvPr id="6" name="Slide Number Placeholder 5"/>
          <p:cNvSpPr>
            <a:spLocks noGrp="1"/>
          </p:cNvSpPr>
          <p:nvPr>
            <p:ph type="sldNum" sz="quarter" idx="12"/>
          </p:nvPr>
        </p:nvSpPr>
        <p:spPr/>
        <p:txBody>
          <a:bodyPr/>
          <a:lstStyle/>
          <a:p>
            <a:fld id="{BACAD700-9C4E-E347-8D73-D2DE38161AC0}" type="slidenum">
              <a:rPr lang="en-US" smtClean="0"/>
              <a:pPr/>
              <a:t>2</a:t>
            </a:fld>
            <a:endParaRPr lang="en-US" dirty="0"/>
          </a:p>
        </p:txBody>
      </p:sp>
    </p:spTree>
    <p:extLst>
      <p:ext uri="{BB962C8B-B14F-4D97-AF65-F5344CB8AC3E}">
        <p14:creationId xmlns:p14="http://schemas.microsoft.com/office/powerpoint/2010/main" val="221119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Festival and Event Working Groups</a:t>
            </a:r>
          </a:p>
        </p:txBody>
      </p:sp>
      <p:sp>
        <p:nvSpPr>
          <p:cNvPr id="3" name="Content Placeholder 2"/>
          <p:cNvSpPr>
            <a:spLocks noGrp="1"/>
          </p:cNvSpPr>
          <p:nvPr>
            <p:ph idx="1"/>
          </p:nvPr>
        </p:nvSpPr>
        <p:spPr>
          <a:xfrm>
            <a:off x="839821" y="1847850"/>
            <a:ext cx="10515600" cy="4351338"/>
          </a:xfrm>
        </p:spPr>
        <p:txBody>
          <a:bodyPr>
            <a:noAutofit/>
          </a:bodyPr>
          <a:lstStyle/>
          <a:p>
            <a:pPr marL="0" indent="0">
              <a:buNone/>
            </a:pPr>
            <a:r>
              <a:rPr lang="en-CA" sz="2600" dirty="0">
                <a:solidFill>
                  <a:schemeClr val="accent1">
                    <a:lumMod val="50000"/>
                  </a:schemeClr>
                </a:solidFill>
                <a:latin typeface="Arial"/>
                <a:cs typeface="Arial"/>
              </a:rPr>
              <a:t>Event Support Supervisors act as the primary point of contact for event organizers for sizeable events and those with greater complexities.</a:t>
            </a:r>
          </a:p>
          <a:p>
            <a:pPr marL="0" indent="0">
              <a:buNone/>
            </a:pPr>
            <a:endParaRPr lang="en-CA" sz="1400" dirty="0">
              <a:solidFill>
                <a:schemeClr val="accent1">
                  <a:lumMod val="50000"/>
                </a:schemeClr>
              </a:solidFill>
              <a:latin typeface="Arial"/>
              <a:cs typeface="Arial"/>
            </a:endParaRPr>
          </a:p>
          <a:p>
            <a:pPr marL="0" indent="0">
              <a:buNone/>
            </a:pPr>
            <a:r>
              <a:rPr lang="en-CA" sz="2600" dirty="0">
                <a:solidFill>
                  <a:schemeClr val="accent1">
                    <a:lumMod val="50000"/>
                  </a:schemeClr>
                </a:solidFill>
                <a:latin typeface="Arial"/>
                <a:cs typeface="Arial"/>
              </a:rPr>
              <a:t>This involves organizing meetings for event organizers with City Divisions, Agencies and Commissions (DACs) who will advise, support and problem solve, to ensure risks are minimized and impacts to the community are mitigated, in order to support the successful provision of services. </a:t>
            </a:r>
          </a:p>
        </p:txBody>
      </p:sp>
      <p:sp>
        <p:nvSpPr>
          <p:cNvPr id="6" name="Slide Number Placeholder 5"/>
          <p:cNvSpPr>
            <a:spLocks noGrp="1"/>
          </p:cNvSpPr>
          <p:nvPr>
            <p:ph type="sldNum" sz="quarter" idx="12"/>
          </p:nvPr>
        </p:nvSpPr>
        <p:spPr/>
        <p:txBody>
          <a:bodyPr/>
          <a:lstStyle/>
          <a:p>
            <a:fld id="{BACAD700-9C4E-E347-8D73-D2DE38161AC0}" type="slidenum">
              <a:rPr lang="en-US" smtClean="0"/>
              <a:pPr/>
              <a:t>3</a:t>
            </a:fld>
            <a:endParaRPr lang="en-US" dirty="0"/>
          </a:p>
        </p:txBody>
      </p:sp>
    </p:spTree>
    <p:extLst>
      <p:ext uri="{BB962C8B-B14F-4D97-AF65-F5344CB8AC3E}">
        <p14:creationId xmlns:p14="http://schemas.microsoft.com/office/powerpoint/2010/main" val="232627154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Special Events Advisory Team (SEAT)</a:t>
            </a:r>
          </a:p>
        </p:txBody>
      </p:sp>
      <p:sp>
        <p:nvSpPr>
          <p:cNvPr id="3" name="Content Placeholder 2"/>
          <p:cNvSpPr>
            <a:spLocks noGrp="1"/>
          </p:cNvSpPr>
          <p:nvPr>
            <p:ph idx="1"/>
          </p:nvPr>
        </p:nvSpPr>
        <p:spPr>
          <a:xfrm>
            <a:off x="838200" y="1919010"/>
            <a:ext cx="10515600" cy="4351338"/>
          </a:xfrm>
        </p:spPr>
        <p:txBody>
          <a:bodyPr>
            <a:noAutofit/>
          </a:bodyPr>
          <a:lstStyle/>
          <a:p>
            <a:pPr>
              <a:buFont typeface="Wingdings" panose="05000000000000000000" pitchFamily="2" charset="2"/>
              <a:buChar char="§"/>
            </a:pPr>
            <a:r>
              <a:rPr lang="en-CA" sz="2000" dirty="0">
                <a:solidFill>
                  <a:schemeClr val="accent1">
                    <a:lumMod val="50000"/>
                  </a:schemeClr>
                </a:solidFill>
                <a:latin typeface="Arial"/>
                <a:cs typeface="Arial"/>
              </a:rPr>
              <a:t>An interdivisional working group, composed of representatives from various City of Toronto Divisions, Agencies, and Commissions (DACs), meets monthly to review past and upcoming events and to provide guidance on any scheduled or unforeseen disruptions requiring attention.</a:t>
            </a:r>
          </a:p>
          <a:p>
            <a:pPr>
              <a:buFont typeface="Wingdings" panose="05000000000000000000" pitchFamily="2" charset="2"/>
              <a:buChar char="§"/>
            </a:pPr>
            <a:endParaRPr lang="en-CA" sz="2000" dirty="0">
              <a:solidFill>
                <a:schemeClr val="accent1">
                  <a:lumMod val="50000"/>
                </a:schemeClr>
              </a:solidFill>
              <a:latin typeface="Arial"/>
              <a:cs typeface="Arial"/>
            </a:endParaRPr>
          </a:p>
          <a:p>
            <a:pPr>
              <a:buFont typeface="Wingdings" panose="05000000000000000000" pitchFamily="2" charset="2"/>
              <a:buChar char="§"/>
            </a:pPr>
            <a:r>
              <a:rPr lang="en-CA" sz="2000" dirty="0">
                <a:solidFill>
                  <a:schemeClr val="accent1">
                    <a:lumMod val="50000"/>
                  </a:schemeClr>
                </a:solidFill>
                <a:latin typeface="Arial"/>
                <a:cs typeface="Arial"/>
              </a:rPr>
              <a:t>The Event Support Unit (ESU) chairs meetings, facilitates discussions, and oversees all communications within the group. Through a critical lens, it identifies risks and potential issues and takes appropriate actions to mitigate them.</a:t>
            </a:r>
          </a:p>
          <a:p>
            <a:pPr>
              <a:buFont typeface="Wingdings" panose="05000000000000000000" pitchFamily="2" charset="2"/>
              <a:buChar char="§"/>
            </a:pPr>
            <a:endParaRPr lang="en-CA" sz="2000" dirty="0">
              <a:solidFill>
                <a:schemeClr val="accent1">
                  <a:lumMod val="50000"/>
                </a:schemeClr>
              </a:solidFill>
              <a:latin typeface="Arial"/>
              <a:cs typeface="Arial"/>
            </a:endParaRPr>
          </a:p>
          <a:p>
            <a:pPr>
              <a:buFont typeface="Wingdings" panose="05000000000000000000" pitchFamily="2" charset="2"/>
              <a:buChar char="§"/>
            </a:pPr>
            <a:r>
              <a:rPr lang="en-CA" sz="2000" dirty="0">
                <a:solidFill>
                  <a:schemeClr val="accent1">
                    <a:lumMod val="50000"/>
                  </a:schemeClr>
                </a:solidFill>
                <a:latin typeface="Arial"/>
                <a:cs typeface="Arial"/>
              </a:rPr>
              <a:t>Since its establishment in 2023, the Special Events Advisory Team (SEAT) has played a pivotal role in enhancing and fostering internal communications.</a:t>
            </a:r>
          </a:p>
          <a:p>
            <a:pPr marL="0" indent="0">
              <a:buNone/>
            </a:pPr>
            <a:endParaRPr lang="en-CA" sz="2000" dirty="0">
              <a:latin typeface="Arial"/>
              <a:cs typeface="Arial"/>
            </a:endParaRPr>
          </a:p>
          <a:p>
            <a:pPr marL="0" indent="0">
              <a:buNone/>
            </a:pPr>
            <a:endParaRPr lang="en-CA" dirty="0">
              <a:latin typeface="Arial"/>
              <a:cs typeface="Arial"/>
            </a:endParaRPr>
          </a:p>
        </p:txBody>
      </p:sp>
      <p:sp>
        <p:nvSpPr>
          <p:cNvPr id="6" name="Slide Number Placeholder 5"/>
          <p:cNvSpPr>
            <a:spLocks noGrp="1"/>
          </p:cNvSpPr>
          <p:nvPr>
            <p:ph type="sldNum" sz="quarter" idx="12"/>
          </p:nvPr>
        </p:nvSpPr>
        <p:spPr/>
        <p:txBody>
          <a:bodyPr/>
          <a:lstStyle/>
          <a:p>
            <a:fld id="{BACAD700-9C4E-E347-8D73-D2DE38161AC0}" type="slidenum">
              <a:rPr lang="en-US" smtClean="0"/>
              <a:pPr/>
              <a:t>4</a:t>
            </a:fld>
            <a:endParaRPr lang="en-US" dirty="0"/>
          </a:p>
        </p:txBody>
      </p:sp>
    </p:spTree>
    <p:extLst>
      <p:ext uri="{BB962C8B-B14F-4D97-AF65-F5344CB8AC3E}">
        <p14:creationId xmlns:p14="http://schemas.microsoft.com/office/powerpoint/2010/main" val="298750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Sector Development &amp; Industry Engagement</a:t>
            </a:r>
          </a:p>
        </p:txBody>
      </p:sp>
      <p:sp>
        <p:nvSpPr>
          <p:cNvPr id="3" name="Content Placeholder 2"/>
          <p:cNvSpPr>
            <a:spLocks noGrp="1"/>
          </p:cNvSpPr>
          <p:nvPr>
            <p:ph idx="1"/>
          </p:nvPr>
        </p:nvSpPr>
        <p:spPr>
          <a:xfrm>
            <a:off x="838200" y="1934575"/>
            <a:ext cx="5674270" cy="4351338"/>
          </a:xfrm>
        </p:spPr>
        <p:txBody>
          <a:bodyPr>
            <a:noAutofit/>
          </a:bodyPr>
          <a:lstStyle/>
          <a:p>
            <a:pPr marL="0" indent="0">
              <a:buNone/>
            </a:pPr>
            <a:r>
              <a:rPr lang="en-CA" sz="2600" b="1" dirty="0">
                <a:solidFill>
                  <a:schemeClr val="accent1">
                    <a:lumMod val="50000"/>
                  </a:schemeClr>
                </a:solidFill>
              </a:rPr>
              <a:t>Festival &amp; Events Network</a:t>
            </a:r>
          </a:p>
          <a:p>
            <a:pPr marL="0" indent="0">
              <a:buNone/>
            </a:pPr>
            <a:r>
              <a:rPr lang="en-CA" sz="2600" dirty="0">
                <a:solidFill>
                  <a:schemeClr val="accent1">
                    <a:lumMod val="50000"/>
                  </a:schemeClr>
                </a:solidFill>
              </a:rPr>
              <a:t>Bi-annual meetings for event sector. City staff share useful information and industry updates. </a:t>
            </a:r>
          </a:p>
          <a:p>
            <a:pPr marL="0" indent="0">
              <a:buNone/>
            </a:pPr>
            <a:endParaRPr lang="en-CA" sz="1400" dirty="0">
              <a:solidFill>
                <a:schemeClr val="accent1">
                  <a:lumMod val="50000"/>
                </a:schemeClr>
              </a:solidFill>
            </a:endParaRPr>
          </a:p>
          <a:p>
            <a:pPr marL="0" indent="0">
              <a:buNone/>
            </a:pPr>
            <a:r>
              <a:rPr lang="en-CA" sz="2600" b="1" dirty="0">
                <a:solidFill>
                  <a:schemeClr val="accent1">
                    <a:lumMod val="50000"/>
                  </a:schemeClr>
                </a:solidFill>
              </a:rPr>
              <a:t>Mayor’s Reception</a:t>
            </a:r>
            <a:endParaRPr lang="en-CA" sz="2600" dirty="0">
              <a:solidFill>
                <a:schemeClr val="accent1">
                  <a:lumMod val="50000"/>
                </a:schemeClr>
              </a:solidFill>
            </a:endParaRPr>
          </a:p>
          <a:p>
            <a:pPr marL="0" indent="0">
              <a:buNone/>
            </a:pPr>
            <a:r>
              <a:rPr lang="en-CA" sz="2600" dirty="0">
                <a:solidFill>
                  <a:schemeClr val="accent1">
                    <a:lumMod val="50000"/>
                  </a:schemeClr>
                </a:solidFill>
                <a:latin typeface="Arial"/>
                <a:cs typeface="Arial"/>
              </a:rPr>
              <a:t>Annual reception in recognition of the substantial contribution that festivals bring to Toronto. </a:t>
            </a:r>
          </a:p>
        </p:txBody>
      </p:sp>
      <p:sp>
        <p:nvSpPr>
          <p:cNvPr id="6" name="Slide Number Placeholder 5"/>
          <p:cNvSpPr>
            <a:spLocks noGrp="1"/>
          </p:cNvSpPr>
          <p:nvPr>
            <p:ph type="sldNum" sz="quarter" idx="12"/>
          </p:nvPr>
        </p:nvSpPr>
        <p:spPr/>
        <p:txBody>
          <a:bodyPr/>
          <a:lstStyle/>
          <a:p>
            <a:fld id="{BACAD700-9C4E-E347-8D73-D2DE38161AC0}" type="slidenum">
              <a:rPr lang="en-US" smtClean="0"/>
              <a:pPr/>
              <a:t>5</a:t>
            </a:fld>
            <a:endParaRPr lang="en-US" dirty="0"/>
          </a:p>
        </p:txBody>
      </p:sp>
      <p:pic>
        <p:nvPicPr>
          <p:cNvPr id="5" name="Picture 4" descr="A group of people standing together&#10;&#10;AI-generated content may be incorrect.">
            <a:extLst>
              <a:ext uri="{FF2B5EF4-FFF2-40B4-BE49-F238E27FC236}">
                <a16:creationId xmlns:a16="http://schemas.microsoft.com/office/drawing/2014/main" id="{5BA89170-E7F6-F655-52FF-4997BD13BEFF}"/>
              </a:ext>
            </a:extLst>
          </p:cNvPr>
          <p:cNvPicPr>
            <a:picLocks noChangeAspect="1"/>
          </p:cNvPicPr>
          <p:nvPr/>
        </p:nvPicPr>
        <p:blipFill>
          <a:blip r:embed="rId3"/>
          <a:srcRect t="2633" r="15768"/>
          <a:stretch/>
        </p:blipFill>
        <p:spPr>
          <a:xfrm>
            <a:off x="7474074" y="1983856"/>
            <a:ext cx="4717926" cy="3635744"/>
          </a:xfrm>
          <a:prstGeom prst="rect">
            <a:avLst/>
          </a:prstGeom>
        </p:spPr>
      </p:pic>
    </p:spTree>
    <p:extLst>
      <p:ext uri="{BB962C8B-B14F-4D97-AF65-F5344CB8AC3E}">
        <p14:creationId xmlns:p14="http://schemas.microsoft.com/office/powerpoint/2010/main" val="43738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858559A-DAF0-B8F7-83A4-1FD3370C3324}"/>
              </a:ext>
            </a:extLst>
          </p:cNvPr>
          <p:cNvSpPr txBox="1">
            <a:spLocks/>
          </p:cNvSpPr>
          <p:nvPr/>
        </p:nvSpPr>
        <p:spPr>
          <a:xfrm>
            <a:off x="810032" y="2050095"/>
            <a:ext cx="8120449" cy="3215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2600" dirty="0">
                <a:solidFill>
                  <a:schemeClr val="accent1">
                    <a:lumMod val="50000"/>
                  </a:schemeClr>
                </a:solidFill>
                <a:latin typeface="Arial"/>
                <a:cs typeface="Arial"/>
              </a:rPr>
              <a:t>Bidding for large-scale events entails a structured and competitive process. Such events generate significant economic, cultural, and social benefits for the City of Toronto. Successfully securing them requires extensive preparation, strategic investment, and close collaboration with agencies including Destination Toronto.</a:t>
            </a:r>
          </a:p>
          <a:p>
            <a:pPr marL="0" indent="0">
              <a:buNone/>
            </a:pPr>
            <a:endParaRPr lang="en-CA" sz="2600" dirty="0">
              <a:solidFill>
                <a:schemeClr val="accent1">
                  <a:lumMod val="50000"/>
                </a:schemeClr>
              </a:solidFill>
              <a:latin typeface="Arial"/>
              <a:cs typeface="Arial"/>
            </a:endParaRPr>
          </a:p>
          <a:p>
            <a:pPr marL="0" indent="0">
              <a:buNone/>
            </a:pPr>
            <a:endParaRPr lang="en-CA" sz="2600" dirty="0">
              <a:latin typeface="Arial"/>
              <a:cs typeface="Arial"/>
            </a:endParaRPr>
          </a:p>
          <a:p>
            <a:pPr marL="0" indent="0">
              <a:buNone/>
            </a:pPr>
            <a:endParaRPr lang="en-CA" sz="2600" dirty="0">
              <a:latin typeface="Arial"/>
              <a:cs typeface="Arial"/>
            </a:endParaRPr>
          </a:p>
          <a:p>
            <a:pPr marL="0" indent="0">
              <a:buFont typeface="Arial"/>
              <a:buNone/>
            </a:pPr>
            <a:endParaRPr lang="en-CA" sz="2600" dirty="0">
              <a:latin typeface="Arial"/>
              <a:cs typeface="Arial"/>
            </a:endParaRPr>
          </a:p>
          <a:p>
            <a:pPr marL="0" indent="0">
              <a:buFont typeface="Arial"/>
              <a:buNone/>
            </a:pPr>
            <a:endParaRPr lang="en-CA" sz="2600" dirty="0">
              <a:latin typeface="Arial"/>
              <a:cs typeface="Arial"/>
            </a:endParaRPr>
          </a:p>
          <a:p>
            <a:pPr marL="0" indent="0">
              <a:buFont typeface="Arial"/>
              <a:buNone/>
            </a:pPr>
            <a:endParaRPr lang="en-CA" dirty="0">
              <a:latin typeface="Arial"/>
              <a:cs typeface="Arial"/>
            </a:endParaRPr>
          </a:p>
        </p:txBody>
      </p:sp>
      <p:sp>
        <p:nvSpPr>
          <p:cNvPr id="2" name="Title 1"/>
          <p:cNvSpPr>
            <a:spLocks noGrp="1"/>
          </p:cNvSpPr>
          <p:nvPr>
            <p:ph type="title"/>
          </p:nvPr>
        </p:nvSpPr>
        <p:spPr/>
        <p:txBody>
          <a:bodyPr/>
          <a:lstStyle/>
          <a:p>
            <a:r>
              <a:rPr lang="en-US" dirty="0"/>
              <a:t>Bidding &amp; Hosting</a:t>
            </a:r>
          </a:p>
        </p:txBody>
      </p:sp>
      <p:pic>
        <p:nvPicPr>
          <p:cNvPr id="5" name="Picture Placeholder 4" descr="A gold trophy with a green base&#10;&#10;AI-generated content may be incorrect.">
            <a:extLst>
              <a:ext uri="{FF2B5EF4-FFF2-40B4-BE49-F238E27FC236}">
                <a16:creationId xmlns:a16="http://schemas.microsoft.com/office/drawing/2014/main" id="{4762B8AB-902F-2C7A-B45B-02D76356D0D4}"/>
              </a:ext>
            </a:extLst>
          </p:cNvPr>
          <p:cNvPicPr>
            <a:picLocks noChangeAspect="1"/>
          </p:cNvPicPr>
          <p:nvPr/>
        </p:nvPicPr>
        <p:blipFill>
          <a:blip r:embed="rId3"/>
          <a:stretch>
            <a:fillRect/>
          </a:stretch>
        </p:blipFill>
        <p:spPr>
          <a:xfrm>
            <a:off x="9250363" y="1847534"/>
            <a:ext cx="2344632" cy="3621055"/>
          </a:xfrm>
          <a:prstGeom prst="rect">
            <a:avLst/>
          </a:prstGeom>
          <a:noFill/>
        </p:spPr>
      </p:pic>
      <p:sp>
        <p:nvSpPr>
          <p:cNvPr id="4" name="TextBox 3">
            <a:extLst>
              <a:ext uri="{FF2B5EF4-FFF2-40B4-BE49-F238E27FC236}">
                <a16:creationId xmlns:a16="http://schemas.microsoft.com/office/drawing/2014/main" id="{EEAAC055-D621-63C7-FB53-FBDF2FB17838}"/>
              </a:ext>
            </a:extLst>
          </p:cNvPr>
          <p:cNvSpPr txBox="1"/>
          <p:nvPr/>
        </p:nvSpPr>
        <p:spPr>
          <a:xfrm>
            <a:off x="838199" y="4861659"/>
            <a:ext cx="9663781" cy="1323439"/>
          </a:xfrm>
          <a:prstGeom prst="rect">
            <a:avLst/>
          </a:prstGeom>
          <a:noFill/>
        </p:spPr>
        <p:txBody>
          <a:bodyPr wrap="square" numCol="2" rtlCol="0">
            <a:spAutoFit/>
          </a:bodyPr>
          <a:lstStyle/>
          <a:p>
            <a:r>
              <a:rPr lang="en-CA" sz="2000" i="1" dirty="0">
                <a:solidFill>
                  <a:schemeClr val="accent1">
                    <a:lumMod val="50000"/>
                  </a:schemeClr>
                </a:solidFill>
                <a:latin typeface="Arial" panose="020B0604020202020204" pitchFamily="34" charset="0"/>
                <a:cs typeface="Arial" panose="020B0604020202020204" pitchFamily="34" charset="0"/>
              </a:rPr>
              <a:t>2026 FIFA World Cup  </a:t>
            </a:r>
          </a:p>
          <a:p>
            <a:endParaRPr lang="en-CA" sz="2000" i="1" dirty="0">
              <a:solidFill>
                <a:schemeClr val="accent1">
                  <a:lumMod val="50000"/>
                </a:schemeClr>
              </a:solidFill>
              <a:latin typeface="Arial" panose="020B0604020202020204" pitchFamily="34" charset="0"/>
              <a:cs typeface="Arial" panose="020B0604020202020204" pitchFamily="34" charset="0"/>
            </a:endParaRPr>
          </a:p>
          <a:p>
            <a:r>
              <a:rPr lang="en-CA" sz="2000" i="1" dirty="0">
                <a:solidFill>
                  <a:schemeClr val="accent1">
                    <a:lumMod val="50000"/>
                  </a:schemeClr>
                </a:solidFill>
                <a:latin typeface="Arial" panose="020B0604020202020204" pitchFamily="34" charset="0"/>
                <a:cs typeface="Arial" panose="020B0604020202020204" pitchFamily="34" charset="0"/>
              </a:rPr>
              <a:t>June11- July 19 – Six Games (Toronto)</a:t>
            </a:r>
          </a:p>
          <a:p>
            <a:endParaRPr lang="en-CA" sz="2000" i="1"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2000" i="1" dirty="0">
              <a:solidFill>
                <a:schemeClr val="accent1">
                  <a:lumMod val="50000"/>
                </a:schemeClr>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377DBD7-ACFA-C97D-88C5-A8BA73EBB7D2}"/>
              </a:ext>
            </a:extLst>
          </p:cNvPr>
          <p:cNvSpPr txBox="1">
            <a:spLocks/>
          </p:cNvSpPr>
          <p:nvPr/>
        </p:nvSpPr>
        <p:spPr>
          <a:xfrm>
            <a:off x="838200" y="1825625"/>
            <a:ext cx="77724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CA" dirty="0">
              <a:latin typeface="Arial"/>
              <a:cs typeface="Arial"/>
            </a:endParaRPr>
          </a:p>
        </p:txBody>
      </p:sp>
    </p:spTree>
    <p:extLst>
      <p:ext uri="{BB962C8B-B14F-4D97-AF65-F5344CB8AC3E}">
        <p14:creationId xmlns:p14="http://schemas.microsoft.com/office/powerpoint/2010/main" val="324125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FIFA World Cup 2026</a:t>
            </a:r>
          </a:p>
        </p:txBody>
      </p:sp>
      <p:sp>
        <p:nvSpPr>
          <p:cNvPr id="7" name="Content Placeholder 2">
            <a:extLst>
              <a:ext uri="{FF2B5EF4-FFF2-40B4-BE49-F238E27FC236}">
                <a16:creationId xmlns:a16="http://schemas.microsoft.com/office/drawing/2014/main" id="{F377DBD7-ACFA-C97D-88C5-A8BA73EBB7D2}"/>
              </a:ext>
            </a:extLst>
          </p:cNvPr>
          <p:cNvSpPr txBox="1">
            <a:spLocks/>
          </p:cNvSpPr>
          <p:nvPr/>
        </p:nvSpPr>
        <p:spPr>
          <a:xfrm>
            <a:off x="838200" y="1825625"/>
            <a:ext cx="77724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CA" dirty="0">
              <a:latin typeface="Arial"/>
              <a:cs typeface="Arial"/>
            </a:endParaRPr>
          </a:p>
        </p:txBody>
      </p:sp>
      <p:pic>
        <p:nvPicPr>
          <p:cNvPr id="3" name="Picture 2">
            <a:extLst>
              <a:ext uri="{FF2B5EF4-FFF2-40B4-BE49-F238E27FC236}">
                <a16:creationId xmlns:a16="http://schemas.microsoft.com/office/drawing/2014/main" id="{667D2336-723F-7E16-AF68-E4FF9C277EF8}"/>
              </a:ext>
            </a:extLst>
          </p:cNvPr>
          <p:cNvPicPr>
            <a:picLocks noChangeAspect="1"/>
          </p:cNvPicPr>
          <p:nvPr/>
        </p:nvPicPr>
        <p:blipFill>
          <a:blip r:embed="rId3"/>
          <a:stretch>
            <a:fillRect/>
          </a:stretch>
        </p:blipFill>
        <p:spPr>
          <a:xfrm>
            <a:off x="1806102" y="1610899"/>
            <a:ext cx="8242138" cy="4636203"/>
          </a:xfrm>
          <a:prstGeom prst="rect">
            <a:avLst/>
          </a:prstGeom>
        </p:spPr>
      </p:pic>
    </p:spTree>
    <p:extLst>
      <p:ext uri="{BB962C8B-B14F-4D97-AF65-F5344CB8AC3E}">
        <p14:creationId xmlns:p14="http://schemas.microsoft.com/office/powerpoint/2010/main" val="80964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FIFA World Cup 2026</a:t>
            </a:r>
          </a:p>
        </p:txBody>
      </p:sp>
      <p:sp>
        <p:nvSpPr>
          <p:cNvPr id="7" name="Content Placeholder 2">
            <a:extLst>
              <a:ext uri="{FF2B5EF4-FFF2-40B4-BE49-F238E27FC236}">
                <a16:creationId xmlns:a16="http://schemas.microsoft.com/office/drawing/2014/main" id="{F377DBD7-ACFA-C97D-88C5-A8BA73EBB7D2}"/>
              </a:ext>
            </a:extLst>
          </p:cNvPr>
          <p:cNvSpPr txBox="1">
            <a:spLocks/>
          </p:cNvSpPr>
          <p:nvPr/>
        </p:nvSpPr>
        <p:spPr>
          <a:xfrm>
            <a:off x="838200" y="1825625"/>
            <a:ext cx="77724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CA" dirty="0">
              <a:latin typeface="Arial"/>
              <a:cs typeface="Arial"/>
            </a:endParaRPr>
          </a:p>
        </p:txBody>
      </p:sp>
      <p:pic>
        <p:nvPicPr>
          <p:cNvPr id="4" name="Picture 3">
            <a:extLst>
              <a:ext uri="{FF2B5EF4-FFF2-40B4-BE49-F238E27FC236}">
                <a16:creationId xmlns:a16="http://schemas.microsoft.com/office/drawing/2014/main" id="{F942BA24-8878-BF9C-42B8-A9697E772FDA}"/>
              </a:ext>
            </a:extLst>
          </p:cNvPr>
          <p:cNvPicPr>
            <a:picLocks noChangeAspect="1"/>
          </p:cNvPicPr>
          <p:nvPr/>
        </p:nvPicPr>
        <p:blipFill>
          <a:blip r:embed="rId3"/>
          <a:stretch>
            <a:fillRect/>
          </a:stretch>
        </p:blipFill>
        <p:spPr>
          <a:xfrm>
            <a:off x="1490277" y="1473247"/>
            <a:ext cx="8362161" cy="4703716"/>
          </a:xfrm>
          <a:prstGeom prst="rect">
            <a:avLst/>
          </a:prstGeom>
        </p:spPr>
      </p:pic>
    </p:spTree>
    <p:extLst>
      <p:ext uri="{BB962C8B-B14F-4D97-AF65-F5344CB8AC3E}">
        <p14:creationId xmlns:p14="http://schemas.microsoft.com/office/powerpoint/2010/main" val="405242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T_City_Skyline.potx [Read-Only]" id="{96220B9D-F445-4251-A68E-4B744763041E}" vid="{B898B1C3-3831-44A8-AD54-A6604C02EB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1198EBFD21414EAAB692316EE5FFAD" ma:contentTypeVersion="10" ma:contentTypeDescription="Create a new document." ma:contentTypeScope="" ma:versionID="d2b9533830204e0594fb52d70be7e7c5">
  <xsd:schema xmlns:xsd="http://www.w3.org/2001/XMLSchema" xmlns:xs="http://www.w3.org/2001/XMLSchema" xmlns:p="http://schemas.microsoft.com/office/2006/metadata/properties" xmlns:ns3="2d1408b4-df5f-4025-b9d4-26e394456dc6" targetNamespace="http://schemas.microsoft.com/office/2006/metadata/properties" ma:root="true" ma:fieldsID="b63ba51da88e6804be174b3748a22f27" ns3:_="">
    <xsd:import namespace="2d1408b4-df5f-4025-b9d4-26e394456dc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_activity"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408b4-df5f-4025-b9d4-26e394456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d1408b4-df5f-4025-b9d4-26e394456dc6" xsi:nil="true"/>
  </documentManagement>
</p:properties>
</file>

<file path=customXml/itemProps1.xml><?xml version="1.0" encoding="utf-8"?>
<ds:datastoreItem xmlns:ds="http://schemas.openxmlformats.org/officeDocument/2006/customXml" ds:itemID="{36D25B26-FF30-42B0-BC11-B5ED445B4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1408b4-df5f-4025-b9d4-26e394456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07ADBD-4205-4C7C-9DCF-CB21B553573A}">
  <ds:schemaRefs>
    <ds:schemaRef ds:uri="http://schemas.microsoft.com/sharepoint/v3/contenttype/forms"/>
  </ds:schemaRefs>
</ds:datastoreItem>
</file>

<file path=customXml/itemProps3.xml><?xml version="1.0" encoding="utf-8"?>
<ds:datastoreItem xmlns:ds="http://schemas.openxmlformats.org/officeDocument/2006/customXml" ds:itemID="{66C16602-6F9B-4D66-AA23-55C1689D581B}">
  <ds:schemaRef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2d1408b4-df5f-4025-b9d4-26e394456dc6"/>
    <ds:schemaRef ds:uri="http://purl.org/dc/dcmitype/"/>
  </ds:schemaRefs>
</ds:datastoreItem>
</file>

<file path=docMetadata/LabelInfo.xml><?xml version="1.0" encoding="utf-8"?>
<clbl:labelList xmlns:clbl="http://schemas.microsoft.com/office/2020/mipLabelMetadata">
  <clbl:label id="{f0bc8ec6-9ed8-4d0c-9189-411ad949cc65}" enabled="0" method="" siteId="{f0bc8ec6-9ed8-4d0c-9189-411ad949cc65}" removed="1"/>
</clbl:labelList>
</file>

<file path=docProps/app.xml><?xml version="1.0" encoding="utf-8"?>
<Properties xmlns="http://schemas.openxmlformats.org/officeDocument/2006/extended-properties" xmlns:vt="http://schemas.openxmlformats.org/officeDocument/2006/docPropsVTypes">
  <Template/>
  <TotalTime>2737</TotalTime>
  <Words>1024</Words>
  <Application>Microsoft Office PowerPoint</Application>
  <PresentationFormat>Widescreen</PresentationFormat>
  <Paragraphs>153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Wingdings</vt:lpstr>
      <vt:lpstr>Office Theme</vt:lpstr>
      <vt:lpstr> Event Support Office</vt:lpstr>
      <vt:lpstr>Guidance</vt:lpstr>
      <vt:lpstr>Our Portfolio</vt:lpstr>
      <vt:lpstr>Festival and Event Working Groups</vt:lpstr>
      <vt:lpstr>Special Events Advisory Team (SEAT)</vt:lpstr>
      <vt:lpstr>Sector Development &amp; Industry Engagement</vt:lpstr>
      <vt:lpstr>Bidding &amp; Hosting</vt:lpstr>
      <vt:lpstr>FIFA World Cup 2026</vt:lpstr>
      <vt:lpstr>FIFA World Cup 2026</vt:lpstr>
      <vt:lpstr>Grant Administration</vt:lpstr>
      <vt:lpstr>Nathan Phillips Square Event Permitting </vt:lpstr>
      <vt:lpstr>Summerlicious &amp; Winterlicious</vt:lpstr>
      <vt:lpstr>Technology Solution - Permitting</vt:lpstr>
      <vt:lpstr>Festival and Event Strategy</vt:lpstr>
      <vt:lpstr>Resources</vt:lpstr>
      <vt:lpstr>Upcoming Event</vt:lpstr>
      <vt:lpstr>Thank you.</vt:lpstr>
    </vt:vector>
  </TitlesOfParts>
  <Manager/>
  <Company>City of Toronto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Natalie Belman</dc:creator>
  <cp:keywords/>
  <dc:description/>
  <cp:lastModifiedBy>Collin Joseph</cp:lastModifiedBy>
  <cp:revision>13</cp:revision>
  <dcterms:created xsi:type="dcterms:W3CDTF">2025-04-03T16:32:53Z</dcterms:created>
  <dcterms:modified xsi:type="dcterms:W3CDTF">2025-05-13T20:30:42Z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0x010100CD1198EBFD21414EAAB692316EE5FFAD</vt:lpwstr>
  </property>
</Properties>
</file>