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3" r:id="rId3"/>
    <p:sldId id="264" r:id="rId4"/>
    <p:sldId id="288" r:id="rId5"/>
    <p:sldId id="265" r:id="rId6"/>
    <p:sldId id="266" r:id="rId7"/>
    <p:sldId id="286" r:id="rId8"/>
    <p:sldId id="289" r:id="rId9"/>
    <p:sldId id="287" r:id="rId10"/>
    <p:sldId id="277" r:id="rId11"/>
    <p:sldId id="290" r:id="rId12"/>
    <p:sldId id="262"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756B09-4700-2EAE-544C-37A6D3465F09}" name="Kate Zavitz" initials="KZ" userId="S::kzavitz2@toronto.ca::5bc13c59-bd71-4ac2-92aa-c170a4852ac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sa Di Felice" initials="LDF" lastIdx="1" clrIdx="0">
    <p:extLst>
      <p:ext uri="{19B8F6BF-5375-455C-9EA6-DF929625EA0E}">
        <p15:presenceInfo xmlns:p15="http://schemas.microsoft.com/office/powerpoint/2012/main" userId="S::ldifeli@toronto.ca::7bc638b6-11eb-4588-9408-b4eccf7825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789"/>
    <a:srgbClr val="4296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86430"/>
  </p:normalViewPr>
  <p:slideViewPr>
    <p:cSldViewPr snapToGrid="0" snapToObjects="1">
      <p:cViewPr varScale="1">
        <p:scale>
          <a:sx n="111" d="100"/>
          <a:sy n="111" d="100"/>
        </p:scale>
        <p:origin x="59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6" d="100"/>
          <a:sy n="66" d="100"/>
        </p:scale>
        <p:origin x="330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CA"/>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6EFCED7D-CDF8-417B-A570-568999BBC42F}" type="datetimeFigureOut">
              <a:rPr lang="en-CA" smtClean="0"/>
              <a:t>05/26/2025</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5" tIns="46587" rIns="93175" bIns="46587" rtlCol="0" anchor="ctr"/>
          <a:lstStyle/>
          <a:p>
            <a:endParaRPr lang="en-CA"/>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CA"/>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487FC963-6407-4F7A-A20C-298BFFB49551}" type="slidenum">
              <a:rPr lang="en-CA" smtClean="0"/>
              <a:t>‹#›</a:t>
            </a:fld>
            <a:endParaRPr lang="en-CA"/>
          </a:p>
        </p:txBody>
      </p:sp>
    </p:spTree>
    <p:extLst>
      <p:ext uri="{BB962C8B-B14F-4D97-AF65-F5344CB8AC3E}">
        <p14:creationId xmlns:p14="http://schemas.microsoft.com/office/powerpoint/2010/main" val="200762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1</a:t>
            </a:fld>
            <a:endParaRPr lang="en-CA"/>
          </a:p>
        </p:txBody>
      </p:sp>
    </p:spTree>
    <p:extLst>
      <p:ext uri="{BB962C8B-B14F-4D97-AF65-F5344CB8AC3E}">
        <p14:creationId xmlns:p14="http://schemas.microsoft.com/office/powerpoint/2010/main" val="2182642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2</a:t>
            </a:fld>
            <a:endParaRPr lang="en-CA"/>
          </a:p>
        </p:txBody>
      </p:sp>
    </p:spTree>
    <p:extLst>
      <p:ext uri="{BB962C8B-B14F-4D97-AF65-F5344CB8AC3E}">
        <p14:creationId xmlns:p14="http://schemas.microsoft.com/office/powerpoint/2010/main" val="199718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3</a:t>
            </a:fld>
            <a:endParaRPr lang="en-CA"/>
          </a:p>
        </p:txBody>
      </p:sp>
    </p:spTree>
    <p:extLst>
      <p:ext uri="{BB962C8B-B14F-4D97-AF65-F5344CB8AC3E}">
        <p14:creationId xmlns:p14="http://schemas.microsoft.com/office/powerpoint/2010/main" val="1010839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5</a:t>
            </a:fld>
            <a:endParaRPr lang="en-CA"/>
          </a:p>
        </p:txBody>
      </p:sp>
    </p:spTree>
    <p:extLst>
      <p:ext uri="{BB962C8B-B14F-4D97-AF65-F5344CB8AC3E}">
        <p14:creationId xmlns:p14="http://schemas.microsoft.com/office/powerpoint/2010/main" val="3651215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6</a:t>
            </a:fld>
            <a:endParaRPr lang="en-CA"/>
          </a:p>
        </p:txBody>
      </p:sp>
    </p:spTree>
    <p:extLst>
      <p:ext uri="{BB962C8B-B14F-4D97-AF65-F5344CB8AC3E}">
        <p14:creationId xmlns:p14="http://schemas.microsoft.com/office/powerpoint/2010/main" val="3279296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7</a:t>
            </a:fld>
            <a:endParaRPr lang="en-CA"/>
          </a:p>
        </p:txBody>
      </p:sp>
    </p:spTree>
    <p:extLst>
      <p:ext uri="{BB962C8B-B14F-4D97-AF65-F5344CB8AC3E}">
        <p14:creationId xmlns:p14="http://schemas.microsoft.com/office/powerpoint/2010/main" val="50308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10</a:t>
            </a:fld>
            <a:endParaRPr lang="en-CA"/>
          </a:p>
        </p:txBody>
      </p:sp>
    </p:spTree>
    <p:extLst>
      <p:ext uri="{BB962C8B-B14F-4D97-AF65-F5344CB8AC3E}">
        <p14:creationId xmlns:p14="http://schemas.microsoft.com/office/powerpoint/2010/main" val="1976693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87FC963-6407-4F7A-A20C-298BFFB49551}" type="slidenum">
              <a:rPr lang="en-CA" smtClean="0"/>
              <a:t>12</a:t>
            </a:fld>
            <a:endParaRPr lang="en-CA"/>
          </a:p>
        </p:txBody>
      </p:sp>
    </p:spTree>
    <p:extLst>
      <p:ext uri="{BB962C8B-B14F-4D97-AF65-F5344CB8AC3E}">
        <p14:creationId xmlns:p14="http://schemas.microsoft.com/office/powerpoint/2010/main" val="1324233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ffice of the Integrity Commissioner Toronto logo">
            <a:extLst>
              <a:ext uri="{FF2B5EF4-FFF2-40B4-BE49-F238E27FC236}">
                <a16:creationId xmlns:a16="http://schemas.microsoft.com/office/drawing/2014/main" id="{CE25F1F7-2917-1246-A21F-76C6D57D43B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50EC9FF-572D-9646-9189-8FB845776D46}"/>
              </a:ext>
            </a:extLst>
          </p:cNvPr>
          <p:cNvSpPr>
            <a:spLocks noGrp="1"/>
          </p:cNvSpPr>
          <p:nvPr>
            <p:ph type="ctrTitle"/>
          </p:nvPr>
        </p:nvSpPr>
        <p:spPr>
          <a:xfrm>
            <a:off x="1524000" y="1725020"/>
            <a:ext cx="9144000" cy="2387600"/>
          </a:xfrm>
        </p:spPr>
        <p:txBody>
          <a:bodyPr anchor="b"/>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9E83E09-C746-F64D-B5DA-2875E8C5423F}"/>
              </a:ext>
            </a:extLst>
          </p:cNvPr>
          <p:cNvSpPr>
            <a:spLocks noGrp="1"/>
          </p:cNvSpPr>
          <p:nvPr>
            <p:ph type="subTitle" idx="1"/>
          </p:nvPr>
        </p:nvSpPr>
        <p:spPr>
          <a:xfrm>
            <a:off x="1524000" y="418187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a:extLst>
              <a:ext uri="{FF2B5EF4-FFF2-40B4-BE49-F238E27FC236}">
                <a16:creationId xmlns:a16="http://schemas.microsoft.com/office/drawing/2014/main" id="{0A0E8C65-62C3-8642-AFD3-8FECB64217EE}"/>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FE735B3F-C9FD-7444-8C36-8699E6CC5A30}"/>
              </a:ext>
            </a:extLst>
          </p:cNvPr>
          <p:cNvSpPr>
            <a:spLocks noGrp="1"/>
          </p:cNvSpPr>
          <p:nvPr>
            <p:ph type="sldNum" sz="quarter" idx="12"/>
          </p:nvPr>
        </p:nvSpPr>
        <p:spPr/>
        <p:txBody>
          <a:bodyPr/>
          <a:lstStyle>
            <a:lvl1pPr>
              <a:defRPr>
                <a:solidFill>
                  <a:schemeClr val="bg1"/>
                </a:solidFill>
              </a:defRPr>
            </a:lvl1pPr>
          </a:lstStyle>
          <a:p>
            <a:fld id="{98764994-8668-294C-BA06-45559418930E}" type="slidenum">
              <a:rPr lang="en-US" smtClean="0"/>
              <a:pPr/>
              <a:t>‹#›</a:t>
            </a:fld>
            <a:endParaRPr lang="en-US" dirty="0"/>
          </a:p>
        </p:txBody>
      </p:sp>
    </p:spTree>
    <p:extLst>
      <p:ext uri="{BB962C8B-B14F-4D97-AF65-F5344CB8AC3E}">
        <p14:creationId xmlns:p14="http://schemas.microsoft.com/office/powerpoint/2010/main" val="110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ppt_x"/>
                          </p:val>
                        </p:tav>
                        <p:tav tm="100000">
                          <p:val>
                            <p:strVal val="#ppt_x"/>
                          </p:val>
                        </p:tav>
                      </p:tavLst>
                    </p:anim>
                    <p:anim calcmode="lin" valueType="num">
                      <p:cBhvr additive="base">
                        <p:cTn dur="10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F9B5-3205-9542-B232-97155D955B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E02F73-C06D-EB4E-A9B0-6B6042F6EF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DE6BF0F-53AD-0341-813F-ACCE0F51E0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4432D-90D8-114F-A574-CCC1181E7A26}"/>
              </a:ext>
            </a:extLst>
          </p:cNvPr>
          <p:cNvSpPr>
            <a:spLocks noGrp="1"/>
          </p:cNvSpPr>
          <p:nvPr>
            <p:ph type="sldNum" sz="quarter" idx="12"/>
          </p:nvPr>
        </p:nvSpPr>
        <p:spPr/>
        <p:txBody>
          <a:bodyPr/>
          <a:lstStyle/>
          <a:p>
            <a:fld id="{98764994-8668-294C-BA06-45559418930E}" type="slidenum">
              <a:rPr lang="en-US" smtClean="0"/>
              <a:t>‹#›</a:t>
            </a:fld>
            <a:endParaRPr lang="en-US"/>
          </a:p>
        </p:txBody>
      </p:sp>
      <p:cxnSp>
        <p:nvCxnSpPr>
          <p:cNvPr id="8" name="Straight Connector 7">
            <a:extLst>
              <a:ext uri="{FF2B5EF4-FFF2-40B4-BE49-F238E27FC236}">
                <a16:creationId xmlns:a16="http://schemas.microsoft.com/office/drawing/2014/main" id="{EB00EB90-CD5F-314E-BD10-FA8D84B8E0CA}"/>
              </a:ext>
            </a:extLst>
          </p:cNvPr>
          <p:cNvCxnSpPr/>
          <p:nvPr userDrawn="1"/>
        </p:nvCxnSpPr>
        <p:spPr>
          <a:xfrm>
            <a:off x="675468" y="365125"/>
            <a:ext cx="0" cy="1325563"/>
          </a:xfrm>
          <a:prstGeom prst="line">
            <a:avLst/>
          </a:prstGeom>
          <a:ln w="127000">
            <a:solidFill>
              <a:srgbClr val="4296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24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0AD8278-C6B5-AF40-91EB-EED1A2A04C6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64223C0-B051-F745-B04F-9835D5BA9D78}"/>
              </a:ext>
            </a:extLst>
          </p:cNvPr>
          <p:cNvSpPr>
            <a:spLocks noGrp="1"/>
          </p:cNvSpPr>
          <p:nvPr>
            <p:ph type="title"/>
          </p:nvPr>
        </p:nvSpPr>
        <p:spPr>
          <a:xfrm>
            <a:off x="1679510" y="1772816"/>
            <a:ext cx="9667940" cy="2789659"/>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0530A2-9D63-FD41-8286-E3CBE9F59AEF}"/>
              </a:ext>
            </a:extLst>
          </p:cNvPr>
          <p:cNvSpPr>
            <a:spLocks noGrp="1"/>
          </p:cNvSpPr>
          <p:nvPr>
            <p:ph type="body" idx="1"/>
          </p:nvPr>
        </p:nvSpPr>
        <p:spPr>
          <a:xfrm>
            <a:off x="1679510" y="4589463"/>
            <a:ext cx="966794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2B3A588A-0295-0842-9633-0276D62124F2}"/>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C49AB87D-14A9-1841-8C51-4E1CDDC79C64}"/>
              </a:ext>
            </a:extLst>
          </p:cNvPr>
          <p:cNvSpPr>
            <a:spLocks noGrp="1"/>
          </p:cNvSpPr>
          <p:nvPr>
            <p:ph type="sldNum" sz="quarter" idx="12"/>
          </p:nvPr>
        </p:nvSpPr>
        <p:spPr/>
        <p:txBody>
          <a:bodyPr/>
          <a:lstStyle/>
          <a:p>
            <a:fld id="{98764994-8668-294C-BA06-45559418930E}" type="slidenum">
              <a:rPr lang="en-US" smtClean="0"/>
              <a:t>‹#›</a:t>
            </a:fld>
            <a:endParaRPr lang="en-US" dirty="0"/>
          </a:p>
        </p:txBody>
      </p:sp>
      <p:pic>
        <p:nvPicPr>
          <p:cNvPr id="10" name="Picture 9">
            <a:extLst>
              <a:ext uri="{FF2B5EF4-FFF2-40B4-BE49-F238E27FC236}">
                <a16:creationId xmlns:a16="http://schemas.microsoft.com/office/drawing/2014/main" id="{D9DFB980-B871-C04E-A4C1-2CC62A9007CD}"/>
              </a:ext>
            </a:extLst>
          </p:cNvPr>
          <p:cNvPicPr>
            <a:picLocks noChangeAspect="1"/>
          </p:cNvPicPr>
          <p:nvPr userDrawn="1"/>
        </p:nvPicPr>
        <p:blipFill>
          <a:blip r:embed="rId3"/>
          <a:stretch>
            <a:fillRect/>
          </a:stretch>
        </p:blipFill>
        <p:spPr>
          <a:xfrm>
            <a:off x="753978" y="5759266"/>
            <a:ext cx="1527209" cy="1527209"/>
          </a:xfrm>
          <a:prstGeom prst="rect">
            <a:avLst/>
          </a:prstGeom>
        </p:spPr>
      </p:pic>
    </p:spTree>
    <p:extLst>
      <p:ext uri="{BB962C8B-B14F-4D97-AF65-F5344CB8AC3E}">
        <p14:creationId xmlns:p14="http://schemas.microsoft.com/office/powerpoint/2010/main" val="3108328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0AD8278-C6B5-AF40-91EB-EED1A2A04C6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64223C0-B051-F745-B04F-9835D5BA9D78}"/>
              </a:ext>
            </a:extLst>
          </p:cNvPr>
          <p:cNvSpPr>
            <a:spLocks noGrp="1"/>
          </p:cNvSpPr>
          <p:nvPr>
            <p:ph type="title"/>
          </p:nvPr>
        </p:nvSpPr>
        <p:spPr>
          <a:xfrm>
            <a:off x="1679510" y="1772816"/>
            <a:ext cx="9667940" cy="2789659"/>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0530A2-9D63-FD41-8286-E3CBE9F59AEF}"/>
              </a:ext>
            </a:extLst>
          </p:cNvPr>
          <p:cNvSpPr>
            <a:spLocks noGrp="1"/>
          </p:cNvSpPr>
          <p:nvPr>
            <p:ph type="body" idx="1"/>
          </p:nvPr>
        </p:nvSpPr>
        <p:spPr>
          <a:xfrm>
            <a:off x="1679510" y="4589463"/>
            <a:ext cx="966794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2B3A588A-0295-0842-9633-0276D62124F2}"/>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C49AB87D-14A9-1841-8C51-4E1CDDC79C64}"/>
              </a:ext>
            </a:extLst>
          </p:cNvPr>
          <p:cNvSpPr>
            <a:spLocks noGrp="1"/>
          </p:cNvSpPr>
          <p:nvPr>
            <p:ph type="sldNum" sz="quarter" idx="12"/>
          </p:nvPr>
        </p:nvSpPr>
        <p:spPr/>
        <p:txBody>
          <a:bodyPr/>
          <a:lstStyle/>
          <a:p>
            <a:fld id="{98764994-8668-294C-BA06-45559418930E}" type="slidenum">
              <a:rPr lang="en-US" smtClean="0"/>
              <a:t>‹#›</a:t>
            </a:fld>
            <a:endParaRPr lang="en-US" dirty="0"/>
          </a:p>
        </p:txBody>
      </p:sp>
      <p:pic>
        <p:nvPicPr>
          <p:cNvPr id="10" name="Picture 9">
            <a:extLst>
              <a:ext uri="{FF2B5EF4-FFF2-40B4-BE49-F238E27FC236}">
                <a16:creationId xmlns:a16="http://schemas.microsoft.com/office/drawing/2014/main" id="{D9DFB980-B871-C04E-A4C1-2CC62A9007CD}"/>
              </a:ext>
            </a:extLst>
          </p:cNvPr>
          <p:cNvPicPr>
            <a:picLocks noChangeAspect="1"/>
          </p:cNvPicPr>
          <p:nvPr userDrawn="1"/>
        </p:nvPicPr>
        <p:blipFill>
          <a:blip r:embed="rId3"/>
          <a:stretch>
            <a:fillRect/>
          </a:stretch>
        </p:blipFill>
        <p:spPr>
          <a:xfrm>
            <a:off x="753978" y="5759266"/>
            <a:ext cx="1527209" cy="1527209"/>
          </a:xfrm>
          <a:prstGeom prst="rect">
            <a:avLst/>
          </a:prstGeom>
        </p:spPr>
      </p:pic>
      <p:cxnSp>
        <p:nvCxnSpPr>
          <p:cNvPr id="11" name="Straight Connector 10">
            <a:extLst>
              <a:ext uri="{FF2B5EF4-FFF2-40B4-BE49-F238E27FC236}">
                <a16:creationId xmlns:a16="http://schemas.microsoft.com/office/drawing/2014/main" id="{EDF485A3-2750-B442-A5EF-27A76A254A62}"/>
              </a:ext>
            </a:extLst>
          </p:cNvPr>
          <p:cNvCxnSpPr>
            <a:cxnSpLocks/>
          </p:cNvCxnSpPr>
          <p:nvPr userDrawn="1"/>
        </p:nvCxnSpPr>
        <p:spPr>
          <a:xfrm>
            <a:off x="1505892" y="1772816"/>
            <a:ext cx="0" cy="2816647"/>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22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92641-1765-B548-B250-1F50BCD148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E423A3-EE74-B645-8436-A11DE2D11E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5C2ECE-FB6B-2A43-8ED5-AFD2AFC360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D767DC13-D860-4248-B59A-CDEADB66A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E5A669-6A92-3746-AEFB-0A7A19543E85}"/>
              </a:ext>
            </a:extLst>
          </p:cNvPr>
          <p:cNvSpPr>
            <a:spLocks noGrp="1"/>
          </p:cNvSpPr>
          <p:nvPr>
            <p:ph type="sldNum" sz="quarter" idx="12"/>
          </p:nvPr>
        </p:nvSpPr>
        <p:spPr/>
        <p:txBody>
          <a:bodyPr/>
          <a:lstStyle/>
          <a:p>
            <a:fld id="{98764994-8668-294C-BA06-45559418930E}" type="slidenum">
              <a:rPr lang="en-US" smtClean="0"/>
              <a:t>‹#›</a:t>
            </a:fld>
            <a:endParaRPr lang="en-US"/>
          </a:p>
        </p:txBody>
      </p:sp>
      <p:cxnSp>
        <p:nvCxnSpPr>
          <p:cNvPr id="8" name="Straight Connector 7">
            <a:extLst>
              <a:ext uri="{FF2B5EF4-FFF2-40B4-BE49-F238E27FC236}">
                <a16:creationId xmlns:a16="http://schemas.microsoft.com/office/drawing/2014/main" id="{11AFE2E0-4989-8140-B8CF-2122786BA7CB}"/>
              </a:ext>
            </a:extLst>
          </p:cNvPr>
          <p:cNvCxnSpPr/>
          <p:nvPr userDrawn="1"/>
        </p:nvCxnSpPr>
        <p:spPr>
          <a:xfrm>
            <a:off x="675468" y="365125"/>
            <a:ext cx="0" cy="1325563"/>
          </a:xfrm>
          <a:prstGeom prst="line">
            <a:avLst/>
          </a:prstGeom>
          <a:ln w="127000">
            <a:solidFill>
              <a:srgbClr val="4296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84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87F37-530C-EB44-B3DC-B7B241F9AE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D12EB9-9580-6143-846C-9F5D051B05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6B0927-5F37-D04D-BE52-0B8FFFCEC9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B2E1F4-4ECF-734C-9207-09B4B4E41F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32F37D-4B77-C542-B791-3F1F7A02AE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314BC64B-13AC-A443-8768-FB796C1BF1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34C161-9C5C-D94E-8879-06DA9975C061}"/>
              </a:ext>
            </a:extLst>
          </p:cNvPr>
          <p:cNvSpPr>
            <a:spLocks noGrp="1"/>
          </p:cNvSpPr>
          <p:nvPr>
            <p:ph type="sldNum" sz="quarter" idx="12"/>
          </p:nvPr>
        </p:nvSpPr>
        <p:spPr/>
        <p:txBody>
          <a:bodyPr/>
          <a:lstStyle/>
          <a:p>
            <a:fld id="{98764994-8668-294C-BA06-45559418930E}" type="slidenum">
              <a:rPr lang="en-US" smtClean="0"/>
              <a:t>‹#›</a:t>
            </a:fld>
            <a:endParaRPr lang="en-US"/>
          </a:p>
        </p:txBody>
      </p:sp>
      <p:cxnSp>
        <p:nvCxnSpPr>
          <p:cNvPr id="10" name="Straight Connector 9">
            <a:extLst>
              <a:ext uri="{FF2B5EF4-FFF2-40B4-BE49-F238E27FC236}">
                <a16:creationId xmlns:a16="http://schemas.microsoft.com/office/drawing/2014/main" id="{9853A9BC-52D2-174E-BCD2-CB0889F723B4}"/>
              </a:ext>
            </a:extLst>
          </p:cNvPr>
          <p:cNvCxnSpPr/>
          <p:nvPr userDrawn="1"/>
        </p:nvCxnSpPr>
        <p:spPr>
          <a:xfrm>
            <a:off x="675468" y="365125"/>
            <a:ext cx="0" cy="1325563"/>
          </a:xfrm>
          <a:prstGeom prst="line">
            <a:avLst/>
          </a:prstGeom>
          <a:ln w="127000">
            <a:solidFill>
              <a:srgbClr val="4296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C3D2317-BB6A-6B4B-8264-747AB7C05339}"/>
              </a:ext>
            </a:extLst>
          </p:cNvPr>
          <p:cNvSpPr>
            <a:spLocks noGrp="1"/>
          </p:cNvSpPr>
          <p:nvPr>
            <p:ph sz="quarter" idx="13"/>
          </p:nvPr>
        </p:nvSpPr>
        <p:spPr>
          <a:xfrm>
            <a:off x="0" y="0"/>
            <a:ext cx="12192000" cy="6167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2EEEDBFC-CE87-E34D-8B01-E64935DC574D}"/>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CE15A57F-ACCE-0545-B822-76AA8962A4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AC8467-3BA7-FA4A-B1CC-35E8FD746E1E}"/>
              </a:ext>
            </a:extLst>
          </p:cNvPr>
          <p:cNvSpPr>
            <a:spLocks noGrp="1"/>
          </p:cNvSpPr>
          <p:nvPr>
            <p:ph type="sldNum" sz="quarter" idx="12"/>
          </p:nvPr>
        </p:nvSpPr>
        <p:spPr/>
        <p:txBody>
          <a:bodyPr/>
          <a:lstStyle/>
          <a:p>
            <a:fld id="{98764994-8668-294C-BA06-45559418930E}" type="slidenum">
              <a:rPr lang="en-US" smtClean="0"/>
              <a:t>‹#›</a:t>
            </a:fld>
            <a:endParaRPr lang="en-US"/>
          </a:p>
        </p:txBody>
      </p:sp>
    </p:spTree>
    <p:extLst>
      <p:ext uri="{BB962C8B-B14F-4D97-AF65-F5344CB8AC3E}">
        <p14:creationId xmlns:p14="http://schemas.microsoft.com/office/powerpoint/2010/main" val="163239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 presetClass="entr" presetSubtype="1"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0-#ppt_h/2"/>
                          </p:val>
                        </p:tav>
                        <p:tav tm="100000">
                          <p:val>
                            <p:strVal val="#ppt_y"/>
                          </p:val>
                        </p:tav>
                      </p:tavLst>
                    </p:anim>
                  </p:childTnLst>
                </p:cTn>
              </p:par>
            </p:tnLst>
          </p:tmpl>
          <p:tmpl lvl="2">
            <p:tnLst>
              <p:par>
                <p:cTn presetID="2" presetClass="entr" presetSubtype="1"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0-#ppt_h/2"/>
                          </p:val>
                        </p:tav>
                        <p:tav tm="100000">
                          <p:val>
                            <p:strVal val="#ppt_y"/>
                          </p:val>
                        </p:tav>
                      </p:tavLst>
                    </p:anim>
                  </p:childTnLst>
                </p:cTn>
              </p:par>
            </p:tnLst>
          </p:tmpl>
          <p:tmpl lvl="3">
            <p:tnLst>
              <p:par>
                <p:cTn presetID="2" presetClass="entr" presetSubtype="1"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0-#ppt_h/2"/>
                          </p:val>
                        </p:tav>
                        <p:tav tm="100000">
                          <p:val>
                            <p:strVal val="#ppt_y"/>
                          </p:val>
                        </p:tav>
                      </p:tavLst>
                    </p:anim>
                  </p:childTnLst>
                </p:cTn>
              </p:par>
            </p:tnLst>
          </p:tmpl>
          <p:tmpl lvl="4">
            <p:tnLst>
              <p:par>
                <p:cTn presetID="2" presetClass="entr" presetSubtype="1"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0-#ppt_h/2"/>
                          </p:val>
                        </p:tav>
                        <p:tav tm="100000">
                          <p:val>
                            <p:strVal val="#ppt_y"/>
                          </p:val>
                        </p:tav>
                      </p:tavLst>
                    </p:anim>
                  </p:childTnLst>
                </p:cTn>
              </p:par>
            </p:tnLst>
          </p:tmpl>
          <p:tmpl lvl="5">
            <p:tnLst>
              <p:par>
                <p:cTn presetID="2" presetClass="entr" presetSubtype="1"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0-#ppt_h/2"/>
                          </p:val>
                        </p:tav>
                        <p:tav tm="100000">
                          <p:val>
                            <p:strVal val="#ppt_y"/>
                          </p:val>
                        </p:tav>
                      </p:tavLst>
                    </p:anim>
                  </p:childTnLst>
                </p:cTn>
              </p:par>
            </p:tnLst>
          </p:tmpl>
        </p:tmplLst>
      </p:bldP>
      <p:bldP spid="2"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93958-83B7-BB43-922D-AEA60A010571}"/>
              </a:ext>
            </a:extLst>
          </p:cNvPr>
          <p:cNvSpPr>
            <a:spLocks noGrp="1"/>
          </p:cNvSpPr>
          <p:nvPr>
            <p:ph type="title"/>
          </p:nvPr>
        </p:nvSpPr>
        <p:spPr>
          <a:xfrm>
            <a:off x="839788" y="365125"/>
            <a:ext cx="3932237" cy="1325563"/>
          </a:xfr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A121F0-2EB2-404D-A42B-F3A62EC7BB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16CA7D-B45D-E340-80A6-386756642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F0BB375-AEEC-2345-980E-2B3548FC87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488536-D039-7045-ADEF-945A64D49196}"/>
              </a:ext>
            </a:extLst>
          </p:cNvPr>
          <p:cNvSpPr>
            <a:spLocks noGrp="1"/>
          </p:cNvSpPr>
          <p:nvPr>
            <p:ph type="sldNum" sz="quarter" idx="12"/>
          </p:nvPr>
        </p:nvSpPr>
        <p:spPr/>
        <p:txBody>
          <a:bodyPr/>
          <a:lstStyle/>
          <a:p>
            <a:fld id="{98764994-8668-294C-BA06-45559418930E}" type="slidenum">
              <a:rPr lang="en-US" smtClean="0"/>
              <a:t>‹#›</a:t>
            </a:fld>
            <a:endParaRPr lang="en-US"/>
          </a:p>
        </p:txBody>
      </p:sp>
      <p:cxnSp>
        <p:nvCxnSpPr>
          <p:cNvPr id="8" name="Straight Connector 7">
            <a:extLst>
              <a:ext uri="{FF2B5EF4-FFF2-40B4-BE49-F238E27FC236}">
                <a16:creationId xmlns:a16="http://schemas.microsoft.com/office/drawing/2014/main" id="{DA69E39A-2E33-5340-94AA-71D5A75D9DF3}"/>
              </a:ext>
            </a:extLst>
          </p:cNvPr>
          <p:cNvCxnSpPr/>
          <p:nvPr userDrawn="1"/>
        </p:nvCxnSpPr>
        <p:spPr>
          <a:xfrm>
            <a:off x="675468" y="365125"/>
            <a:ext cx="0" cy="1325563"/>
          </a:xfrm>
          <a:prstGeom prst="line">
            <a:avLst/>
          </a:prstGeom>
          <a:ln w="127000">
            <a:solidFill>
              <a:srgbClr val="4296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97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7A87A3-D246-C440-BBA5-D37DB98BDA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611D1AD-4766-5744-A51E-FB83B89E7B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EC57FE55-789B-A841-B12C-B681E015CF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7132A-5E7C-024F-AB4A-B2E9050F8A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64994-8668-294C-BA06-45559418930E}" type="slidenum">
              <a:rPr lang="en-US" smtClean="0"/>
              <a:t>‹#›</a:t>
            </a:fld>
            <a:endParaRPr lang="en-US"/>
          </a:p>
        </p:txBody>
      </p:sp>
      <p:pic>
        <p:nvPicPr>
          <p:cNvPr id="8" name="Picture 7" descr="Office of the Integrity Commissioner Toronto logo">
            <a:extLst>
              <a:ext uri="{FF2B5EF4-FFF2-40B4-BE49-F238E27FC236}">
                <a16:creationId xmlns:a16="http://schemas.microsoft.com/office/drawing/2014/main" id="{6687B93E-DD21-9C4B-AF25-E32C491B4419}"/>
              </a:ext>
            </a:extLst>
          </p:cNvPr>
          <p:cNvPicPr>
            <a:picLocks noChangeAspect="1"/>
          </p:cNvPicPr>
          <p:nvPr userDrawn="1"/>
        </p:nvPicPr>
        <p:blipFill>
          <a:blip r:embed="rId10"/>
          <a:stretch>
            <a:fillRect/>
          </a:stretch>
        </p:blipFill>
        <p:spPr>
          <a:xfrm>
            <a:off x="733587" y="5674424"/>
            <a:ext cx="1505919" cy="1505919"/>
          </a:xfrm>
          <a:prstGeom prst="rect">
            <a:avLst/>
          </a:prstGeom>
        </p:spPr>
      </p:pic>
    </p:spTree>
    <p:extLst>
      <p:ext uri="{BB962C8B-B14F-4D97-AF65-F5344CB8AC3E}">
        <p14:creationId xmlns:p14="http://schemas.microsoft.com/office/powerpoint/2010/main" val="2274299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1" r:id="rId4"/>
    <p:sldLayoutId id="2147483652" r:id="rId5"/>
    <p:sldLayoutId id="2147483653" r:id="rId6"/>
    <p:sldLayoutId id="2147483654" r:id="rId7"/>
    <p:sldLayoutId id="2147483656" r:id="rId8"/>
  </p:sldLayoutIdLst>
  <p:txStyles>
    <p:titleStyle>
      <a:lvl1pPr algn="l" defTabSz="914400" rtl="0" eaLnBrk="1" latinLnBrk="0" hangingPunct="1">
        <a:lnSpc>
          <a:spcPct val="90000"/>
        </a:lnSpc>
        <a:spcBef>
          <a:spcPct val="0"/>
        </a:spcBef>
        <a:buNone/>
        <a:defRPr sz="4400" b="1" kern="1200">
          <a:solidFill>
            <a:srgbClr val="14578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FF0C9-055F-C044-A229-CE219F881786}"/>
              </a:ext>
            </a:extLst>
          </p:cNvPr>
          <p:cNvSpPr>
            <a:spLocks noGrp="1"/>
          </p:cNvSpPr>
          <p:nvPr>
            <p:ph type="ctrTitle"/>
          </p:nvPr>
        </p:nvSpPr>
        <p:spPr>
          <a:xfrm>
            <a:off x="223283" y="2033365"/>
            <a:ext cx="11876567" cy="2387600"/>
          </a:xfrm>
        </p:spPr>
        <p:txBody>
          <a:bodyPr anchor="ctr">
            <a:normAutofit/>
          </a:bodyPr>
          <a:lstStyle/>
          <a:p>
            <a:r>
              <a:rPr lang="en-US" sz="4800" dirty="0"/>
              <a:t>Office of the Integrity Commissioner:</a:t>
            </a:r>
            <a:br>
              <a:rPr lang="en-US" sz="5400" dirty="0"/>
            </a:br>
            <a:r>
              <a:rPr lang="en-US" sz="5400" dirty="0"/>
              <a:t>Overview</a:t>
            </a:r>
            <a:endParaRPr lang="en-US" sz="4800" dirty="0"/>
          </a:p>
        </p:txBody>
      </p:sp>
      <p:sp>
        <p:nvSpPr>
          <p:cNvPr id="3" name="Subtitle 2">
            <a:extLst>
              <a:ext uri="{FF2B5EF4-FFF2-40B4-BE49-F238E27FC236}">
                <a16:creationId xmlns:a16="http://schemas.microsoft.com/office/drawing/2014/main" id="{874F4C0D-A0B6-1C4B-99A5-6BA5CE402E3B}"/>
              </a:ext>
            </a:extLst>
          </p:cNvPr>
          <p:cNvSpPr>
            <a:spLocks noGrp="1"/>
          </p:cNvSpPr>
          <p:nvPr>
            <p:ph type="subTitle" idx="1"/>
          </p:nvPr>
        </p:nvSpPr>
        <p:spPr>
          <a:xfrm>
            <a:off x="1524000" y="4743762"/>
            <a:ext cx="9144000" cy="1123769"/>
          </a:xfrm>
        </p:spPr>
        <p:txBody>
          <a:bodyPr/>
          <a:lstStyle/>
          <a:p>
            <a:r>
              <a:rPr lang="en-US" dirty="0"/>
              <a:t>Paul Muldoon, Integrity Commissioner</a:t>
            </a:r>
          </a:p>
          <a:p>
            <a:r>
              <a:rPr lang="en-US" dirty="0"/>
              <a:t>May 27, 2025</a:t>
            </a:r>
          </a:p>
        </p:txBody>
      </p:sp>
    </p:spTree>
    <p:extLst>
      <p:ext uri="{BB962C8B-B14F-4D97-AF65-F5344CB8AC3E}">
        <p14:creationId xmlns:p14="http://schemas.microsoft.com/office/powerpoint/2010/main" val="3982221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Common Questions</a:t>
            </a:r>
          </a:p>
        </p:txBody>
      </p:sp>
      <p:sp>
        <p:nvSpPr>
          <p:cNvPr id="3" name="Content Placeholder 2"/>
          <p:cNvSpPr>
            <a:spLocks noGrp="1"/>
          </p:cNvSpPr>
          <p:nvPr>
            <p:ph idx="1"/>
          </p:nvPr>
        </p:nvSpPr>
        <p:spPr/>
        <p:txBody>
          <a:bodyPr>
            <a:normAutofit/>
          </a:bodyPr>
          <a:lstStyle/>
          <a:p>
            <a:r>
              <a:rPr lang="en-CA" sz="2000" dirty="0"/>
              <a:t>Who do I ask if I have a question about the Code of Conduct or MCIA?</a:t>
            </a:r>
          </a:p>
          <a:p>
            <a:pPr marL="0" indent="0">
              <a:buNone/>
            </a:pPr>
            <a:endParaRPr lang="en-CA" sz="2000" dirty="0"/>
          </a:p>
          <a:p>
            <a:r>
              <a:rPr lang="en-CA" sz="2000" dirty="0"/>
              <a:t>When should I ask for advice about the Code of Conduct or MCIA?</a:t>
            </a:r>
          </a:p>
          <a:p>
            <a:pPr marL="0" indent="0">
              <a:buNone/>
            </a:pPr>
            <a:endParaRPr lang="en-CA" sz="2000" dirty="0"/>
          </a:p>
          <a:p>
            <a:r>
              <a:rPr lang="en-CA" sz="2000" dirty="0"/>
              <a:t>What do I do if I think someone has breached the Code of Conduct or MCIA?</a:t>
            </a:r>
          </a:p>
          <a:p>
            <a:endParaRPr lang="en-CA" sz="2000" dirty="0"/>
          </a:p>
          <a:p>
            <a:r>
              <a:rPr lang="en-CA" sz="2000" dirty="0"/>
              <a:t>What happens if I breach the Code of Conduct or MCIA?</a:t>
            </a:r>
          </a:p>
          <a:p>
            <a:endParaRPr lang="en-CA" sz="2000" dirty="0"/>
          </a:p>
          <a:p>
            <a:r>
              <a:rPr lang="en-CA" sz="2000" dirty="0"/>
              <a:t>How do I declare a pecuniary interest under the MCIA?</a:t>
            </a:r>
          </a:p>
          <a:p>
            <a:pPr marL="0" indent="0">
              <a:buNone/>
            </a:pPr>
            <a:endParaRPr lang="en-CA" sz="2000" dirty="0"/>
          </a:p>
        </p:txBody>
      </p:sp>
      <p:sp>
        <p:nvSpPr>
          <p:cNvPr id="4" name="Slide Number Placeholder 3">
            <a:extLst>
              <a:ext uri="{FF2B5EF4-FFF2-40B4-BE49-F238E27FC236}">
                <a16:creationId xmlns:a16="http://schemas.microsoft.com/office/drawing/2014/main" id="{D0A42CC0-46FB-2852-CCAE-B43BA5F854EA}"/>
              </a:ext>
            </a:extLst>
          </p:cNvPr>
          <p:cNvSpPr>
            <a:spLocks noGrp="1"/>
          </p:cNvSpPr>
          <p:nvPr>
            <p:ph type="sldNum" sz="quarter" idx="12"/>
          </p:nvPr>
        </p:nvSpPr>
        <p:spPr/>
        <p:txBody>
          <a:bodyPr/>
          <a:lstStyle/>
          <a:p>
            <a:fld id="{98764994-8668-294C-BA06-45559418930E}" type="slidenum">
              <a:rPr lang="en-US" smtClean="0"/>
              <a:t>10</a:t>
            </a:fld>
            <a:endParaRPr lang="en-US"/>
          </a:p>
        </p:txBody>
      </p:sp>
    </p:spTree>
    <p:extLst>
      <p:ext uri="{BB962C8B-B14F-4D97-AF65-F5344CB8AC3E}">
        <p14:creationId xmlns:p14="http://schemas.microsoft.com/office/powerpoint/2010/main" val="3595945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A1825-9C87-04F3-99EA-C8E46153201D}"/>
              </a:ext>
            </a:extLst>
          </p:cNvPr>
          <p:cNvSpPr>
            <a:spLocks noGrp="1"/>
          </p:cNvSpPr>
          <p:nvPr>
            <p:ph type="title"/>
          </p:nvPr>
        </p:nvSpPr>
        <p:spPr/>
        <p:txBody>
          <a:bodyPr/>
          <a:lstStyle/>
          <a:p>
            <a:r>
              <a:rPr lang="en-CA" dirty="0"/>
              <a:t>Challenges</a:t>
            </a:r>
          </a:p>
        </p:txBody>
      </p:sp>
      <p:sp>
        <p:nvSpPr>
          <p:cNvPr id="3" name="Content Placeholder 2">
            <a:extLst>
              <a:ext uri="{FF2B5EF4-FFF2-40B4-BE49-F238E27FC236}">
                <a16:creationId xmlns:a16="http://schemas.microsoft.com/office/drawing/2014/main" id="{D3EEFEA8-BFE0-D776-BE61-D185717B1D0F}"/>
              </a:ext>
            </a:extLst>
          </p:cNvPr>
          <p:cNvSpPr>
            <a:spLocks noGrp="1"/>
          </p:cNvSpPr>
          <p:nvPr>
            <p:ph idx="1"/>
          </p:nvPr>
        </p:nvSpPr>
        <p:spPr/>
        <p:txBody>
          <a:bodyPr/>
          <a:lstStyle/>
          <a:p>
            <a:endParaRPr lang="en-CA" dirty="0"/>
          </a:p>
          <a:p>
            <a:r>
              <a:rPr lang="en-CA" dirty="0"/>
              <a:t>ICT needs to better reach out and provide education and support to BIAs</a:t>
            </a:r>
          </a:p>
          <a:p>
            <a:r>
              <a:rPr lang="en-CA" dirty="0"/>
              <a:t>Increased workload </a:t>
            </a:r>
            <a:r>
              <a:rPr lang="en-CA" dirty="0">
                <a:sym typeface="Wingdings" panose="05000000000000000000" pitchFamily="2" charset="2"/>
              </a:rPr>
              <a:t> attempts to provide consistent advice on interpretation of the Code</a:t>
            </a:r>
            <a:endParaRPr lang="en-CA" dirty="0"/>
          </a:p>
          <a:p>
            <a:r>
              <a:rPr lang="en-CA" dirty="0"/>
              <a:t>Potential Impact from Bill 9 – imposition of a universal Code of Conduct and investigatory procedures</a:t>
            </a:r>
          </a:p>
          <a:p>
            <a:r>
              <a:rPr lang="en-CA" dirty="0"/>
              <a:t>Nevertheless, best option is to contact ICT if you need advice</a:t>
            </a:r>
          </a:p>
          <a:p>
            <a:pPr marL="0" indent="0">
              <a:buNone/>
            </a:pPr>
            <a:endParaRPr lang="en-CA" dirty="0"/>
          </a:p>
          <a:p>
            <a:endParaRPr lang="en-CA" dirty="0"/>
          </a:p>
        </p:txBody>
      </p:sp>
    </p:spTree>
    <p:extLst>
      <p:ext uri="{BB962C8B-B14F-4D97-AF65-F5344CB8AC3E}">
        <p14:creationId xmlns:p14="http://schemas.microsoft.com/office/powerpoint/2010/main" val="939758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1D717-C10E-F047-A53C-8E1650D2128E}"/>
              </a:ext>
            </a:extLst>
          </p:cNvPr>
          <p:cNvSpPr>
            <a:spLocks noGrp="1"/>
          </p:cNvSpPr>
          <p:nvPr>
            <p:ph type="title"/>
          </p:nvPr>
        </p:nvSpPr>
        <p:spPr>
          <a:xfrm>
            <a:off x="1679510" y="1614195"/>
            <a:ext cx="9667940" cy="942393"/>
          </a:xfrm>
        </p:spPr>
        <p:txBody>
          <a:bodyPr/>
          <a:lstStyle/>
          <a:p>
            <a:r>
              <a:rPr lang="en-US" dirty="0"/>
              <a:t>Contact Information</a:t>
            </a:r>
          </a:p>
        </p:txBody>
      </p:sp>
      <p:sp>
        <p:nvSpPr>
          <p:cNvPr id="3" name="Text Placeholder 2">
            <a:extLst>
              <a:ext uri="{FF2B5EF4-FFF2-40B4-BE49-F238E27FC236}">
                <a16:creationId xmlns:a16="http://schemas.microsoft.com/office/drawing/2014/main" id="{ED6C63A0-412A-B54C-8BCC-98D4E4F979BC}"/>
              </a:ext>
            </a:extLst>
          </p:cNvPr>
          <p:cNvSpPr>
            <a:spLocks noGrp="1"/>
          </p:cNvSpPr>
          <p:nvPr>
            <p:ph type="body" idx="1"/>
          </p:nvPr>
        </p:nvSpPr>
        <p:spPr>
          <a:xfrm>
            <a:off x="1763486" y="2721354"/>
            <a:ext cx="3442359" cy="2349405"/>
          </a:xfrm>
        </p:spPr>
        <p:txBody>
          <a:bodyPr>
            <a:normAutofit fontScale="85000" lnSpcReduction="10000"/>
          </a:bodyPr>
          <a:lstStyle/>
          <a:p>
            <a:pPr>
              <a:lnSpc>
                <a:spcPct val="120000"/>
              </a:lnSpc>
            </a:pPr>
            <a:r>
              <a:rPr lang="en-US" sz="1800" dirty="0"/>
              <a:t>Office of the Integrity Commissioner,</a:t>
            </a:r>
            <a:br>
              <a:rPr lang="en-US" sz="1800" dirty="0"/>
            </a:br>
            <a:r>
              <a:rPr lang="en-US" sz="1800" dirty="0"/>
              <a:t>City of Toronto</a:t>
            </a:r>
          </a:p>
          <a:p>
            <a:pPr>
              <a:lnSpc>
                <a:spcPct val="120000"/>
              </a:lnSpc>
            </a:pPr>
            <a:r>
              <a:rPr lang="en-US" sz="1800" dirty="0"/>
              <a:t>375 University Avenue, Suite 202</a:t>
            </a:r>
            <a:br>
              <a:rPr lang="en-US" sz="1800" dirty="0"/>
            </a:br>
            <a:r>
              <a:rPr lang="en-US" sz="1800" dirty="0"/>
              <a:t>Toronto ON </a:t>
            </a:r>
            <a:r>
              <a:rPr lang="en-US" sz="1800" dirty="0" err="1"/>
              <a:t>M5G</a:t>
            </a:r>
            <a:r>
              <a:rPr lang="en-US" sz="1800" dirty="0"/>
              <a:t> </a:t>
            </a:r>
            <a:r>
              <a:rPr lang="en-US" sz="1800" dirty="0" err="1"/>
              <a:t>2J5</a:t>
            </a:r>
            <a:endParaRPr lang="en-US" sz="1800" dirty="0"/>
          </a:p>
          <a:p>
            <a:pPr>
              <a:lnSpc>
                <a:spcPct val="120000"/>
              </a:lnSpc>
            </a:pPr>
            <a:r>
              <a:rPr lang="en-US" sz="1800" b="1" dirty="0"/>
              <a:t>Telephone:</a:t>
            </a:r>
            <a:r>
              <a:rPr lang="en-US" sz="1800" dirty="0"/>
              <a:t> 416-392-3826</a:t>
            </a:r>
            <a:br>
              <a:rPr lang="en-US" sz="1800" dirty="0"/>
            </a:br>
            <a:r>
              <a:rPr lang="en-US" sz="1800" b="1" dirty="0"/>
              <a:t>Email:</a:t>
            </a:r>
            <a:r>
              <a:rPr lang="en-US" sz="1800" dirty="0"/>
              <a:t> integrity@toronto.ca </a:t>
            </a:r>
            <a:br>
              <a:rPr lang="en-US" sz="1800" dirty="0"/>
            </a:br>
            <a:endParaRPr lang="en-US" sz="1800" dirty="0"/>
          </a:p>
        </p:txBody>
      </p:sp>
      <p:sp>
        <p:nvSpPr>
          <p:cNvPr id="4" name="Text Placeholder 2">
            <a:extLst>
              <a:ext uri="{FF2B5EF4-FFF2-40B4-BE49-F238E27FC236}">
                <a16:creationId xmlns:a16="http://schemas.microsoft.com/office/drawing/2014/main" id="{ED6C63A0-412A-B54C-8BCC-98D4E4F979BC}"/>
              </a:ext>
            </a:extLst>
          </p:cNvPr>
          <p:cNvSpPr txBox="1">
            <a:spLocks/>
          </p:cNvSpPr>
          <p:nvPr/>
        </p:nvSpPr>
        <p:spPr>
          <a:xfrm>
            <a:off x="6513480" y="2752531"/>
            <a:ext cx="4484914" cy="20154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10000"/>
              </a:lnSpc>
            </a:pPr>
            <a:r>
              <a:rPr lang="en-US" sz="1500" dirty="0"/>
              <a:t>Paul Muldoon</a:t>
            </a:r>
            <a:br>
              <a:rPr lang="en-US" sz="1500" dirty="0"/>
            </a:br>
            <a:r>
              <a:rPr lang="en-US" sz="1500" dirty="0"/>
              <a:t>Integrity Commissioner</a:t>
            </a:r>
          </a:p>
          <a:p>
            <a:pPr>
              <a:lnSpc>
                <a:spcPct val="110000"/>
              </a:lnSpc>
            </a:pPr>
            <a:r>
              <a:rPr lang="en-US" sz="1500" b="1" dirty="0"/>
              <a:t>Telephone:</a:t>
            </a:r>
            <a:r>
              <a:rPr lang="en-US" sz="1500" dirty="0"/>
              <a:t> 416-397-7770</a:t>
            </a:r>
            <a:br>
              <a:rPr lang="en-US" sz="1500" dirty="0"/>
            </a:br>
            <a:r>
              <a:rPr lang="en-US" sz="1500" b="1" dirty="0"/>
              <a:t>Email:</a:t>
            </a:r>
            <a:r>
              <a:rPr lang="en-US" sz="1500" dirty="0"/>
              <a:t> paul.muldoon@toronto.ca</a:t>
            </a:r>
            <a:br>
              <a:rPr lang="en-US" sz="1800" dirty="0"/>
            </a:br>
            <a:endParaRPr lang="en-US" sz="1800" dirty="0"/>
          </a:p>
        </p:txBody>
      </p:sp>
      <p:sp>
        <p:nvSpPr>
          <p:cNvPr id="5" name="TextBox 4"/>
          <p:cNvSpPr txBox="1"/>
          <p:nvPr/>
        </p:nvSpPr>
        <p:spPr>
          <a:xfrm>
            <a:off x="3124065" y="5193961"/>
            <a:ext cx="5631872" cy="646331"/>
          </a:xfrm>
          <a:prstGeom prst="rect">
            <a:avLst/>
          </a:prstGeom>
          <a:noFill/>
        </p:spPr>
        <p:txBody>
          <a:bodyPr wrap="square" rtlCol="0">
            <a:spAutoFit/>
          </a:bodyPr>
          <a:lstStyle/>
          <a:p>
            <a:pPr algn="ctr">
              <a:lnSpc>
                <a:spcPct val="120000"/>
              </a:lnSpc>
            </a:pPr>
            <a:r>
              <a:rPr lang="en-US" sz="1500" b="1" dirty="0">
                <a:solidFill>
                  <a:schemeClr val="bg1">
                    <a:lumMod val="95000"/>
                  </a:schemeClr>
                </a:solidFill>
                <a:latin typeface="Arial" panose="020B0604020202020204" pitchFamily="34" charset="0"/>
                <a:cs typeface="Arial" panose="020B0604020202020204" pitchFamily="34" charset="0"/>
              </a:rPr>
              <a:t>Website: </a:t>
            </a:r>
            <a:r>
              <a:rPr lang="en-US" sz="1500" dirty="0">
                <a:solidFill>
                  <a:schemeClr val="bg1">
                    <a:lumMod val="95000"/>
                  </a:schemeClr>
                </a:solidFill>
                <a:latin typeface="Arial" panose="020B0604020202020204" pitchFamily="34" charset="0"/>
                <a:cs typeface="Arial" panose="020B0604020202020204" pitchFamily="34" charset="0"/>
              </a:rPr>
              <a:t>www.toronto.ca/integrity </a:t>
            </a:r>
          </a:p>
          <a:p>
            <a:endParaRPr lang="en-CA" dirty="0"/>
          </a:p>
        </p:txBody>
      </p:sp>
    </p:spTree>
    <p:extLst>
      <p:ext uri="{BB962C8B-B14F-4D97-AF65-F5344CB8AC3E}">
        <p14:creationId xmlns:p14="http://schemas.microsoft.com/office/powerpoint/2010/main" val="200194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Agenda</a:t>
            </a:r>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CA" dirty="0"/>
              <a:t>1.Introduction</a:t>
            </a:r>
          </a:p>
          <a:p>
            <a:pPr marL="0" indent="0">
              <a:lnSpc>
                <a:spcPct val="150000"/>
              </a:lnSpc>
              <a:buNone/>
            </a:pPr>
            <a:r>
              <a:rPr lang="en-CA" dirty="0"/>
              <a:t>2. Who we deal with</a:t>
            </a:r>
          </a:p>
          <a:p>
            <a:pPr marL="0" indent="0">
              <a:lnSpc>
                <a:spcPct val="150000"/>
              </a:lnSpc>
              <a:buNone/>
            </a:pPr>
            <a:r>
              <a:rPr lang="en-CA" dirty="0"/>
              <a:t>3. Legislative Framework</a:t>
            </a:r>
          </a:p>
          <a:p>
            <a:pPr marL="0" indent="0">
              <a:lnSpc>
                <a:spcPct val="150000"/>
              </a:lnSpc>
              <a:buNone/>
            </a:pPr>
            <a:r>
              <a:rPr lang="en-CA" dirty="0"/>
              <a:t>4. Mandate</a:t>
            </a:r>
          </a:p>
          <a:p>
            <a:pPr marL="0" indent="0">
              <a:lnSpc>
                <a:spcPct val="150000"/>
              </a:lnSpc>
              <a:buNone/>
            </a:pPr>
            <a:r>
              <a:rPr lang="en-CA" dirty="0"/>
              <a:t>5. Accountability Principles for BIA Board Members</a:t>
            </a:r>
          </a:p>
          <a:p>
            <a:pPr marL="0" indent="0">
              <a:lnSpc>
                <a:spcPct val="150000"/>
              </a:lnSpc>
              <a:buNone/>
            </a:pPr>
            <a:r>
              <a:rPr lang="en-CA" dirty="0"/>
              <a:t>6. Challenges </a:t>
            </a:r>
          </a:p>
          <a:p>
            <a:pPr marL="514350" indent="-514350">
              <a:lnSpc>
                <a:spcPct val="150000"/>
              </a:lnSpc>
              <a:buFont typeface="+mj-lt"/>
              <a:buAutoNum type="arabicPeriod"/>
            </a:pPr>
            <a:endParaRPr lang="en-CA"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230410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a:t>
            </a:r>
          </a:p>
        </p:txBody>
      </p:sp>
      <p:sp>
        <p:nvSpPr>
          <p:cNvPr id="3" name="Content Placeholder 2"/>
          <p:cNvSpPr>
            <a:spLocks noGrp="1"/>
          </p:cNvSpPr>
          <p:nvPr>
            <p:ph idx="1"/>
          </p:nvPr>
        </p:nvSpPr>
        <p:spPr/>
        <p:txBody>
          <a:bodyPr anchor="t">
            <a:normAutofit/>
          </a:bodyPr>
          <a:lstStyle/>
          <a:p>
            <a:pPr marL="457200" lvl="1" indent="-457200"/>
            <a:endParaRPr lang="en-CA" sz="3200" dirty="0"/>
          </a:p>
          <a:p>
            <a:pPr marL="457200" lvl="1" indent="-457200"/>
            <a:r>
              <a:rPr lang="en-CA" sz="3200" dirty="0"/>
              <a:t>Where We Fit In</a:t>
            </a:r>
          </a:p>
          <a:p>
            <a:pPr marL="914400" lvl="2" indent="-457200"/>
            <a:r>
              <a:rPr lang="en-CA" sz="2800" dirty="0"/>
              <a:t>Ombudsman</a:t>
            </a:r>
          </a:p>
          <a:p>
            <a:pPr marL="914400" lvl="2" indent="-457200"/>
            <a:r>
              <a:rPr lang="en-CA" sz="2800" dirty="0"/>
              <a:t>Integrity Commissioner</a:t>
            </a:r>
          </a:p>
          <a:p>
            <a:pPr marL="914400" lvl="2" indent="-457200"/>
            <a:r>
              <a:rPr lang="en-CA" sz="2800" dirty="0"/>
              <a:t>Lobbyist Registrar</a:t>
            </a:r>
          </a:p>
          <a:p>
            <a:pPr marL="914400" lvl="2" indent="-457200"/>
            <a:r>
              <a:rPr lang="en-CA" sz="2800" dirty="0"/>
              <a:t>Auditor General</a:t>
            </a:r>
          </a:p>
          <a:p>
            <a:pPr marL="914400" lvl="2" indent="-457200"/>
            <a:endParaRPr lang="en-CA" sz="2800" dirty="0"/>
          </a:p>
          <a:p>
            <a:pPr marL="457200" lvl="1" indent="-457200"/>
            <a:r>
              <a:rPr lang="en-CA" sz="3200" dirty="0"/>
              <a:t>History of the Office of the Integrity Commissioner</a:t>
            </a:r>
          </a:p>
          <a:p>
            <a:pPr marL="457200" lvl="1" indent="-457200"/>
            <a:endParaRPr lang="en-CA" sz="3200" dirty="0"/>
          </a:p>
          <a:p>
            <a:pPr marL="0" lvl="1" indent="0">
              <a:buNone/>
            </a:pPr>
            <a:endParaRPr lang="en-CA" sz="3200" dirty="0"/>
          </a:p>
        </p:txBody>
      </p:sp>
    </p:spTree>
    <p:extLst>
      <p:ext uri="{BB962C8B-B14F-4D97-AF65-F5344CB8AC3E}">
        <p14:creationId xmlns:p14="http://schemas.microsoft.com/office/powerpoint/2010/main" val="1077420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CA509-8EEA-2912-AF2C-9991E9C48978}"/>
              </a:ext>
            </a:extLst>
          </p:cNvPr>
          <p:cNvSpPr>
            <a:spLocks noGrp="1"/>
          </p:cNvSpPr>
          <p:nvPr>
            <p:ph type="title"/>
          </p:nvPr>
        </p:nvSpPr>
        <p:spPr/>
        <p:txBody>
          <a:bodyPr/>
          <a:lstStyle/>
          <a:p>
            <a:r>
              <a:rPr lang="en-CA" dirty="0"/>
              <a:t>Who we deal with</a:t>
            </a:r>
          </a:p>
        </p:txBody>
      </p:sp>
      <p:sp>
        <p:nvSpPr>
          <p:cNvPr id="3" name="Content Placeholder 2">
            <a:extLst>
              <a:ext uri="{FF2B5EF4-FFF2-40B4-BE49-F238E27FC236}">
                <a16:creationId xmlns:a16="http://schemas.microsoft.com/office/drawing/2014/main" id="{D72D5BB2-9A50-39CA-0A85-421B5931CA38}"/>
              </a:ext>
            </a:extLst>
          </p:cNvPr>
          <p:cNvSpPr>
            <a:spLocks noGrp="1"/>
          </p:cNvSpPr>
          <p:nvPr>
            <p:ph idx="1"/>
          </p:nvPr>
        </p:nvSpPr>
        <p:spPr/>
        <p:txBody>
          <a:bodyPr>
            <a:normAutofit fontScale="92500" lnSpcReduction="10000"/>
          </a:bodyPr>
          <a:lstStyle/>
          <a:p>
            <a:r>
              <a:rPr lang="en-CA" dirty="0"/>
              <a:t>The Integrity Commissioner of Toronto focus relates to whether City Councillors and members of local Boards (Restricted Definition) are in compliance with the applicable Code of Conduct</a:t>
            </a:r>
          </a:p>
          <a:p>
            <a:r>
              <a:rPr lang="en-CA" dirty="0"/>
              <a:t>Hence, the jurisdiction of the ICT relates to:</a:t>
            </a:r>
          </a:p>
          <a:p>
            <a:endParaRPr lang="en-CA" dirty="0"/>
          </a:p>
          <a:p>
            <a:pPr lvl="1"/>
            <a:r>
              <a:rPr lang="en-CA" dirty="0"/>
              <a:t>City of Toronto Councillors and the Mayor</a:t>
            </a:r>
          </a:p>
          <a:p>
            <a:pPr lvl="1"/>
            <a:r>
              <a:rPr lang="en-CA" dirty="0"/>
              <a:t>Member of Local Boards (Restricted Definition), these include:</a:t>
            </a:r>
          </a:p>
          <a:p>
            <a:pPr marL="457200" lvl="1" indent="0">
              <a:buNone/>
            </a:pPr>
            <a:endParaRPr lang="en-CA" dirty="0"/>
          </a:p>
          <a:p>
            <a:pPr lvl="2"/>
            <a:r>
              <a:rPr lang="en-CA" dirty="0"/>
              <a:t>Adjudicative tribunals (such as Committee of Adjustment)</a:t>
            </a:r>
          </a:p>
          <a:p>
            <a:pPr lvl="2"/>
            <a:r>
              <a:rPr lang="en-CA" dirty="0"/>
              <a:t>Business Improvement Areas (BIAs)</a:t>
            </a:r>
          </a:p>
          <a:p>
            <a:pPr lvl="2"/>
            <a:r>
              <a:rPr lang="en-CA" dirty="0"/>
              <a:t>Certain operating boards (Toronto Transit Commission)</a:t>
            </a:r>
          </a:p>
          <a:p>
            <a:pPr lvl="2"/>
            <a:r>
              <a:rPr lang="en-CA" dirty="0"/>
              <a:t>Other boards (City-operated arenas)</a:t>
            </a:r>
          </a:p>
        </p:txBody>
      </p:sp>
    </p:spTree>
    <p:extLst>
      <p:ext uri="{BB962C8B-B14F-4D97-AF65-F5344CB8AC3E}">
        <p14:creationId xmlns:p14="http://schemas.microsoft.com/office/powerpoint/2010/main" val="2234931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Legislative Framework</a:t>
            </a:r>
          </a:p>
        </p:txBody>
      </p:sp>
      <p:sp>
        <p:nvSpPr>
          <p:cNvPr id="3" name="Content Placeholder 2"/>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0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Codes of Conduct </a:t>
            </a:r>
            <a:endPar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Adopted pursuant to </a:t>
            </a:r>
            <a:r>
              <a:rPr kumimoji="0" lang="en-CA" sz="20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City of Toronto Act, 2006</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Approved by Council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Applicable to Members of Council, local boards, and adjudicative boards.</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CA" sz="2000" b="0" i="0" u="none" strike="noStrike" kern="1200" cap="none" spc="0" normalizeH="0" baseline="0" noProof="0">
              <a:ln>
                <a:noFill/>
              </a:ln>
              <a:solidFill>
                <a:prstClr val="black"/>
              </a:solidFill>
              <a:effectLst/>
              <a:highlight>
                <a:srgbClr val="FFFF00"/>
              </a:highligh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0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Municipal Conflict of Interest Act</a:t>
            </a:r>
            <a:endPar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Ontario legislation applicable to all members of municipal councils and local boards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0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Toronto Public Service By-Law</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CA"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Chapter 192 of Toronto’s Municipal Code</a:t>
            </a:r>
          </a:p>
          <a:p>
            <a:pPr marL="457200" lvl="1" indent="0">
              <a:buNone/>
            </a:pPr>
            <a:endParaRPr lang="en-CA" sz="1800" dirty="0"/>
          </a:p>
        </p:txBody>
      </p:sp>
    </p:spTree>
    <p:extLst>
      <p:ext uri="{BB962C8B-B14F-4D97-AF65-F5344CB8AC3E}">
        <p14:creationId xmlns:p14="http://schemas.microsoft.com/office/powerpoint/2010/main" val="1464407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Mandate</a:t>
            </a:r>
          </a:p>
        </p:txBody>
      </p:sp>
      <p:sp>
        <p:nvSpPr>
          <p:cNvPr id="3" name="Content Placeholder 2"/>
          <p:cNvSpPr>
            <a:spLocks noGrp="1"/>
          </p:cNvSpPr>
          <p:nvPr>
            <p:ph idx="1"/>
          </p:nvPr>
        </p:nvSpPr>
        <p:spPr/>
        <p:txBody>
          <a:bodyPr>
            <a:normAutofit fontScale="70000" lnSpcReduction="20000"/>
          </a:bodyPr>
          <a:lstStyle/>
          <a:p>
            <a:endParaRPr lang="en-CA" sz="2400" dirty="0"/>
          </a:p>
          <a:p>
            <a:pPr marL="457200" lvl="1" indent="0">
              <a:buNone/>
            </a:pPr>
            <a:r>
              <a:rPr lang="en-CA" sz="2600" b="1" dirty="0"/>
              <a:t>Advice Role</a:t>
            </a:r>
          </a:p>
          <a:p>
            <a:pPr marL="457200" lvl="1" indent="0">
              <a:buNone/>
            </a:pPr>
            <a:endParaRPr lang="en-CA" sz="2600" b="0" i="0" dirty="0">
              <a:solidFill>
                <a:srgbClr val="000000"/>
              </a:solidFill>
              <a:effectLst/>
              <a:latin typeface="Roboto" panose="02000000000000000000" pitchFamily="2" charset="0"/>
            </a:endParaRPr>
          </a:p>
          <a:p>
            <a:pPr marL="457200" lvl="1" indent="0">
              <a:buNone/>
            </a:pPr>
            <a:r>
              <a:rPr lang="en-CA" sz="2600" b="0" i="0" dirty="0">
                <a:solidFill>
                  <a:srgbClr val="000000"/>
                </a:solidFill>
                <a:effectLst/>
                <a:latin typeface="Roboto" panose="02000000000000000000" pitchFamily="2" charset="0"/>
              </a:rPr>
              <a:t>The Integrity Commissioner provides confidential advice to the Mayor, City councillors and local board (restricted definition) appointees about their own situations respecting the applicable Code of Conduct, the Municipal Conflict of Interest Act and other by-laws and policies governing ethical behaviour.</a:t>
            </a:r>
          </a:p>
          <a:p>
            <a:pPr marL="457200" lvl="1" indent="0">
              <a:buNone/>
            </a:pPr>
            <a:endParaRPr lang="en-CA" sz="2600" dirty="0">
              <a:solidFill>
                <a:srgbClr val="000000"/>
              </a:solidFill>
              <a:latin typeface="Roboto" panose="02000000000000000000" pitchFamily="2" charset="0"/>
            </a:endParaRPr>
          </a:p>
          <a:p>
            <a:pPr marL="457200" lvl="1" indent="0">
              <a:buNone/>
            </a:pPr>
            <a:r>
              <a:rPr lang="en-CA" sz="2600" b="1" dirty="0"/>
              <a:t>Investigative Role</a:t>
            </a:r>
          </a:p>
          <a:p>
            <a:pPr marL="457200" lvl="1" indent="0">
              <a:buNone/>
            </a:pPr>
            <a:endParaRPr lang="en-CA" sz="2600" dirty="0"/>
          </a:p>
          <a:p>
            <a:pPr marL="457200" lvl="1" indent="0">
              <a:buNone/>
            </a:pPr>
            <a:r>
              <a:rPr lang="en-CA" sz="2600" dirty="0"/>
              <a:t>Complaints about breaches of the Codes of Conduct are made to the Integrity Commissioner pursuant to our Office’s Complaint and Application Procedures. Complaints can be dealt with through a formal or informal process. When carrying out a formal complaint investigation, the Commissioner can summons evidence and examine witnesses under oath.</a:t>
            </a:r>
          </a:p>
          <a:p>
            <a:pPr marL="457200" lvl="1" indent="0">
              <a:buNone/>
            </a:pPr>
            <a:endParaRPr lang="en-CA" sz="2600" dirty="0"/>
          </a:p>
          <a:p>
            <a:pPr marL="457200" lvl="1" indent="0">
              <a:buNone/>
            </a:pPr>
            <a:r>
              <a:rPr lang="en-CA" sz="2600" dirty="0"/>
              <a:t>Should the Integrity Commissioner find a contravention, the Commissioner can recommend various penalties for imposition by Council. The available penalties range from suspension of remuneration to a reprimand.</a:t>
            </a:r>
          </a:p>
        </p:txBody>
      </p:sp>
    </p:spTree>
    <p:extLst>
      <p:ext uri="{BB962C8B-B14F-4D97-AF65-F5344CB8AC3E}">
        <p14:creationId xmlns:p14="http://schemas.microsoft.com/office/powerpoint/2010/main" val="175320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t>MANDATE</a:t>
            </a:r>
          </a:p>
        </p:txBody>
      </p:sp>
      <p:sp>
        <p:nvSpPr>
          <p:cNvPr id="3" name="Content Placeholder 2"/>
          <p:cNvSpPr>
            <a:spLocks noGrp="1"/>
          </p:cNvSpPr>
          <p:nvPr>
            <p:ph idx="1"/>
          </p:nvPr>
        </p:nvSpPr>
        <p:spPr>
          <a:xfrm>
            <a:off x="838199" y="1690688"/>
            <a:ext cx="10850217" cy="4486275"/>
          </a:xfrm>
        </p:spPr>
        <p:txBody>
          <a:bodyPr>
            <a:normAutofit/>
          </a:bodyPr>
          <a:lstStyle/>
          <a:p>
            <a:pPr marL="0" indent="0">
              <a:buNone/>
            </a:pPr>
            <a:endParaRPr lang="en-CA" dirty="0"/>
          </a:p>
          <a:p>
            <a:pPr marL="0" indent="0">
              <a:buNone/>
            </a:pPr>
            <a:r>
              <a:rPr lang="en-CA" sz="2000" b="1" dirty="0"/>
              <a:t>Educational Role</a:t>
            </a:r>
          </a:p>
          <a:p>
            <a:pPr marL="0" indent="0">
              <a:buNone/>
            </a:pPr>
            <a:r>
              <a:rPr lang="en-CA" sz="2000" dirty="0"/>
              <a:t>The Integrity Commissioner is responsible for providing educational programs to members of Council and their staff, along with Local Boards. This is carried out in group settings, one-on-one meetings, annual reporting and through the website of the Office of the Integrity Commissioner.</a:t>
            </a:r>
          </a:p>
          <a:p>
            <a:pPr marL="0" indent="0">
              <a:buNone/>
            </a:pPr>
            <a:r>
              <a:rPr lang="en-CA" sz="2000" b="1" dirty="0"/>
              <a:t>Policy Role</a:t>
            </a:r>
          </a:p>
          <a:p>
            <a:pPr marL="0" indent="0">
              <a:buNone/>
            </a:pPr>
            <a:r>
              <a:rPr lang="en-CA" sz="2000" b="0" i="0" dirty="0">
                <a:solidFill>
                  <a:srgbClr val="000000"/>
                </a:solidFill>
                <a:effectLst/>
                <a:latin typeface="Roboto" panose="02000000000000000000" pitchFamily="2" charset="0"/>
              </a:rPr>
              <a:t>The Integrity Commissioner provides opinions and reports to City Council and local boards (restricted definition) on issues of ethics and integrity.</a:t>
            </a:r>
            <a:endParaRPr lang="en-CA" sz="2000" dirty="0"/>
          </a:p>
        </p:txBody>
      </p:sp>
    </p:spTree>
    <p:extLst>
      <p:ext uri="{BB962C8B-B14F-4D97-AF65-F5344CB8AC3E}">
        <p14:creationId xmlns:p14="http://schemas.microsoft.com/office/powerpoint/2010/main" val="262108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4DCC-B01E-32F1-330F-739688FF2518}"/>
              </a:ext>
            </a:extLst>
          </p:cNvPr>
          <p:cNvSpPr>
            <a:spLocks noGrp="1"/>
          </p:cNvSpPr>
          <p:nvPr>
            <p:ph type="title"/>
          </p:nvPr>
        </p:nvSpPr>
        <p:spPr/>
        <p:txBody>
          <a:bodyPr/>
          <a:lstStyle/>
          <a:p>
            <a:r>
              <a:rPr lang="en-CA" dirty="0"/>
              <a:t>Accountability Principles for BIA Board Members</a:t>
            </a:r>
          </a:p>
        </p:txBody>
      </p:sp>
      <p:sp>
        <p:nvSpPr>
          <p:cNvPr id="3" name="Content Placeholder 2">
            <a:extLst>
              <a:ext uri="{FF2B5EF4-FFF2-40B4-BE49-F238E27FC236}">
                <a16:creationId xmlns:a16="http://schemas.microsoft.com/office/drawing/2014/main" id="{BA286043-2513-D7F6-AE96-D4EA6D9AF37F}"/>
              </a:ext>
            </a:extLst>
          </p:cNvPr>
          <p:cNvSpPr>
            <a:spLocks noGrp="1"/>
          </p:cNvSpPr>
          <p:nvPr>
            <p:ph idx="1"/>
          </p:nvPr>
        </p:nvSpPr>
        <p:spPr/>
        <p:txBody>
          <a:bodyPr>
            <a:normAutofit lnSpcReduction="10000"/>
          </a:bodyPr>
          <a:lstStyle/>
          <a:p>
            <a:pPr marL="0" indent="0">
              <a:buNone/>
            </a:pPr>
            <a:r>
              <a:rPr lang="en-CA" dirty="0"/>
              <a:t>You are public office holders.</a:t>
            </a:r>
          </a:p>
          <a:p>
            <a:r>
              <a:rPr lang="en-CA" sz="2200" dirty="0"/>
              <a:t>This means you are expected to:</a:t>
            </a:r>
          </a:p>
          <a:p>
            <a:pPr lvl="1"/>
            <a:r>
              <a:rPr lang="en-CA" sz="2200" dirty="0"/>
              <a:t>Act in accordance with standards of conduct for public office, not private business.  </a:t>
            </a:r>
          </a:p>
          <a:p>
            <a:pPr lvl="1"/>
            <a:r>
              <a:rPr lang="en-CA" sz="2200" dirty="0"/>
              <a:t>Prioritize the public interest.</a:t>
            </a:r>
          </a:p>
          <a:p>
            <a:pPr lvl="1"/>
            <a:r>
              <a:rPr lang="en-CA" sz="2200" dirty="0"/>
              <a:t>Promote trust and confidence in the Board.</a:t>
            </a:r>
          </a:p>
          <a:p>
            <a:pPr lvl="1"/>
            <a:endParaRPr lang="en-CA" sz="2200" dirty="0"/>
          </a:p>
          <a:p>
            <a:r>
              <a:rPr lang="en-CA" sz="2200" dirty="0"/>
              <a:t>To perform your functions with integrity, you must:</a:t>
            </a:r>
          </a:p>
          <a:p>
            <a:pPr lvl="1"/>
            <a:r>
              <a:rPr lang="en-CA" sz="2200" dirty="0"/>
              <a:t>Serve and be seen to serve in a conscientious and diligent manner.</a:t>
            </a:r>
          </a:p>
          <a:p>
            <a:pPr lvl="1"/>
            <a:r>
              <a:rPr lang="en-CA" sz="2200" dirty="0"/>
              <a:t>Avoid improper use of influence and conflicts of interest.</a:t>
            </a:r>
          </a:p>
          <a:p>
            <a:pPr lvl="1"/>
            <a:r>
              <a:rPr lang="en-CA" sz="2200" dirty="0"/>
              <a:t>Uphold both the letter and spirit of your Code of Conduct, the MCIA, Council policies. </a:t>
            </a:r>
          </a:p>
          <a:p>
            <a:endParaRPr lang="en-CA" dirty="0"/>
          </a:p>
        </p:txBody>
      </p:sp>
    </p:spTree>
    <p:extLst>
      <p:ext uri="{BB962C8B-B14F-4D97-AF65-F5344CB8AC3E}">
        <p14:creationId xmlns:p14="http://schemas.microsoft.com/office/powerpoint/2010/main" val="1510289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E6AE-9793-F166-C387-BECE5509A2B7}"/>
              </a:ext>
            </a:extLst>
          </p:cNvPr>
          <p:cNvSpPr>
            <a:spLocks noGrp="1"/>
          </p:cNvSpPr>
          <p:nvPr>
            <p:ph type="title"/>
          </p:nvPr>
        </p:nvSpPr>
        <p:spPr/>
        <p:txBody>
          <a:bodyPr/>
          <a:lstStyle/>
          <a:p>
            <a:r>
              <a:rPr lang="en-CA" dirty="0"/>
              <a:t>Commissioner’s Role in BIA Context</a:t>
            </a:r>
          </a:p>
        </p:txBody>
      </p:sp>
      <p:sp>
        <p:nvSpPr>
          <p:cNvPr id="3" name="Content Placeholder 2">
            <a:extLst>
              <a:ext uri="{FF2B5EF4-FFF2-40B4-BE49-F238E27FC236}">
                <a16:creationId xmlns:a16="http://schemas.microsoft.com/office/drawing/2014/main" id="{439D48F2-2223-B0A7-9ABD-416A9FA91892}"/>
              </a:ext>
            </a:extLst>
          </p:cNvPr>
          <p:cNvSpPr>
            <a:spLocks noGrp="1"/>
          </p:cNvSpPr>
          <p:nvPr>
            <p:ph idx="1"/>
          </p:nvPr>
        </p:nvSpPr>
        <p:spPr/>
        <p:txBody>
          <a:bodyPr>
            <a:normAutofit fontScale="85000" lnSpcReduction="10000"/>
          </a:bodyPr>
          <a:lstStyle/>
          <a:p>
            <a:pPr>
              <a:lnSpc>
                <a:spcPct val="110000"/>
              </a:lnSpc>
            </a:pPr>
            <a:r>
              <a:rPr lang="en-CA" dirty="0"/>
              <a:t> BIAs are governed by the Code of Conduct for Local Boards (Restricted Definition).</a:t>
            </a:r>
          </a:p>
          <a:p>
            <a:pPr>
              <a:lnSpc>
                <a:spcPct val="110000"/>
              </a:lnSpc>
            </a:pPr>
            <a:r>
              <a:rPr lang="en-CA" dirty="0"/>
              <a:t>The ICT Office is complaint driven; it does not undertake investigations or give advice on its own.</a:t>
            </a:r>
          </a:p>
          <a:p>
            <a:pPr>
              <a:lnSpc>
                <a:spcPct val="110000"/>
              </a:lnSpc>
            </a:pPr>
            <a:r>
              <a:rPr lang="en-CA" dirty="0"/>
              <a:t>The role of Commissioner is not to “take sides”;  it is to determine whether a member has complied with the applicable Code of Conduct.</a:t>
            </a:r>
          </a:p>
          <a:p>
            <a:pPr>
              <a:lnSpc>
                <a:spcPct val="110000"/>
              </a:lnSpc>
            </a:pPr>
            <a:r>
              <a:rPr lang="en-CA" dirty="0"/>
              <a:t>It is important to understand to remedies - the Commissioner has no power to remove a member, only to recommend a reprimand to the Board.</a:t>
            </a:r>
          </a:p>
          <a:p>
            <a:pPr>
              <a:lnSpc>
                <a:spcPct val="110000"/>
              </a:lnSpc>
            </a:pPr>
            <a:r>
              <a:rPr lang="en-CA" dirty="0"/>
              <a:t>The Commissioner can provide general guidance for the BIA Board.</a:t>
            </a:r>
          </a:p>
          <a:p>
            <a:endParaRPr lang="en-CA" dirty="0"/>
          </a:p>
        </p:txBody>
      </p:sp>
    </p:spTree>
    <p:extLst>
      <p:ext uri="{BB962C8B-B14F-4D97-AF65-F5344CB8AC3E}">
        <p14:creationId xmlns:p14="http://schemas.microsoft.com/office/powerpoint/2010/main" val="555569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804993_OICT_Nov2018.potx" id="{9DF97C66-3F71-458B-B9FB-672A05BB081C}" vid="{289BC3FD-86AC-4340-8524-D8337352C4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2018-11 PowerPoint Template</Template>
  <TotalTime>4742</TotalTime>
  <Words>827</Words>
  <Application>Microsoft Office PowerPoint</Application>
  <PresentationFormat>Widescreen</PresentationFormat>
  <Paragraphs>108</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Roboto</vt:lpstr>
      <vt:lpstr>Wingdings</vt:lpstr>
      <vt:lpstr>Office Theme</vt:lpstr>
      <vt:lpstr>Office of the Integrity Commissioner: Overview</vt:lpstr>
      <vt:lpstr>Agenda</vt:lpstr>
      <vt:lpstr>Introduction</vt:lpstr>
      <vt:lpstr>Who we deal with</vt:lpstr>
      <vt:lpstr>Legislative Framework</vt:lpstr>
      <vt:lpstr>Mandate</vt:lpstr>
      <vt:lpstr>MANDATE</vt:lpstr>
      <vt:lpstr>Accountability Principles for BIA Board Members</vt:lpstr>
      <vt:lpstr>Commissioner’s Role in BIA Context</vt:lpstr>
      <vt:lpstr>Common Questions</vt:lpstr>
      <vt:lpstr>Challenges</vt:lpstr>
      <vt:lpstr>Contact Information</vt:lpstr>
    </vt:vector>
  </TitlesOfParts>
  <Company>City of Toronto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Amendments to the Code of Conduct</dc:title>
  <dc:creator>Caroline Teigne</dc:creator>
  <cp:lastModifiedBy>Paul Muldoon</cp:lastModifiedBy>
  <cp:revision>94</cp:revision>
  <cp:lastPrinted>2025-05-13T20:58:10Z</cp:lastPrinted>
  <dcterms:created xsi:type="dcterms:W3CDTF">2019-01-04T20:45:35Z</dcterms:created>
  <dcterms:modified xsi:type="dcterms:W3CDTF">2025-05-26T19:26:48Z</dcterms:modified>
</cp:coreProperties>
</file>