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315" r:id="rId7"/>
    <p:sldId id="332" r:id="rId8"/>
    <p:sldId id="267" r:id="rId9"/>
    <p:sldId id="318" r:id="rId10"/>
    <p:sldId id="294" r:id="rId11"/>
    <p:sldId id="259" r:id="rId12"/>
    <p:sldId id="269" r:id="rId13"/>
    <p:sldId id="320" r:id="rId14"/>
    <p:sldId id="268" r:id="rId15"/>
    <p:sldId id="319" r:id="rId16"/>
    <p:sldId id="296" r:id="rId17"/>
    <p:sldId id="260" r:id="rId18"/>
    <p:sldId id="265" r:id="rId19"/>
    <p:sldId id="298" r:id="rId20"/>
    <p:sldId id="333" r:id="rId21"/>
    <p:sldId id="306" r:id="rId22"/>
    <p:sldId id="261" r:id="rId23"/>
    <p:sldId id="308" r:id="rId24"/>
    <p:sldId id="271" r:id="rId25"/>
    <p:sldId id="305" r:id="rId26"/>
    <p:sldId id="272" r:id="rId27"/>
    <p:sldId id="307" r:id="rId28"/>
    <p:sldId id="273" r:id="rId29"/>
    <p:sldId id="309" r:id="rId30"/>
    <p:sldId id="274" r:id="rId31"/>
    <p:sldId id="339" r:id="rId32"/>
    <p:sldId id="336" r:id="rId33"/>
    <p:sldId id="340" r:id="rId34"/>
    <p:sldId id="338" r:id="rId35"/>
    <p:sldId id="342" r:id="rId36"/>
    <p:sldId id="337" r:id="rId37"/>
    <p:sldId id="321" r:id="rId38"/>
    <p:sldId id="262" r:id="rId39"/>
    <p:sldId id="322" r:id="rId40"/>
    <p:sldId id="311" r:id="rId41"/>
    <p:sldId id="317" r:id="rId42"/>
    <p:sldId id="325" r:id="rId43"/>
    <p:sldId id="316" r:id="rId44"/>
    <p:sldId id="327" r:id="rId45"/>
    <p:sldId id="3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122D9-219F-6D13-0195-8A661459825A}" name="Monina Cepeda" initials="MC" userId="S::monina@toronto-bia.com::76d15c6f-7b7c-4983-8ced-a7246ed5cc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D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CD980-4BBD-45C0-66FC-6B03A8289914}" v="329" dt="2024-06-12T20:22:07.845"/>
    <p1510:client id="{85ED1305-6C57-7368-6117-11CDF1DE50DD}" v="35" dt="2024-06-12T14:34:29.509"/>
    <p1510:client id="{86D9124D-8F9D-E648-A759-6E09F73EB5F7}" v="2299" dt="2024-06-12T20:00:05.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8" d="100"/>
          <a:sy n="98" d="100"/>
        </p:scale>
        <p:origin x="10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hyperlink" Target="https://forms.monday.com/forms/b7c029118a7a140436a161a935d5e6d4?r=use1"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forms.monday.com/forms/b7c029118a7a140436a161a935d5e6d4?r=use1"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6F60A-97CF-4F61-B057-466E1F4CAC1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04C07CF-2A58-4625-BD17-5C213085F087}">
      <dgm:prSet/>
      <dgm:spPr/>
      <dgm:t>
        <a:bodyPr/>
        <a:lstStyle/>
        <a:p>
          <a:r>
            <a:rPr lang="en-US" b="1" dirty="0"/>
            <a:t>Home Page Sponsor </a:t>
          </a:r>
          <a:r>
            <a:rPr lang="en-US" dirty="0"/>
            <a:t>-$700/month</a:t>
          </a:r>
        </a:p>
      </dgm:t>
    </dgm:pt>
    <dgm:pt modelId="{9D7DD090-316C-44B0-A852-0E52CC6DE9A4}" type="parTrans" cxnId="{F5EB7958-9C65-4D00-9180-F7796416C6EC}">
      <dgm:prSet/>
      <dgm:spPr/>
      <dgm:t>
        <a:bodyPr/>
        <a:lstStyle/>
        <a:p>
          <a:endParaRPr lang="en-US"/>
        </a:p>
      </dgm:t>
    </dgm:pt>
    <dgm:pt modelId="{E027BD19-E027-4ACC-8ADC-BA7424B00144}" type="sibTrans" cxnId="{F5EB7958-9C65-4D00-9180-F7796416C6EC}">
      <dgm:prSet/>
      <dgm:spPr/>
      <dgm:t>
        <a:bodyPr/>
        <a:lstStyle/>
        <a:p>
          <a:endParaRPr lang="en-US"/>
        </a:p>
      </dgm:t>
    </dgm:pt>
    <dgm:pt modelId="{46439476-2426-4BE5-AD4A-37EA66F0B96F}">
      <dgm:prSet/>
      <dgm:spPr/>
      <dgm:t>
        <a:bodyPr/>
        <a:lstStyle/>
        <a:p>
          <a:r>
            <a:rPr lang="en-US" b="1" dirty="0"/>
            <a:t>Premium Page Sponsor </a:t>
          </a:r>
          <a:r>
            <a:rPr lang="en-US" dirty="0"/>
            <a:t>-$200/month (Available on Culture &amp; Entertainment, Food &amp; Entertainment)</a:t>
          </a:r>
        </a:p>
      </dgm:t>
    </dgm:pt>
    <dgm:pt modelId="{C9EAB620-ACC0-4695-A842-38089A4E8BA7}" type="parTrans" cxnId="{E75EEDA6-4071-4BF0-ADC6-B45F5B1722B8}">
      <dgm:prSet/>
      <dgm:spPr/>
      <dgm:t>
        <a:bodyPr/>
        <a:lstStyle/>
        <a:p>
          <a:endParaRPr lang="en-US"/>
        </a:p>
      </dgm:t>
    </dgm:pt>
    <dgm:pt modelId="{9505CA6F-49EF-4EAA-BB20-DBD24119F4DF}" type="sibTrans" cxnId="{E75EEDA6-4071-4BF0-ADC6-B45F5B1722B8}">
      <dgm:prSet/>
      <dgm:spPr/>
      <dgm:t>
        <a:bodyPr/>
        <a:lstStyle/>
        <a:p>
          <a:endParaRPr lang="en-US"/>
        </a:p>
      </dgm:t>
    </dgm:pt>
    <dgm:pt modelId="{F65A7452-B903-4187-9F7D-0595DF44EC40}">
      <dgm:prSet/>
      <dgm:spPr/>
      <dgm:t>
        <a:bodyPr/>
        <a:lstStyle/>
        <a:p>
          <a:pPr rtl="0"/>
          <a:r>
            <a:rPr lang="en-US" b="1" dirty="0"/>
            <a:t>Run of Site Banner</a:t>
          </a:r>
          <a:r>
            <a:rPr lang="en-US" dirty="0"/>
            <a:t> -$550/month</a:t>
          </a:r>
          <a:r>
            <a:rPr lang="en-US" dirty="0">
              <a:latin typeface="Calibri Light" panose="020F0302020204030204"/>
            </a:rPr>
            <a:t> </a:t>
          </a:r>
          <a:endParaRPr lang="en-US" dirty="0"/>
        </a:p>
      </dgm:t>
    </dgm:pt>
    <dgm:pt modelId="{F69179FA-E79B-41D9-B37B-0ADAA976132A}" type="parTrans" cxnId="{742AB3CA-3C33-460A-B12A-370948C06D6B}">
      <dgm:prSet/>
      <dgm:spPr/>
      <dgm:t>
        <a:bodyPr/>
        <a:lstStyle/>
        <a:p>
          <a:endParaRPr lang="en-US"/>
        </a:p>
      </dgm:t>
    </dgm:pt>
    <dgm:pt modelId="{18C34B1A-2D0B-4F98-A1B6-F7DB88D4CF97}" type="sibTrans" cxnId="{742AB3CA-3C33-460A-B12A-370948C06D6B}">
      <dgm:prSet/>
      <dgm:spPr/>
      <dgm:t>
        <a:bodyPr/>
        <a:lstStyle/>
        <a:p>
          <a:endParaRPr lang="en-US"/>
        </a:p>
      </dgm:t>
    </dgm:pt>
    <dgm:pt modelId="{EFD44BD3-B480-46C7-BE1C-A127952FB404}">
      <dgm:prSet/>
      <dgm:spPr/>
      <dgm:t>
        <a:bodyPr/>
        <a:lstStyle/>
        <a:p>
          <a:r>
            <a:rPr lang="en-US" b="1" dirty="0"/>
            <a:t>Spotlight Run of Site </a:t>
          </a:r>
          <a:r>
            <a:rPr lang="en-US" dirty="0"/>
            <a:t>-$350/month</a:t>
          </a:r>
        </a:p>
      </dgm:t>
    </dgm:pt>
    <dgm:pt modelId="{E28F2CB4-DC1B-4275-9A10-91BAE0A2CFB9}" type="parTrans" cxnId="{249ECFAA-C5D5-4BD1-A2F4-E59CC82BAEA7}">
      <dgm:prSet/>
      <dgm:spPr/>
      <dgm:t>
        <a:bodyPr/>
        <a:lstStyle/>
        <a:p>
          <a:endParaRPr lang="en-US"/>
        </a:p>
      </dgm:t>
    </dgm:pt>
    <dgm:pt modelId="{6A9584F7-8993-487B-AD13-13F1411145DF}" type="sibTrans" cxnId="{249ECFAA-C5D5-4BD1-A2F4-E59CC82BAEA7}">
      <dgm:prSet/>
      <dgm:spPr/>
      <dgm:t>
        <a:bodyPr/>
        <a:lstStyle/>
        <a:p>
          <a:endParaRPr lang="en-US"/>
        </a:p>
      </dgm:t>
    </dgm:pt>
    <dgm:pt modelId="{137E4B7F-3D68-4ABB-9EBB-56631FF325BE}">
      <dgm:prSet/>
      <dgm:spPr/>
      <dgm:t>
        <a:bodyPr/>
        <a:lstStyle/>
        <a:p>
          <a:r>
            <a:rPr lang="en-US" b="1" dirty="0"/>
            <a:t>Mobile Footer </a:t>
          </a:r>
          <a:r>
            <a:rPr lang="en-US" dirty="0"/>
            <a:t>-$500/month (Available 1/3/2023)</a:t>
          </a:r>
        </a:p>
      </dgm:t>
    </dgm:pt>
    <dgm:pt modelId="{4BA052B3-0225-4525-B57C-2AEB0C3D9E29}" type="parTrans" cxnId="{0CA6BE34-43CF-4FE7-A8A1-5C62000D48AB}">
      <dgm:prSet/>
      <dgm:spPr/>
      <dgm:t>
        <a:bodyPr/>
        <a:lstStyle/>
        <a:p>
          <a:endParaRPr lang="en-US"/>
        </a:p>
      </dgm:t>
    </dgm:pt>
    <dgm:pt modelId="{7886DDE0-2B72-4BDF-81AB-3073487009C9}" type="sibTrans" cxnId="{0CA6BE34-43CF-4FE7-A8A1-5C62000D48AB}">
      <dgm:prSet/>
      <dgm:spPr/>
      <dgm:t>
        <a:bodyPr/>
        <a:lstStyle/>
        <a:p>
          <a:endParaRPr lang="en-US"/>
        </a:p>
      </dgm:t>
    </dgm:pt>
    <dgm:pt modelId="{60DAA7C7-ADD4-46C2-9EFB-AD310492088E}">
      <dgm:prSet/>
      <dgm:spPr/>
      <dgm:t>
        <a:bodyPr/>
        <a:lstStyle/>
        <a:p>
          <a:pPr rtl="0"/>
          <a:r>
            <a:rPr lang="en-US" dirty="0"/>
            <a:t>Social Media Submission Form:</a:t>
          </a:r>
          <a:r>
            <a:rPr lang="en-US" dirty="0">
              <a:latin typeface="Calibri Light" panose="020F0302020204030204"/>
            </a:rPr>
            <a:t> </a:t>
          </a:r>
          <a:r>
            <a:rPr lang="en-US" dirty="0">
              <a:hlinkClick xmlns:r="http://schemas.openxmlformats.org/officeDocument/2006/relationships" r:id="rId1"/>
            </a:rPr>
            <a:t>Partner Content Submission Form (monday.com)</a:t>
          </a:r>
        </a:p>
      </dgm:t>
    </dgm:pt>
    <dgm:pt modelId="{062941A1-DF0B-4B8A-AB0F-3B97D76663AC}" type="parTrans" cxnId="{2AD5D5BA-4428-4700-BE39-B973A3845FA4}">
      <dgm:prSet/>
      <dgm:spPr/>
      <dgm:t>
        <a:bodyPr/>
        <a:lstStyle/>
        <a:p>
          <a:endParaRPr lang="en-US"/>
        </a:p>
      </dgm:t>
    </dgm:pt>
    <dgm:pt modelId="{921B39FD-98EF-42BD-BEE3-F6724D053BA6}" type="sibTrans" cxnId="{2AD5D5BA-4428-4700-BE39-B973A3845FA4}">
      <dgm:prSet/>
      <dgm:spPr/>
      <dgm:t>
        <a:bodyPr/>
        <a:lstStyle/>
        <a:p>
          <a:endParaRPr lang="en-US"/>
        </a:p>
      </dgm:t>
    </dgm:pt>
    <dgm:pt modelId="{46F9019E-130F-4342-A80F-947A80B6EE9D}">
      <dgm:prSet phldr="0"/>
      <dgm:spPr/>
      <dgm:t>
        <a:bodyPr/>
        <a:lstStyle/>
        <a:p>
          <a:pPr rtl="0"/>
          <a:r>
            <a:rPr lang="en-US" b="1" dirty="0">
              <a:latin typeface="Calibri"/>
              <a:cs typeface="Calibri"/>
            </a:rPr>
            <a:t>Newsletter Exclusive Digital Ad Placement</a:t>
          </a:r>
          <a:r>
            <a:rPr lang="en-US" dirty="0">
              <a:latin typeface="Calibri"/>
              <a:cs typeface="Calibri"/>
            </a:rPr>
            <a:t> - $650/month (photo + content, one ad on newsletter each month)</a:t>
          </a:r>
          <a:endParaRPr lang="en-US" dirty="0">
            <a:latin typeface="Calibri Light" panose="020F0302020204030204"/>
          </a:endParaRPr>
        </a:p>
      </dgm:t>
    </dgm:pt>
    <dgm:pt modelId="{35267311-8D84-4125-BDB7-FDCAC947A08A}" type="parTrans" cxnId="{4D6940C9-D6B9-450F-B876-797BEC699387}">
      <dgm:prSet/>
      <dgm:spPr/>
    </dgm:pt>
    <dgm:pt modelId="{599652C8-B592-41DB-8C56-992CCF5E27EE}" type="sibTrans" cxnId="{4D6940C9-D6B9-450F-B876-797BEC699387}">
      <dgm:prSet/>
      <dgm:spPr/>
    </dgm:pt>
    <dgm:pt modelId="{B53F7BE1-152B-4299-B130-679AA9039231}" type="pres">
      <dgm:prSet presAssocID="{B496F60A-97CF-4F61-B057-466E1F4CAC10}" presName="vert0" presStyleCnt="0">
        <dgm:presLayoutVars>
          <dgm:dir/>
          <dgm:animOne val="branch"/>
          <dgm:animLvl val="lvl"/>
        </dgm:presLayoutVars>
      </dgm:prSet>
      <dgm:spPr/>
    </dgm:pt>
    <dgm:pt modelId="{42C18BD9-20AC-48F6-B4DA-DD7D34E5EB8E}" type="pres">
      <dgm:prSet presAssocID="{B04C07CF-2A58-4625-BD17-5C213085F087}" presName="thickLine" presStyleLbl="alignNode1" presStyleIdx="0" presStyleCnt="7"/>
      <dgm:spPr/>
    </dgm:pt>
    <dgm:pt modelId="{684A1277-80D4-464A-8069-C7587421318A}" type="pres">
      <dgm:prSet presAssocID="{B04C07CF-2A58-4625-BD17-5C213085F087}" presName="horz1" presStyleCnt="0"/>
      <dgm:spPr/>
    </dgm:pt>
    <dgm:pt modelId="{76BFDF6C-9C32-4125-BA7F-0794C947F76F}" type="pres">
      <dgm:prSet presAssocID="{B04C07CF-2A58-4625-BD17-5C213085F087}" presName="tx1" presStyleLbl="revTx" presStyleIdx="0" presStyleCnt="7"/>
      <dgm:spPr/>
    </dgm:pt>
    <dgm:pt modelId="{D4C42391-912C-41B9-AE28-E428EF10C195}" type="pres">
      <dgm:prSet presAssocID="{B04C07CF-2A58-4625-BD17-5C213085F087}" presName="vert1" presStyleCnt="0"/>
      <dgm:spPr/>
    </dgm:pt>
    <dgm:pt modelId="{68237F4F-19A9-4DB3-AE42-15228C6DCC78}" type="pres">
      <dgm:prSet presAssocID="{46439476-2426-4BE5-AD4A-37EA66F0B96F}" presName="thickLine" presStyleLbl="alignNode1" presStyleIdx="1" presStyleCnt="7"/>
      <dgm:spPr/>
    </dgm:pt>
    <dgm:pt modelId="{0D0619DA-9D1F-4A42-9FF6-FCE78EA0B3EE}" type="pres">
      <dgm:prSet presAssocID="{46439476-2426-4BE5-AD4A-37EA66F0B96F}" presName="horz1" presStyleCnt="0"/>
      <dgm:spPr/>
    </dgm:pt>
    <dgm:pt modelId="{9FC1DDE5-E314-4E08-A657-9FA875FBC4BB}" type="pres">
      <dgm:prSet presAssocID="{46439476-2426-4BE5-AD4A-37EA66F0B96F}" presName="tx1" presStyleLbl="revTx" presStyleIdx="1" presStyleCnt="7"/>
      <dgm:spPr/>
    </dgm:pt>
    <dgm:pt modelId="{4AF0BA21-83F4-44E4-A883-8406CFB6862B}" type="pres">
      <dgm:prSet presAssocID="{46439476-2426-4BE5-AD4A-37EA66F0B96F}" presName="vert1" presStyleCnt="0"/>
      <dgm:spPr/>
    </dgm:pt>
    <dgm:pt modelId="{A3266467-D1BB-48DF-BFB1-780B2912B02A}" type="pres">
      <dgm:prSet presAssocID="{F65A7452-B903-4187-9F7D-0595DF44EC40}" presName="thickLine" presStyleLbl="alignNode1" presStyleIdx="2" presStyleCnt="7"/>
      <dgm:spPr/>
    </dgm:pt>
    <dgm:pt modelId="{157EAE4E-A14E-428B-A465-52ABD16DEAF4}" type="pres">
      <dgm:prSet presAssocID="{F65A7452-B903-4187-9F7D-0595DF44EC40}" presName="horz1" presStyleCnt="0"/>
      <dgm:spPr/>
    </dgm:pt>
    <dgm:pt modelId="{014A6464-F396-43E5-B6F1-99BB38F0D4AE}" type="pres">
      <dgm:prSet presAssocID="{F65A7452-B903-4187-9F7D-0595DF44EC40}" presName="tx1" presStyleLbl="revTx" presStyleIdx="2" presStyleCnt="7"/>
      <dgm:spPr/>
    </dgm:pt>
    <dgm:pt modelId="{66C24A2B-9528-4D1D-923E-F5262B7BEA9E}" type="pres">
      <dgm:prSet presAssocID="{F65A7452-B903-4187-9F7D-0595DF44EC40}" presName="vert1" presStyleCnt="0"/>
      <dgm:spPr/>
    </dgm:pt>
    <dgm:pt modelId="{3FE2E544-5110-4217-8AFA-E33ADAB1243E}" type="pres">
      <dgm:prSet presAssocID="{EFD44BD3-B480-46C7-BE1C-A127952FB404}" presName="thickLine" presStyleLbl="alignNode1" presStyleIdx="3" presStyleCnt="7"/>
      <dgm:spPr/>
    </dgm:pt>
    <dgm:pt modelId="{5B61366B-479E-4A23-9BA2-90959E90FE06}" type="pres">
      <dgm:prSet presAssocID="{EFD44BD3-B480-46C7-BE1C-A127952FB404}" presName="horz1" presStyleCnt="0"/>
      <dgm:spPr/>
    </dgm:pt>
    <dgm:pt modelId="{E17A6722-0684-4368-B4C2-938BE66F4342}" type="pres">
      <dgm:prSet presAssocID="{EFD44BD3-B480-46C7-BE1C-A127952FB404}" presName="tx1" presStyleLbl="revTx" presStyleIdx="3" presStyleCnt="7"/>
      <dgm:spPr/>
    </dgm:pt>
    <dgm:pt modelId="{DA214696-80B0-4C73-98C9-49A436AD99BA}" type="pres">
      <dgm:prSet presAssocID="{EFD44BD3-B480-46C7-BE1C-A127952FB404}" presName="vert1" presStyleCnt="0"/>
      <dgm:spPr/>
    </dgm:pt>
    <dgm:pt modelId="{52CC899F-5635-4F30-86EC-9D7E53A37774}" type="pres">
      <dgm:prSet presAssocID="{137E4B7F-3D68-4ABB-9EBB-56631FF325BE}" presName="thickLine" presStyleLbl="alignNode1" presStyleIdx="4" presStyleCnt="7"/>
      <dgm:spPr/>
    </dgm:pt>
    <dgm:pt modelId="{4088F467-0BBE-40A7-928A-B5D6DF61D795}" type="pres">
      <dgm:prSet presAssocID="{137E4B7F-3D68-4ABB-9EBB-56631FF325BE}" presName="horz1" presStyleCnt="0"/>
      <dgm:spPr/>
    </dgm:pt>
    <dgm:pt modelId="{EBF9D6E7-498E-4492-A350-D235CF87F2C3}" type="pres">
      <dgm:prSet presAssocID="{137E4B7F-3D68-4ABB-9EBB-56631FF325BE}" presName="tx1" presStyleLbl="revTx" presStyleIdx="4" presStyleCnt="7"/>
      <dgm:spPr/>
    </dgm:pt>
    <dgm:pt modelId="{94C552B3-E884-4986-9625-DB258431C10E}" type="pres">
      <dgm:prSet presAssocID="{137E4B7F-3D68-4ABB-9EBB-56631FF325BE}" presName="vert1" presStyleCnt="0"/>
      <dgm:spPr/>
    </dgm:pt>
    <dgm:pt modelId="{8F9EA4D7-6A13-446C-A960-F489309EDEC7}" type="pres">
      <dgm:prSet presAssocID="{46F9019E-130F-4342-A80F-947A80B6EE9D}" presName="thickLine" presStyleLbl="alignNode1" presStyleIdx="5" presStyleCnt="7"/>
      <dgm:spPr/>
    </dgm:pt>
    <dgm:pt modelId="{DBDC03A8-F95F-40D1-9936-FE2B55B58E19}" type="pres">
      <dgm:prSet presAssocID="{46F9019E-130F-4342-A80F-947A80B6EE9D}" presName="horz1" presStyleCnt="0"/>
      <dgm:spPr/>
    </dgm:pt>
    <dgm:pt modelId="{8A0913ED-F816-4E0B-B0EB-251B1D96C687}" type="pres">
      <dgm:prSet presAssocID="{46F9019E-130F-4342-A80F-947A80B6EE9D}" presName="tx1" presStyleLbl="revTx" presStyleIdx="5" presStyleCnt="7"/>
      <dgm:spPr/>
    </dgm:pt>
    <dgm:pt modelId="{929923BE-27FD-4953-8321-C31343B90DC4}" type="pres">
      <dgm:prSet presAssocID="{46F9019E-130F-4342-A80F-947A80B6EE9D}" presName="vert1" presStyleCnt="0"/>
      <dgm:spPr/>
    </dgm:pt>
    <dgm:pt modelId="{4093630F-7E4F-4995-B09B-1326DC38D2A3}" type="pres">
      <dgm:prSet presAssocID="{60DAA7C7-ADD4-46C2-9EFB-AD310492088E}" presName="thickLine" presStyleLbl="alignNode1" presStyleIdx="6" presStyleCnt="7"/>
      <dgm:spPr/>
    </dgm:pt>
    <dgm:pt modelId="{BD8B8198-72EF-4595-BCDF-244B1DA283CB}" type="pres">
      <dgm:prSet presAssocID="{60DAA7C7-ADD4-46C2-9EFB-AD310492088E}" presName="horz1" presStyleCnt="0"/>
      <dgm:spPr/>
    </dgm:pt>
    <dgm:pt modelId="{0D6D419C-BD47-48F1-8124-4CE238755377}" type="pres">
      <dgm:prSet presAssocID="{60DAA7C7-ADD4-46C2-9EFB-AD310492088E}" presName="tx1" presStyleLbl="revTx" presStyleIdx="6" presStyleCnt="7"/>
      <dgm:spPr/>
    </dgm:pt>
    <dgm:pt modelId="{7C609D52-A0E2-417D-9A6C-2CF001484344}" type="pres">
      <dgm:prSet presAssocID="{60DAA7C7-ADD4-46C2-9EFB-AD310492088E}" presName="vert1" presStyleCnt="0"/>
      <dgm:spPr/>
    </dgm:pt>
  </dgm:ptLst>
  <dgm:cxnLst>
    <dgm:cxn modelId="{FBBF4E23-26B4-43F6-84DF-BA5D96C03DBA}" type="presOf" srcId="{B496F60A-97CF-4F61-B057-466E1F4CAC10}" destId="{B53F7BE1-152B-4299-B130-679AA9039231}" srcOrd="0" destOrd="0" presId="urn:microsoft.com/office/officeart/2008/layout/LinedList"/>
    <dgm:cxn modelId="{0CA6BE34-43CF-4FE7-A8A1-5C62000D48AB}" srcId="{B496F60A-97CF-4F61-B057-466E1F4CAC10}" destId="{137E4B7F-3D68-4ABB-9EBB-56631FF325BE}" srcOrd="4" destOrd="0" parTransId="{4BA052B3-0225-4525-B57C-2AEB0C3D9E29}" sibTransId="{7886DDE0-2B72-4BDF-81AB-3073487009C9}"/>
    <dgm:cxn modelId="{C5938046-A28F-4E69-9760-2F492195B418}" type="presOf" srcId="{F65A7452-B903-4187-9F7D-0595DF44EC40}" destId="{014A6464-F396-43E5-B6F1-99BB38F0D4AE}" srcOrd="0" destOrd="0" presId="urn:microsoft.com/office/officeart/2008/layout/LinedList"/>
    <dgm:cxn modelId="{A0E56072-501E-43AB-8D28-0B682DCFA86B}" type="presOf" srcId="{B04C07CF-2A58-4625-BD17-5C213085F087}" destId="{76BFDF6C-9C32-4125-BA7F-0794C947F76F}" srcOrd="0" destOrd="0" presId="urn:microsoft.com/office/officeart/2008/layout/LinedList"/>
    <dgm:cxn modelId="{8FCC4658-631E-48C2-8BFA-F937384144BC}" type="presOf" srcId="{EFD44BD3-B480-46C7-BE1C-A127952FB404}" destId="{E17A6722-0684-4368-B4C2-938BE66F4342}" srcOrd="0" destOrd="0" presId="urn:microsoft.com/office/officeart/2008/layout/LinedList"/>
    <dgm:cxn modelId="{F5EB7958-9C65-4D00-9180-F7796416C6EC}" srcId="{B496F60A-97CF-4F61-B057-466E1F4CAC10}" destId="{B04C07CF-2A58-4625-BD17-5C213085F087}" srcOrd="0" destOrd="0" parTransId="{9D7DD090-316C-44B0-A852-0E52CC6DE9A4}" sibTransId="{E027BD19-E027-4ACC-8ADC-BA7424B00144}"/>
    <dgm:cxn modelId="{D8CB2180-CD62-436B-A9D7-5D28F53541C6}" type="presOf" srcId="{46439476-2426-4BE5-AD4A-37EA66F0B96F}" destId="{9FC1DDE5-E314-4E08-A657-9FA875FBC4BB}" srcOrd="0" destOrd="0" presId="urn:microsoft.com/office/officeart/2008/layout/LinedList"/>
    <dgm:cxn modelId="{E75EEDA6-4071-4BF0-ADC6-B45F5B1722B8}" srcId="{B496F60A-97CF-4F61-B057-466E1F4CAC10}" destId="{46439476-2426-4BE5-AD4A-37EA66F0B96F}" srcOrd="1" destOrd="0" parTransId="{C9EAB620-ACC0-4695-A842-38089A4E8BA7}" sibTransId="{9505CA6F-49EF-4EAA-BB20-DBD24119F4DF}"/>
    <dgm:cxn modelId="{249ECFAA-C5D5-4BD1-A2F4-E59CC82BAEA7}" srcId="{B496F60A-97CF-4F61-B057-466E1F4CAC10}" destId="{EFD44BD3-B480-46C7-BE1C-A127952FB404}" srcOrd="3" destOrd="0" parTransId="{E28F2CB4-DC1B-4275-9A10-91BAE0A2CFB9}" sibTransId="{6A9584F7-8993-487B-AD13-13F1411145DF}"/>
    <dgm:cxn modelId="{2AD5D5BA-4428-4700-BE39-B973A3845FA4}" srcId="{B496F60A-97CF-4F61-B057-466E1F4CAC10}" destId="{60DAA7C7-ADD4-46C2-9EFB-AD310492088E}" srcOrd="6" destOrd="0" parTransId="{062941A1-DF0B-4B8A-AB0F-3B97D76663AC}" sibTransId="{921B39FD-98EF-42BD-BEE3-F6724D053BA6}"/>
    <dgm:cxn modelId="{4D6940C9-D6B9-450F-B876-797BEC699387}" srcId="{B496F60A-97CF-4F61-B057-466E1F4CAC10}" destId="{46F9019E-130F-4342-A80F-947A80B6EE9D}" srcOrd="5" destOrd="0" parTransId="{35267311-8D84-4125-BDB7-FDCAC947A08A}" sibTransId="{599652C8-B592-41DB-8C56-992CCF5E27EE}"/>
    <dgm:cxn modelId="{742AB3CA-3C33-460A-B12A-370948C06D6B}" srcId="{B496F60A-97CF-4F61-B057-466E1F4CAC10}" destId="{F65A7452-B903-4187-9F7D-0595DF44EC40}" srcOrd="2" destOrd="0" parTransId="{F69179FA-E79B-41D9-B37B-0ADAA976132A}" sibTransId="{18C34B1A-2D0B-4F98-A1B6-F7DB88D4CF97}"/>
    <dgm:cxn modelId="{B704AECC-D9B1-4245-8110-254D216AC704}" type="presOf" srcId="{46F9019E-130F-4342-A80F-947A80B6EE9D}" destId="{8A0913ED-F816-4E0B-B0EB-251B1D96C687}" srcOrd="0" destOrd="0" presId="urn:microsoft.com/office/officeart/2008/layout/LinedList"/>
    <dgm:cxn modelId="{386C25E5-7DE9-4741-A5EA-4D9F48200717}" type="presOf" srcId="{137E4B7F-3D68-4ABB-9EBB-56631FF325BE}" destId="{EBF9D6E7-498E-4492-A350-D235CF87F2C3}" srcOrd="0" destOrd="0" presId="urn:microsoft.com/office/officeart/2008/layout/LinedList"/>
    <dgm:cxn modelId="{17DFE5EE-FD04-445D-929A-5D2E7745650A}" type="presOf" srcId="{60DAA7C7-ADD4-46C2-9EFB-AD310492088E}" destId="{0D6D419C-BD47-48F1-8124-4CE238755377}" srcOrd="0" destOrd="0" presId="urn:microsoft.com/office/officeart/2008/layout/LinedList"/>
    <dgm:cxn modelId="{7F8E2941-812D-4E07-A3B1-9D5B988CAAE6}" type="presParOf" srcId="{B53F7BE1-152B-4299-B130-679AA9039231}" destId="{42C18BD9-20AC-48F6-B4DA-DD7D34E5EB8E}" srcOrd="0" destOrd="0" presId="urn:microsoft.com/office/officeart/2008/layout/LinedList"/>
    <dgm:cxn modelId="{EAD65F43-2260-404B-9EEA-4D078A0BC347}" type="presParOf" srcId="{B53F7BE1-152B-4299-B130-679AA9039231}" destId="{684A1277-80D4-464A-8069-C7587421318A}" srcOrd="1" destOrd="0" presId="urn:microsoft.com/office/officeart/2008/layout/LinedList"/>
    <dgm:cxn modelId="{BFDEDE6B-C531-471B-B9F4-987437D96377}" type="presParOf" srcId="{684A1277-80D4-464A-8069-C7587421318A}" destId="{76BFDF6C-9C32-4125-BA7F-0794C947F76F}" srcOrd="0" destOrd="0" presId="urn:microsoft.com/office/officeart/2008/layout/LinedList"/>
    <dgm:cxn modelId="{C6C647A7-9BE2-462D-AAB4-ABB8E0A226D5}" type="presParOf" srcId="{684A1277-80D4-464A-8069-C7587421318A}" destId="{D4C42391-912C-41B9-AE28-E428EF10C195}" srcOrd="1" destOrd="0" presId="urn:microsoft.com/office/officeart/2008/layout/LinedList"/>
    <dgm:cxn modelId="{2F377982-9658-47A5-A764-66293C5CFA56}" type="presParOf" srcId="{B53F7BE1-152B-4299-B130-679AA9039231}" destId="{68237F4F-19A9-4DB3-AE42-15228C6DCC78}" srcOrd="2" destOrd="0" presId="urn:microsoft.com/office/officeart/2008/layout/LinedList"/>
    <dgm:cxn modelId="{63CD53D0-D0C9-46CF-A450-10FB09C56C49}" type="presParOf" srcId="{B53F7BE1-152B-4299-B130-679AA9039231}" destId="{0D0619DA-9D1F-4A42-9FF6-FCE78EA0B3EE}" srcOrd="3" destOrd="0" presId="urn:microsoft.com/office/officeart/2008/layout/LinedList"/>
    <dgm:cxn modelId="{CE437AEA-B0BF-44E5-ABBD-D130C232127E}" type="presParOf" srcId="{0D0619DA-9D1F-4A42-9FF6-FCE78EA0B3EE}" destId="{9FC1DDE5-E314-4E08-A657-9FA875FBC4BB}" srcOrd="0" destOrd="0" presId="urn:microsoft.com/office/officeart/2008/layout/LinedList"/>
    <dgm:cxn modelId="{A51E1F62-3EAB-4BF5-92D6-635F1167D5D1}" type="presParOf" srcId="{0D0619DA-9D1F-4A42-9FF6-FCE78EA0B3EE}" destId="{4AF0BA21-83F4-44E4-A883-8406CFB6862B}" srcOrd="1" destOrd="0" presId="urn:microsoft.com/office/officeart/2008/layout/LinedList"/>
    <dgm:cxn modelId="{173E5548-84A1-402B-8067-6B493208D876}" type="presParOf" srcId="{B53F7BE1-152B-4299-B130-679AA9039231}" destId="{A3266467-D1BB-48DF-BFB1-780B2912B02A}" srcOrd="4" destOrd="0" presId="urn:microsoft.com/office/officeart/2008/layout/LinedList"/>
    <dgm:cxn modelId="{D6741499-C186-4B26-9711-7FD33B2A52D0}" type="presParOf" srcId="{B53F7BE1-152B-4299-B130-679AA9039231}" destId="{157EAE4E-A14E-428B-A465-52ABD16DEAF4}" srcOrd="5" destOrd="0" presId="urn:microsoft.com/office/officeart/2008/layout/LinedList"/>
    <dgm:cxn modelId="{BADF783A-AEB8-4735-AF85-56880F938F09}" type="presParOf" srcId="{157EAE4E-A14E-428B-A465-52ABD16DEAF4}" destId="{014A6464-F396-43E5-B6F1-99BB38F0D4AE}" srcOrd="0" destOrd="0" presId="urn:microsoft.com/office/officeart/2008/layout/LinedList"/>
    <dgm:cxn modelId="{2B702F69-6CD7-44D0-9796-7FCAAAF57E9D}" type="presParOf" srcId="{157EAE4E-A14E-428B-A465-52ABD16DEAF4}" destId="{66C24A2B-9528-4D1D-923E-F5262B7BEA9E}" srcOrd="1" destOrd="0" presId="urn:microsoft.com/office/officeart/2008/layout/LinedList"/>
    <dgm:cxn modelId="{DA14ECE5-D971-4870-B625-75DE273AAC89}" type="presParOf" srcId="{B53F7BE1-152B-4299-B130-679AA9039231}" destId="{3FE2E544-5110-4217-8AFA-E33ADAB1243E}" srcOrd="6" destOrd="0" presId="urn:microsoft.com/office/officeart/2008/layout/LinedList"/>
    <dgm:cxn modelId="{6BCBF296-2568-4376-A4E5-C8FB372A7E11}" type="presParOf" srcId="{B53F7BE1-152B-4299-B130-679AA9039231}" destId="{5B61366B-479E-4A23-9BA2-90959E90FE06}" srcOrd="7" destOrd="0" presId="urn:microsoft.com/office/officeart/2008/layout/LinedList"/>
    <dgm:cxn modelId="{27D75394-7EB7-4BC7-9149-BA44BB8287C7}" type="presParOf" srcId="{5B61366B-479E-4A23-9BA2-90959E90FE06}" destId="{E17A6722-0684-4368-B4C2-938BE66F4342}" srcOrd="0" destOrd="0" presId="urn:microsoft.com/office/officeart/2008/layout/LinedList"/>
    <dgm:cxn modelId="{5926DD13-D138-4CAE-B5DA-4C2850498155}" type="presParOf" srcId="{5B61366B-479E-4A23-9BA2-90959E90FE06}" destId="{DA214696-80B0-4C73-98C9-49A436AD99BA}" srcOrd="1" destOrd="0" presId="urn:microsoft.com/office/officeart/2008/layout/LinedList"/>
    <dgm:cxn modelId="{91D9AD7C-9062-43B6-AEC4-9DF22FFA1B94}" type="presParOf" srcId="{B53F7BE1-152B-4299-B130-679AA9039231}" destId="{52CC899F-5635-4F30-86EC-9D7E53A37774}" srcOrd="8" destOrd="0" presId="urn:microsoft.com/office/officeart/2008/layout/LinedList"/>
    <dgm:cxn modelId="{28126334-A0E8-4F20-9070-09FE41B1FE10}" type="presParOf" srcId="{B53F7BE1-152B-4299-B130-679AA9039231}" destId="{4088F467-0BBE-40A7-928A-B5D6DF61D795}" srcOrd="9" destOrd="0" presId="urn:microsoft.com/office/officeart/2008/layout/LinedList"/>
    <dgm:cxn modelId="{7FF54910-4EBE-40A9-9CE3-1040CD161904}" type="presParOf" srcId="{4088F467-0BBE-40A7-928A-B5D6DF61D795}" destId="{EBF9D6E7-498E-4492-A350-D235CF87F2C3}" srcOrd="0" destOrd="0" presId="urn:microsoft.com/office/officeart/2008/layout/LinedList"/>
    <dgm:cxn modelId="{9AB85E7D-154E-4D33-89A0-AA046CC36A2A}" type="presParOf" srcId="{4088F467-0BBE-40A7-928A-B5D6DF61D795}" destId="{94C552B3-E884-4986-9625-DB258431C10E}" srcOrd="1" destOrd="0" presId="urn:microsoft.com/office/officeart/2008/layout/LinedList"/>
    <dgm:cxn modelId="{7437ACE4-EC2F-4DAF-A283-56A8BD3ACE1C}" type="presParOf" srcId="{B53F7BE1-152B-4299-B130-679AA9039231}" destId="{8F9EA4D7-6A13-446C-A960-F489309EDEC7}" srcOrd="10" destOrd="0" presId="urn:microsoft.com/office/officeart/2008/layout/LinedList"/>
    <dgm:cxn modelId="{30279F81-402C-45C9-951A-92AE2D5C4984}" type="presParOf" srcId="{B53F7BE1-152B-4299-B130-679AA9039231}" destId="{DBDC03A8-F95F-40D1-9936-FE2B55B58E19}" srcOrd="11" destOrd="0" presId="urn:microsoft.com/office/officeart/2008/layout/LinedList"/>
    <dgm:cxn modelId="{FF2BCF50-735C-41EA-9DDA-42CBE4B30943}" type="presParOf" srcId="{DBDC03A8-F95F-40D1-9936-FE2B55B58E19}" destId="{8A0913ED-F816-4E0B-B0EB-251B1D96C687}" srcOrd="0" destOrd="0" presId="urn:microsoft.com/office/officeart/2008/layout/LinedList"/>
    <dgm:cxn modelId="{A579E6A4-FB0A-42AE-A055-67AA83AF66C2}" type="presParOf" srcId="{DBDC03A8-F95F-40D1-9936-FE2B55B58E19}" destId="{929923BE-27FD-4953-8321-C31343B90DC4}" srcOrd="1" destOrd="0" presId="urn:microsoft.com/office/officeart/2008/layout/LinedList"/>
    <dgm:cxn modelId="{153B9A27-D542-4809-BE63-07241327393C}" type="presParOf" srcId="{B53F7BE1-152B-4299-B130-679AA9039231}" destId="{4093630F-7E4F-4995-B09B-1326DC38D2A3}" srcOrd="12" destOrd="0" presId="urn:microsoft.com/office/officeart/2008/layout/LinedList"/>
    <dgm:cxn modelId="{F5C09A5F-F206-4287-A927-53B993619CE6}" type="presParOf" srcId="{B53F7BE1-152B-4299-B130-679AA9039231}" destId="{BD8B8198-72EF-4595-BCDF-244B1DA283CB}" srcOrd="13" destOrd="0" presId="urn:microsoft.com/office/officeart/2008/layout/LinedList"/>
    <dgm:cxn modelId="{FB575C73-3387-4CEE-8828-43D6674AAE3C}" type="presParOf" srcId="{BD8B8198-72EF-4595-BCDF-244B1DA283CB}" destId="{0D6D419C-BD47-48F1-8124-4CE238755377}" srcOrd="0" destOrd="0" presId="urn:microsoft.com/office/officeart/2008/layout/LinedList"/>
    <dgm:cxn modelId="{83C146E6-AD15-4255-92D7-5866736A7C66}" type="presParOf" srcId="{BD8B8198-72EF-4595-BCDF-244B1DA283CB}" destId="{7C609D52-A0E2-417D-9A6C-2CF0014843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6F60A-97CF-4F61-B057-466E1F4CAC1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04C07CF-2A58-4625-BD17-5C213085F087}">
      <dgm:prSet custT="1"/>
      <dgm:spPr/>
      <dgm:t>
        <a:bodyPr/>
        <a:lstStyle/>
        <a:p>
          <a:r>
            <a:rPr lang="en-US" sz="2500" b="1" dirty="0"/>
            <a:t>Highlight Article </a:t>
          </a:r>
          <a:r>
            <a:rPr lang="en-US" sz="2500" b="0" dirty="0"/>
            <a:t>(up to 500 </a:t>
          </a:r>
          <a:r>
            <a:rPr lang="en-US" sz="2500" b="0" dirty="0" err="1"/>
            <a:t>wrds</a:t>
          </a:r>
          <a:r>
            <a:rPr lang="en-US" sz="2500" b="0" dirty="0"/>
            <a:t>)</a:t>
          </a:r>
          <a:r>
            <a:rPr lang="en-US" sz="2500" b="1" dirty="0"/>
            <a:t> </a:t>
          </a:r>
          <a:r>
            <a:rPr lang="en-US" sz="2500" dirty="0"/>
            <a:t>- </a:t>
          </a:r>
          <a:r>
            <a:rPr lang="en-US" sz="2500" b="1" dirty="0"/>
            <a:t>$1,500 </a:t>
          </a:r>
        </a:p>
        <a:p>
          <a:r>
            <a:rPr lang="en-US" sz="2000" dirty="0"/>
            <a:t>Shared across all social media platforms + newsletter share</a:t>
          </a:r>
        </a:p>
      </dgm:t>
    </dgm:pt>
    <dgm:pt modelId="{9D7DD090-316C-44B0-A852-0E52CC6DE9A4}" type="parTrans" cxnId="{F5EB7958-9C65-4D00-9180-F7796416C6EC}">
      <dgm:prSet/>
      <dgm:spPr/>
      <dgm:t>
        <a:bodyPr/>
        <a:lstStyle/>
        <a:p>
          <a:endParaRPr lang="en-US"/>
        </a:p>
      </dgm:t>
    </dgm:pt>
    <dgm:pt modelId="{E027BD19-E027-4ACC-8ADC-BA7424B00144}" type="sibTrans" cxnId="{F5EB7958-9C65-4D00-9180-F7796416C6EC}">
      <dgm:prSet/>
      <dgm:spPr/>
      <dgm:t>
        <a:bodyPr/>
        <a:lstStyle/>
        <a:p>
          <a:endParaRPr lang="en-US"/>
        </a:p>
      </dgm:t>
    </dgm:pt>
    <dgm:pt modelId="{C4ED4E85-FD1D-4689-8C0F-CE8B709A493D}">
      <dgm:prSet custT="1"/>
      <dgm:spPr/>
      <dgm:t>
        <a:bodyPr/>
        <a:lstStyle/>
        <a:p>
          <a:r>
            <a:rPr lang="en-US" sz="2500" b="1" dirty="0"/>
            <a:t>1 Mini Video Report </a:t>
          </a:r>
          <a:r>
            <a:rPr lang="en-US" sz="2500" b="0" dirty="0"/>
            <a:t>(up to 1 minute)</a:t>
          </a:r>
          <a:r>
            <a:rPr lang="en-US" sz="2500" b="1" dirty="0"/>
            <a:t> - $ 3,500</a:t>
          </a:r>
        </a:p>
        <a:p>
          <a:r>
            <a:rPr lang="en-US" sz="2000" dirty="0"/>
            <a:t>Shared across all social media platforms + newsletter share</a:t>
          </a:r>
        </a:p>
      </dgm:t>
    </dgm:pt>
    <dgm:pt modelId="{974454D1-7D80-43F1-B5ED-4C9BF73E3ABF}" type="parTrans" cxnId="{0B3EE305-B7B9-47EE-A67B-9F0846AAFFFC}">
      <dgm:prSet/>
      <dgm:spPr/>
      <dgm:t>
        <a:bodyPr/>
        <a:lstStyle/>
        <a:p>
          <a:endParaRPr lang="en-CA"/>
        </a:p>
      </dgm:t>
    </dgm:pt>
    <dgm:pt modelId="{5F865EC1-7404-4A6F-B54F-FB9EED33C6C5}" type="sibTrans" cxnId="{0B3EE305-B7B9-47EE-A67B-9F0846AAFFFC}">
      <dgm:prSet/>
      <dgm:spPr/>
      <dgm:t>
        <a:bodyPr/>
        <a:lstStyle/>
        <a:p>
          <a:endParaRPr lang="en-CA"/>
        </a:p>
      </dgm:t>
    </dgm:pt>
    <dgm:pt modelId="{FB7D4F45-3269-468C-B9C9-7C4E33B0BB7D}">
      <dgm:prSet custT="1"/>
      <dgm:spPr/>
      <dgm:t>
        <a:bodyPr/>
        <a:lstStyle/>
        <a:p>
          <a:r>
            <a:rPr lang="en-US" sz="2500" b="1" dirty="0"/>
            <a:t>Content Bundle Package </a:t>
          </a:r>
          <a:r>
            <a:rPr lang="en-US" sz="2500" b="0" dirty="0"/>
            <a:t>(Article + Video Report) - </a:t>
          </a:r>
          <a:r>
            <a:rPr lang="en-US" sz="2500" b="1" dirty="0"/>
            <a:t>$4,500 </a:t>
          </a:r>
        </a:p>
        <a:p>
          <a:r>
            <a:rPr lang="en-US" sz="2000" dirty="0"/>
            <a:t>Shared across all social media platforms, Story &amp; Swipe Up link and newsletter share</a:t>
          </a:r>
          <a:endParaRPr lang="en-US" sz="2000" b="0" dirty="0"/>
        </a:p>
      </dgm:t>
    </dgm:pt>
    <dgm:pt modelId="{B1FF7F6B-5908-40A4-BA3A-D758B9C0F126}" type="parTrans" cxnId="{343CC7AF-D824-4FFD-9DB5-5B4B0FD1373D}">
      <dgm:prSet/>
      <dgm:spPr/>
      <dgm:t>
        <a:bodyPr/>
        <a:lstStyle/>
        <a:p>
          <a:endParaRPr lang="en-CA"/>
        </a:p>
      </dgm:t>
    </dgm:pt>
    <dgm:pt modelId="{D7C63772-C40C-4BC0-A918-FF8EE49251EB}" type="sibTrans" cxnId="{343CC7AF-D824-4FFD-9DB5-5B4B0FD1373D}">
      <dgm:prSet/>
      <dgm:spPr/>
      <dgm:t>
        <a:bodyPr/>
        <a:lstStyle/>
        <a:p>
          <a:endParaRPr lang="en-CA"/>
        </a:p>
      </dgm:t>
    </dgm:pt>
    <dgm:pt modelId="{37542AEB-7423-48BE-95BD-E6BEDE29C49F}">
      <dgm:prSet custT="1"/>
      <dgm:spPr/>
      <dgm:t>
        <a:bodyPr/>
        <a:lstStyle/>
        <a:p>
          <a:r>
            <a:rPr lang="en-US" sz="2500" b="1" dirty="0"/>
            <a:t>Weekend Roundup</a:t>
          </a:r>
          <a:r>
            <a:rPr lang="en-US" sz="2500" dirty="0"/>
            <a:t> - </a:t>
          </a:r>
          <a:r>
            <a:rPr lang="en-US" sz="2500" b="1" dirty="0"/>
            <a:t>$1,000</a:t>
          </a:r>
        </a:p>
        <a:p>
          <a:r>
            <a:rPr lang="en-US" sz="1700" dirty="0"/>
            <a:t>1 spot in Now Toronto </a:t>
          </a:r>
          <a:r>
            <a:rPr lang="en-US" sz="1700" dirty="0" err="1"/>
            <a:t>WeekendRound</a:t>
          </a:r>
          <a:r>
            <a:rPr lang="en-US" sz="1700" dirty="0"/>
            <a:t> Up Article (up to 150 words)</a:t>
          </a:r>
          <a:endParaRPr lang="en-CA" sz="1700" dirty="0"/>
        </a:p>
        <a:p>
          <a:r>
            <a:rPr lang="en-US" sz="1700" dirty="0"/>
            <a:t>1 spot in Now Toronto </a:t>
          </a:r>
          <a:r>
            <a:rPr lang="en-US" sz="1700" dirty="0" err="1"/>
            <a:t>WeekendRound</a:t>
          </a:r>
          <a:r>
            <a:rPr lang="en-US" sz="1700" dirty="0"/>
            <a:t>-up Video Report</a:t>
          </a:r>
          <a:endParaRPr lang="en-CA" sz="1700" dirty="0"/>
        </a:p>
        <a:p>
          <a:r>
            <a:rPr lang="en-US" sz="1700" dirty="0"/>
            <a:t>1 share in Now Toronto </a:t>
          </a:r>
          <a:r>
            <a:rPr lang="en-US" sz="1700" dirty="0" err="1"/>
            <a:t>WeekendRound</a:t>
          </a:r>
          <a:r>
            <a:rPr lang="en-US" sz="1700" dirty="0"/>
            <a:t> Up Newsletter share </a:t>
          </a:r>
        </a:p>
        <a:p>
          <a:r>
            <a:rPr lang="en-US" sz="1700" dirty="0"/>
            <a:t>Shared across all social media platforms + newsletter share</a:t>
          </a:r>
        </a:p>
      </dgm:t>
    </dgm:pt>
    <dgm:pt modelId="{7BCE82D1-95B2-45C6-B058-76D0ED8E49A8}" type="parTrans" cxnId="{E15C40D4-EAA7-4432-A039-941A1654915E}">
      <dgm:prSet/>
      <dgm:spPr/>
      <dgm:t>
        <a:bodyPr/>
        <a:lstStyle/>
        <a:p>
          <a:endParaRPr lang="en-CA"/>
        </a:p>
      </dgm:t>
    </dgm:pt>
    <dgm:pt modelId="{A6FB94F5-BEA3-4B90-B9CF-FC4CC2A7BA9E}" type="sibTrans" cxnId="{E15C40D4-EAA7-4432-A039-941A1654915E}">
      <dgm:prSet/>
      <dgm:spPr/>
      <dgm:t>
        <a:bodyPr/>
        <a:lstStyle/>
        <a:p>
          <a:endParaRPr lang="en-CA"/>
        </a:p>
      </dgm:t>
    </dgm:pt>
    <dgm:pt modelId="{B53F7BE1-152B-4299-B130-679AA9039231}" type="pres">
      <dgm:prSet presAssocID="{B496F60A-97CF-4F61-B057-466E1F4CAC10}" presName="vert0" presStyleCnt="0">
        <dgm:presLayoutVars>
          <dgm:dir/>
          <dgm:animOne val="branch"/>
          <dgm:animLvl val="lvl"/>
        </dgm:presLayoutVars>
      </dgm:prSet>
      <dgm:spPr/>
    </dgm:pt>
    <dgm:pt modelId="{42C18BD9-20AC-48F6-B4DA-DD7D34E5EB8E}" type="pres">
      <dgm:prSet presAssocID="{B04C07CF-2A58-4625-BD17-5C213085F087}" presName="thickLine" presStyleLbl="alignNode1" presStyleIdx="0" presStyleCnt="4"/>
      <dgm:spPr/>
    </dgm:pt>
    <dgm:pt modelId="{684A1277-80D4-464A-8069-C7587421318A}" type="pres">
      <dgm:prSet presAssocID="{B04C07CF-2A58-4625-BD17-5C213085F087}" presName="horz1" presStyleCnt="0"/>
      <dgm:spPr/>
    </dgm:pt>
    <dgm:pt modelId="{76BFDF6C-9C32-4125-BA7F-0794C947F76F}" type="pres">
      <dgm:prSet presAssocID="{B04C07CF-2A58-4625-BD17-5C213085F087}" presName="tx1" presStyleLbl="revTx" presStyleIdx="0" presStyleCnt="4"/>
      <dgm:spPr/>
    </dgm:pt>
    <dgm:pt modelId="{D4C42391-912C-41B9-AE28-E428EF10C195}" type="pres">
      <dgm:prSet presAssocID="{B04C07CF-2A58-4625-BD17-5C213085F087}" presName="vert1" presStyleCnt="0"/>
      <dgm:spPr/>
    </dgm:pt>
    <dgm:pt modelId="{230F2BE5-09E6-44B1-9045-E4ECAF420B6A}" type="pres">
      <dgm:prSet presAssocID="{C4ED4E85-FD1D-4689-8C0F-CE8B709A493D}" presName="thickLine" presStyleLbl="alignNode1" presStyleIdx="1" presStyleCnt="4"/>
      <dgm:spPr/>
    </dgm:pt>
    <dgm:pt modelId="{50199E95-DC5E-4F94-B9D1-3FDED4009941}" type="pres">
      <dgm:prSet presAssocID="{C4ED4E85-FD1D-4689-8C0F-CE8B709A493D}" presName="horz1" presStyleCnt="0"/>
      <dgm:spPr/>
    </dgm:pt>
    <dgm:pt modelId="{46940CE9-B3E1-463E-B139-6EF397539610}" type="pres">
      <dgm:prSet presAssocID="{C4ED4E85-FD1D-4689-8C0F-CE8B709A493D}" presName="tx1" presStyleLbl="revTx" presStyleIdx="1" presStyleCnt="4" custLinFactNeighborX="221" custLinFactNeighborY="1453"/>
      <dgm:spPr/>
    </dgm:pt>
    <dgm:pt modelId="{52140499-E02B-493E-97F6-9BC9BBE12E92}" type="pres">
      <dgm:prSet presAssocID="{C4ED4E85-FD1D-4689-8C0F-CE8B709A493D}" presName="vert1" presStyleCnt="0"/>
      <dgm:spPr/>
    </dgm:pt>
    <dgm:pt modelId="{355173CB-6D28-4E98-93A3-09BA2F271036}" type="pres">
      <dgm:prSet presAssocID="{FB7D4F45-3269-468C-B9C9-7C4E33B0BB7D}" presName="thickLine" presStyleLbl="alignNode1" presStyleIdx="2" presStyleCnt="4"/>
      <dgm:spPr/>
    </dgm:pt>
    <dgm:pt modelId="{A1942635-DA8D-4D78-B6AC-636AE6D2DCF5}" type="pres">
      <dgm:prSet presAssocID="{FB7D4F45-3269-468C-B9C9-7C4E33B0BB7D}" presName="horz1" presStyleCnt="0"/>
      <dgm:spPr/>
    </dgm:pt>
    <dgm:pt modelId="{EF32BC33-BC02-4E71-BFE9-635B957AFCF2}" type="pres">
      <dgm:prSet presAssocID="{FB7D4F45-3269-468C-B9C9-7C4E33B0BB7D}" presName="tx1" presStyleLbl="revTx" presStyleIdx="2" presStyleCnt="4" custScaleY="121128"/>
      <dgm:spPr/>
    </dgm:pt>
    <dgm:pt modelId="{AC36D96D-2EC9-4A6E-95FC-D77660F1A053}" type="pres">
      <dgm:prSet presAssocID="{FB7D4F45-3269-468C-B9C9-7C4E33B0BB7D}" presName="vert1" presStyleCnt="0"/>
      <dgm:spPr/>
    </dgm:pt>
    <dgm:pt modelId="{537FADA5-105D-47F1-81B6-2A52652F2025}" type="pres">
      <dgm:prSet presAssocID="{37542AEB-7423-48BE-95BD-E6BEDE29C49F}" presName="thickLine" presStyleLbl="alignNode1" presStyleIdx="3" presStyleCnt="4"/>
      <dgm:spPr/>
    </dgm:pt>
    <dgm:pt modelId="{BD556905-BF6E-4FC9-91AE-CDA2DC87F80A}" type="pres">
      <dgm:prSet presAssocID="{37542AEB-7423-48BE-95BD-E6BEDE29C49F}" presName="horz1" presStyleCnt="0"/>
      <dgm:spPr/>
    </dgm:pt>
    <dgm:pt modelId="{7ED6E7DA-D3AF-4992-A28D-092A936989C0}" type="pres">
      <dgm:prSet presAssocID="{37542AEB-7423-48BE-95BD-E6BEDE29C49F}" presName="tx1" presStyleLbl="revTx" presStyleIdx="3" presStyleCnt="4" custScaleY="115969"/>
      <dgm:spPr/>
    </dgm:pt>
    <dgm:pt modelId="{F0F31809-E66E-4362-8C7B-BBCF87C93A4C}" type="pres">
      <dgm:prSet presAssocID="{37542AEB-7423-48BE-95BD-E6BEDE29C49F}" presName="vert1" presStyleCnt="0"/>
      <dgm:spPr/>
    </dgm:pt>
  </dgm:ptLst>
  <dgm:cxnLst>
    <dgm:cxn modelId="{0B3EE305-B7B9-47EE-A67B-9F0846AAFFFC}" srcId="{B496F60A-97CF-4F61-B057-466E1F4CAC10}" destId="{C4ED4E85-FD1D-4689-8C0F-CE8B709A493D}" srcOrd="1" destOrd="0" parTransId="{974454D1-7D80-43F1-B5ED-4C9BF73E3ABF}" sibTransId="{5F865EC1-7404-4A6F-B54F-FB9EED33C6C5}"/>
    <dgm:cxn modelId="{407FDB13-1BAB-4306-A2EB-6A061448FCB0}" type="presOf" srcId="{37542AEB-7423-48BE-95BD-E6BEDE29C49F}" destId="{7ED6E7DA-D3AF-4992-A28D-092A936989C0}" srcOrd="0" destOrd="0" presId="urn:microsoft.com/office/officeart/2008/layout/LinedList"/>
    <dgm:cxn modelId="{FBBF4E23-26B4-43F6-84DF-BA5D96C03DBA}" type="presOf" srcId="{B496F60A-97CF-4F61-B057-466E1F4CAC10}" destId="{B53F7BE1-152B-4299-B130-679AA9039231}" srcOrd="0" destOrd="0" presId="urn:microsoft.com/office/officeart/2008/layout/LinedList"/>
    <dgm:cxn modelId="{F5EB7958-9C65-4D00-9180-F7796416C6EC}" srcId="{B496F60A-97CF-4F61-B057-466E1F4CAC10}" destId="{B04C07CF-2A58-4625-BD17-5C213085F087}" srcOrd="0" destOrd="0" parTransId="{9D7DD090-316C-44B0-A852-0E52CC6DE9A4}" sibTransId="{E027BD19-E027-4ACC-8ADC-BA7424B00144}"/>
    <dgm:cxn modelId="{B24875AD-7B49-4061-A7A2-B5AF003A94BC}" type="presOf" srcId="{C4ED4E85-FD1D-4689-8C0F-CE8B709A493D}" destId="{46940CE9-B3E1-463E-B139-6EF397539610}" srcOrd="0" destOrd="0" presId="urn:microsoft.com/office/officeart/2008/layout/LinedList"/>
    <dgm:cxn modelId="{343CC7AF-D824-4FFD-9DB5-5B4B0FD1373D}" srcId="{B496F60A-97CF-4F61-B057-466E1F4CAC10}" destId="{FB7D4F45-3269-468C-B9C9-7C4E33B0BB7D}" srcOrd="2" destOrd="0" parTransId="{B1FF7F6B-5908-40A4-BA3A-D758B9C0F126}" sibTransId="{D7C63772-C40C-4BC0-A918-FF8EE49251EB}"/>
    <dgm:cxn modelId="{E948DFBB-3594-413D-BCC2-78DB49AB4519}" type="presOf" srcId="{B04C07CF-2A58-4625-BD17-5C213085F087}" destId="{76BFDF6C-9C32-4125-BA7F-0794C947F76F}" srcOrd="0" destOrd="0" presId="urn:microsoft.com/office/officeart/2008/layout/LinedList"/>
    <dgm:cxn modelId="{E15C40D4-EAA7-4432-A039-941A1654915E}" srcId="{B496F60A-97CF-4F61-B057-466E1F4CAC10}" destId="{37542AEB-7423-48BE-95BD-E6BEDE29C49F}" srcOrd="3" destOrd="0" parTransId="{7BCE82D1-95B2-45C6-B058-76D0ED8E49A8}" sibTransId="{A6FB94F5-BEA3-4B90-B9CF-FC4CC2A7BA9E}"/>
    <dgm:cxn modelId="{51E8DAEC-8FE2-42F4-B278-247E3CAAE87C}" type="presOf" srcId="{FB7D4F45-3269-468C-B9C9-7C4E33B0BB7D}" destId="{EF32BC33-BC02-4E71-BFE9-635B957AFCF2}" srcOrd="0" destOrd="0" presId="urn:microsoft.com/office/officeart/2008/layout/LinedList"/>
    <dgm:cxn modelId="{54354AFF-FAD7-4578-AE49-864AD3FDE2BA}" type="presParOf" srcId="{B53F7BE1-152B-4299-B130-679AA9039231}" destId="{42C18BD9-20AC-48F6-B4DA-DD7D34E5EB8E}" srcOrd="0" destOrd="0" presId="urn:microsoft.com/office/officeart/2008/layout/LinedList"/>
    <dgm:cxn modelId="{0EC04EB6-AD7E-492B-82A7-D4236C6E0A85}" type="presParOf" srcId="{B53F7BE1-152B-4299-B130-679AA9039231}" destId="{684A1277-80D4-464A-8069-C7587421318A}" srcOrd="1" destOrd="0" presId="urn:microsoft.com/office/officeart/2008/layout/LinedList"/>
    <dgm:cxn modelId="{B003EA3A-9BBD-4408-9E4E-97E1FAC1C9DE}" type="presParOf" srcId="{684A1277-80D4-464A-8069-C7587421318A}" destId="{76BFDF6C-9C32-4125-BA7F-0794C947F76F}" srcOrd="0" destOrd="0" presId="urn:microsoft.com/office/officeart/2008/layout/LinedList"/>
    <dgm:cxn modelId="{5BE8CB02-575F-4A58-A63C-118E66ECFB95}" type="presParOf" srcId="{684A1277-80D4-464A-8069-C7587421318A}" destId="{D4C42391-912C-41B9-AE28-E428EF10C195}" srcOrd="1" destOrd="0" presId="urn:microsoft.com/office/officeart/2008/layout/LinedList"/>
    <dgm:cxn modelId="{F9487CA2-CCCF-498A-B41E-147DBBEADEC9}" type="presParOf" srcId="{B53F7BE1-152B-4299-B130-679AA9039231}" destId="{230F2BE5-09E6-44B1-9045-E4ECAF420B6A}" srcOrd="2" destOrd="0" presId="urn:microsoft.com/office/officeart/2008/layout/LinedList"/>
    <dgm:cxn modelId="{54B6543D-92D1-44EC-8834-EFEB8F1D9F30}" type="presParOf" srcId="{B53F7BE1-152B-4299-B130-679AA9039231}" destId="{50199E95-DC5E-4F94-B9D1-3FDED4009941}" srcOrd="3" destOrd="0" presId="urn:microsoft.com/office/officeart/2008/layout/LinedList"/>
    <dgm:cxn modelId="{8C6E2C6A-5B2B-47C4-81B5-0DA6A2884C22}" type="presParOf" srcId="{50199E95-DC5E-4F94-B9D1-3FDED4009941}" destId="{46940CE9-B3E1-463E-B139-6EF397539610}" srcOrd="0" destOrd="0" presId="urn:microsoft.com/office/officeart/2008/layout/LinedList"/>
    <dgm:cxn modelId="{F9EFB573-B574-4908-8768-357AD2F722E1}" type="presParOf" srcId="{50199E95-DC5E-4F94-B9D1-3FDED4009941}" destId="{52140499-E02B-493E-97F6-9BC9BBE12E92}" srcOrd="1" destOrd="0" presId="urn:microsoft.com/office/officeart/2008/layout/LinedList"/>
    <dgm:cxn modelId="{B6A9DE4D-668D-4BDA-864E-FC8434F7942A}" type="presParOf" srcId="{B53F7BE1-152B-4299-B130-679AA9039231}" destId="{355173CB-6D28-4E98-93A3-09BA2F271036}" srcOrd="4" destOrd="0" presId="urn:microsoft.com/office/officeart/2008/layout/LinedList"/>
    <dgm:cxn modelId="{4D78B63F-EAC3-4C94-9C42-C61AECCB9C83}" type="presParOf" srcId="{B53F7BE1-152B-4299-B130-679AA9039231}" destId="{A1942635-DA8D-4D78-B6AC-636AE6D2DCF5}" srcOrd="5" destOrd="0" presId="urn:microsoft.com/office/officeart/2008/layout/LinedList"/>
    <dgm:cxn modelId="{CF3EFAA0-B0C5-4BE4-9D26-57EEA3B45884}" type="presParOf" srcId="{A1942635-DA8D-4D78-B6AC-636AE6D2DCF5}" destId="{EF32BC33-BC02-4E71-BFE9-635B957AFCF2}" srcOrd="0" destOrd="0" presId="urn:microsoft.com/office/officeart/2008/layout/LinedList"/>
    <dgm:cxn modelId="{8BD249D6-3F39-4760-88E6-8D4FCC608746}" type="presParOf" srcId="{A1942635-DA8D-4D78-B6AC-636AE6D2DCF5}" destId="{AC36D96D-2EC9-4A6E-95FC-D77660F1A053}" srcOrd="1" destOrd="0" presId="urn:microsoft.com/office/officeart/2008/layout/LinedList"/>
    <dgm:cxn modelId="{831C6376-1370-455A-8133-A01BCE2F1333}" type="presParOf" srcId="{B53F7BE1-152B-4299-B130-679AA9039231}" destId="{537FADA5-105D-47F1-81B6-2A52652F2025}" srcOrd="6" destOrd="0" presId="urn:microsoft.com/office/officeart/2008/layout/LinedList"/>
    <dgm:cxn modelId="{2E57F0E9-AB68-436A-874C-CE9A5753163D}" type="presParOf" srcId="{B53F7BE1-152B-4299-B130-679AA9039231}" destId="{BD556905-BF6E-4FC9-91AE-CDA2DC87F80A}" srcOrd="7" destOrd="0" presId="urn:microsoft.com/office/officeart/2008/layout/LinedList"/>
    <dgm:cxn modelId="{E99CEC32-94F6-44FF-A5D1-CA5ADB093EAF}" type="presParOf" srcId="{BD556905-BF6E-4FC9-91AE-CDA2DC87F80A}" destId="{7ED6E7DA-D3AF-4992-A28D-092A936989C0}" srcOrd="0" destOrd="0" presId="urn:microsoft.com/office/officeart/2008/layout/LinedList"/>
    <dgm:cxn modelId="{9166FA15-BC11-476A-937A-BA44EB79F39F}" type="presParOf" srcId="{BD556905-BF6E-4FC9-91AE-CDA2DC87F80A}" destId="{F0F31809-E66E-4362-8C7B-BBCF87C93A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8BD9-20AC-48F6-B4DA-DD7D34E5EB8E}">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FDF6C-9C32-4125-BA7F-0794C947F76F}">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Home Page Sponsor </a:t>
          </a:r>
          <a:r>
            <a:rPr lang="en-US" sz="2200" kern="1200" dirty="0"/>
            <a:t>-$700/month</a:t>
          </a:r>
        </a:p>
      </dsp:txBody>
      <dsp:txXfrm>
        <a:off x="0" y="675"/>
        <a:ext cx="6900512" cy="790684"/>
      </dsp:txXfrm>
    </dsp:sp>
    <dsp:sp modelId="{68237F4F-19A9-4DB3-AE42-15228C6DCC78}">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1DDE5-E314-4E08-A657-9FA875FBC4BB}">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Premium Page Sponsor </a:t>
          </a:r>
          <a:r>
            <a:rPr lang="en-US" sz="2200" kern="1200" dirty="0"/>
            <a:t>-$200/month (Available on Culture &amp; Entertainment, Food &amp; Entertainment)</a:t>
          </a:r>
        </a:p>
      </dsp:txBody>
      <dsp:txXfrm>
        <a:off x="0" y="791359"/>
        <a:ext cx="6900512" cy="790684"/>
      </dsp:txXfrm>
    </dsp:sp>
    <dsp:sp modelId="{A3266467-D1BB-48DF-BFB1-780B2912B02A}">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A6464-F396-43E5-B6F1-99BB38F0D4A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t>Run of Site Banner</a:t>
          </a:r>
          <a:r>
            <a:rPr lang="en-US" sz="2200" kern="1200" dirty="0"/>
            <a:t> -$550/month</a:t>
          </a:r>
          <a:r>
            <a:rPr lang="en-US" sz="2200" kern="1200" dirty="0">
              <a:latin typeface="Calibri Light" panose="020F0302020204030204"/>
            </a:rPr>
            <a:t> </a:t>
          </a:r>
          <a:endParaRPr lang="en-US" sz="2200" kern="1200" dirty="0"/>
        </a:p>
      </dsp:txBody>
      <dsp:txXfrm>
        <a:off x="0" y="1582044"/>
        <a:ext cx="6900512" cy="790684"/>
      </dsp:txXfrm>
    </dsp:sp>
    <dsp:sp modelId="{3FE2E544-5110-4217-8AFA-E33ADAB1243E}">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A6722-0684-4368-B4C2-938BE66F4342}">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Spotlight Run of Site </a:t>
          </a:r>
          <a:r>
            <a:rPr lang="en-US" sz="2200" kern="1200" dirty="0"/>
            <a:t>-$350/month</a:t>
          </a:r>
        </a:p>
      </dsp:txBody>
      <dsp:txXfrm>
        <a:off x="0" y="2372728"/>
        <a:ext cx="6900512" cy="790684"/>
      </dsp:txXfrm>
    </dsp:sp>
    <dsp:sp modelId="{52CC899F-5635-4F30-86EC-9D7E53A37774}">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9D6E7-498E-4492-A350-D235CF87F2C3}">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Mobile Footer </a:t>
          </a:r>
          <a:r>
            <a:rPr lang="en-US" sz="2200" kern="1200" dirty="0"/>
            <a:t>-$500/month (Available 1/3/2023)</a:t>
          </a:r>
        </a:p>
      </dsp:txBody>
      <dsp:txXfrm>
        <a:off x="0" y="3163412"/>
        <a:ext cx="6900512" cy="790684"/>
      </dsp:txXfrm>
    </dsp:sp>
    <dsp:sp modelId="{8F9EA4D7-6A13-446C-A960-F489309EDEC7}">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913ED-F816-4E0B-B0EB-251B1D96C687}">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Calibri"/>
              <a:cs typeface="Calibri"/>
            </a:rPr>
            <a:t>Newsletter Exclusive Digital Ad Placement</a:t>
          </a:r>
          <a:r>
            <a:rPr lang="en-US" sz="2200" kern="1200" dirty="0">
              <a:latin typeface="Calibri"/>
              <a:cs typeface="Calibri"/>
            </a:rPr>
            <a:t> - $650/month (photo + content, one ad on newsletter each month)</a:t>
          </a:r>
          <a:endParaRPr lang="en-US" sz="2200" kern="1200" dirty="0">
            <a:latin typeface="Calibri Light" panose="020F0302020204030204"/>
          </a:endParaRPr>
        </a:p>
      </dsp:txBody>
      <dsp:txXfrm>
        <a:off x="0" y="3954096"/>
        <a:ext cx="6900512" cy="790684"/>
      </dsp:txXfrm>
    </dsp:sp>
    <dsp:sp modelId="{4093630F-7E4F-4995-B09B-1326DC38D2A3}">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6D419C-BD47-48F1-8124-4CE2387553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Social Media Submission Form:</a:t>
          </a:r>
          <a:r>
            <a:rPr lang="en-US" sz="2200" kern="1200" dirty="0">
              <a:latin typeface="Calibri Light" panose="020F0302020204030204"/>
            </a:rPr>
            <a:t> </a:t>
          </a:r>
          <a:r>
            <a:rPr lang="en-US" sz="2200" kern="1200" dirty="0">
              <a:hlinkClick xmlns:r="http://schemas.openxmlformats.org/officeDocument/2006/relationships" r:id="rId1"/>
            </a:rPr>
            <a:t>Partner Content Submission Form (monday.com)</a:t>
          </a:r>
        </a:p>
      </dsp:txBody>
      <dsp:txXfrm>
        <a:off x="0" y="4744781"/>
        <a:ext cx="6900512" cy="79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8BD9-20AC-48F6-B4DA-DD7D34E5EB8E}">
      <dsp:nvSpPr>
        <dsp:cNvPr id="0" name=""/>
        <dsp:cNvSpPr/>
      </dsp:nvSpPr>
      <dsp:spPr>
        <a:xfrm>
          <a:off x="0" y="271"/>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FDF6C-9C32-4125-BA7F-0794C947F76F}">
      <dsp:nvSpPr>
        <dsp:cNvPr id="0" name=""/>
        <dsp:cNvSpPr/>
      </dsp:nvSpPr>
      <dsp:spPr>
        <a:xfrm>
          <a:off x="0" y="271"/>
          <a:ext cx="6900512" cy="126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Highlight Article </a:t>
          </a:r>
          <a:r>
            <a:rPr lang="en-US" sz="2500" b="0" kern="1200" dirty="0"/>
            <a:t>(up to 500 </a:t>
          </a:r>
          <a:r>
            <a:rPr lang="en-US" sz="2500" b="0" kern="1200" dirty="0" err="1"/>
            <a:t>wrds</a:t>
          </a:r>
          <a:r>
            <a:rPr lang="en-US" sz="2500" b="0" kern="1200" dirty="0"/>
            <a:t>)</a:t>
          </a:r>
          <a:r>
            <a:rPr lang="en-US" sz="2500" b="1" kern="1200" dirty="0"/>
            <a:t> </a:t>
          </a:r>
          <a:r>
            <a:rPr lang="en-US" sz="2500" kern="1200" dirty="0"/>
            <a:t>- </a:t>
          </a:r>
          <a:r>
            <a:rPr lang="en-US" sz="2500" b="1" kern="1200" dirty="0"/>
            <a:t>$1,500 </a:t>
          </a:r>
        </a:p>
        <a:p>
          <a:pPr marL="0" lvl="0" indent="0" algn="l" defTabSz="1111250">
            <a:lnSpc>
              <a:spcPct val="90000"/>
            </a:lnSpc>
            <a:spcBef>
              <a:spcPct val="0"/>
            </a:spcBef>
            <a:spcAft>
              <a:spcPct val="35000"/>
            </a:spcAft>
            <a:buNone/>
          </a:pPr>
          <a:r>
            <a:rPr lang="en-US" sz="2000" kern="1200" dirty="0"/>
            <a:t>Shared across all social media platforms + newsletter share</a:t>
          </a:r>
        </a:p>
      </dsp:txBody>
      <dsp:txXfrm>
        <a:off x="0" y="271"/>
        <a:ext cx="6900512" cy="1266446"/>
      </dsp:txXfrm>
    </dsp:sp>
    <dsp:sp modelId="{230F2BE5-09E6-44B1-9045-E4ECAF420B6A}">
      <dsp:nvSpPr>
        <dsp:cNvPr id="0" name=""/>
        <dsp:cNvSpPr/>
      </dsp:nvSpPr>
      <dsp:spPr>
        <a:xfrm>
          <a:off x="0" y="1266717"/>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40CE9-B3E1-463E-B139-6EF397539610}">
      <dsp:nvSpPr>
        <dsp:cNvPr id="0" name=""/>
        <dsp:cNvSpPr/>
      </dsp:nvSpPr>
      <dsp:spPr>
        <a:xfrm>
          <a:off x="0" y="1285118"/>
          <a:ext cx="6900512" cy="126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1 Mini Video Report </a:t>
          </a:r>
          <a:r>
            <a:rPr lang="en-US" sz="2500" b="0" kern="1200" dirty="0"/>
            <a:t>(up to 1 minute)</a:t>
          </a:r>
          <a:r>
            <a:rPr lang="en-US" sz="2500" b="1" kern="1200" dirty="0"/>
            <a:t> - $ 3,500</a:t>
          </a:r>
        </a:p>
        <a:p>
          <a:pPr marL="0" lvl="0" indent="0" algn="l" defTabSz="1111250">
            <a:lnSpc>
              <a:spcPct val="90000"/>
            </a:lnSpc>
            <a:spcBef>
              <a:spcPct val="0"/>
            </a:spcBef>
            <a:spcAft>
              <a:spcPct val="35000"/>
            </a:spcAft>
            <a:buNone/>
          </a:pPr>
          <a:r>
            <a:rPr lang="en-US" sz="2000" kern="1200" dirty="0"/>
            <a:t>Shared across all social media platforms + newsletter share</a:t>
          </a:r>
        </a:p>
      </dsp:txBody>
      <dsp:txXfrm>
        <a:off x="0" y="1285118"/>
        <a:ext cx="6900512" cy="1266446"/>
      </dsp:txXfrm>
    </dsp:sp>
    <dsp:sp modelId="{355173CB-6D28-4E98-93A3-09BA2F271036}">
      <dsp:nvSpPr>
        <dsp:cNvPr id="0" name=""/>
        <dsp:cNvSpPr/>
      </dsp:nvSpPr>
      <dsp:spPr>
        <a:xfrm>
          <a:off x="0" y="2533163"/>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2BC33-BC02-4E71-BFE9-635B957AFCF2}">
      <dsp:nvSpPr>
        <dsp:cNvPr id="0" name=""/>
        <dsp:cNvSpPr/>
      </dsp:nvSpPr>
      <dsp:spPr>
        <a:xfrm>
          <a:off x="0" y="2533163"/>
          <a:ext cx="6893773" cy="153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Content Bundle Package </a:t>
          </a:r>
          <a:r>
            <a:rPr lang="en-US" sz="2500" b="0" kern="1200" dirty="0"/>
            <a:t>(Article + Video Report) - </a:t>
          </a:r>
          <a:r>
            <a:rPr lang="en-US" sz="2500" b="1" kern="1200" dirty="0"/>
            <a:t>$4,500 </a:t>
          </a:r>
        </a:p>
        <a:p>
          <a:pPr marL="0" lvl="0" indent="0" algn="l" defTabSz="1111250">
            <a:lnSpc>
              <a:spcPct val="90000"/>
            </a:lnSpc>
            <a:spcBef>
              <a:spcPct val="0"/>
            </a:spcBef>
            <a:spcAft>
              <a:spcPct val="35000"/>
            </a:spcAft>
            <a:buNone/>
          </a:pPr>
          <a:r>
            <a:rPr lang="en-US" sz="2000" kern="1200" dirty="0"/>
            <a:t>Shared across all social media platforms, Story &amp; Swipe Up link and newsletter share</a:t>
          </a:r>
          <a:endParaRPr lang="en-US" sz="2000" b="0" kern="1200" dirty="0"/>
        </a:p>
      </dsp:txBody>
      <dsp:txXfrm>
        <a:off x="0" y="2533163"/>
        <a:ext cx="6893773" cy="1534021"/>
      </dsp:txXfrm>
    </dsp:sp>
    <dsp:sp modelId="{537FADA5-105D-47F1-81B6-2A52652F2025}">
      <dsp:nvSpPr>
        <dsp:cNvPr id="0" name=""/>
        <dsp:cNvSpPr/>
      </dsp:nvSpPr>
      <dsp:spPr>
        <a:xfrm>
          <a:off x="0" y="4067184"/>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6E7DA-D3AF-4992-A28D-092A936989C0}">
      <dsp:nvSpPr>
        <dsp:cNvPr id="0" name=""/>
        <dsp:cNvSpPr/>
      </dsp:nvSpPr>
      <dsp:spPr>
        <a:xfrm>
          <a:off x="0" y="4067184"/>
          <a:ext cx="6893773" cy="146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Weekend Roundup</a:t>
          </a:r>
          <a:r>
            <a:rPr lang="en-US" sz="2500" kern="1200" dirty="0"/>
            <a:t> - </a:t>
          </a:r>
          <a:r>
            <a:rPr lang="en-US" sz="2500" b="1" kern="1200" dirty="0"/>
            <a:t>$1,000</a:t>
          </a:r>
        </a:p>
        <a:p>
          <a:pPr marL="0" lvl="0" indent="0" algn="l" defTabSz="1111250">
            <a:lnSpc>
              <a:spcPct val="90000"/>
            </a:lnSpc>
            <a:spcBef>
              <a:spcPct val="0"/>
            </a:spcBef>
            <a:spcAft>
              <a:spcPct val="35000"/>
            </a:spcAft>
            <a:buNone/>
          </a:pPr>
          <a:r>
            <a:rPr lang="en-US" sz="1700" kern="1200" dirty="0"/>
            <a:t>1 spot in Now Toronto </a:t>
          </a:r>
          <a:r>
            <a:rPr lang="en-US" sz="1700" kern="1200" dirty="0" err="1"/>
            <a:t>WeekendRound</a:t>
          </a:r>
          <a:r>
            <a:rPr lang="en-US" sz="1700" kern="1200" dirty="0"/>
            <a:t> Up Article (up to 150 words)</a:t>
          </a:r>
          <a:endParaRPr lang="en-CA" sz="1700" kern="1200" dirty="0"/>
        </a:p>
        <a:p>
          <a:pPr marL="0" lvl="0" indent="0" algn="l" defTabSz="1111250">
            <a:lnSpc>
              <a:spcPct val="90000"/>
            </a:lnSpc>
            <a:spcBef>
              <a:spcPct val="0"/>
            </a:spcBef>
            <a:spcAft>
              <a:spcPct val="35000"/>
            </a:spcAft>
            <a:buNone/>
          </a:pPr>
          <a:r>
            <a:rPr lang="en-US" sz="1700" kern="1200" dirty="0"/>
            <a:t>1 spot in Now Toronto </a:t>
          </a:r>
          <a:r>
            <a:rPr lang="en-US" sz="1700" kern="1200" dirty="0" err="1"/>
            <a:t>WeekendRound</a:t>
          </a:r>
          <a:r>
            <a:rPr lang="en-US" sz="1700" kern="1200" dirty="0"/>
            <a:t>-up Video Report</a:t>
          </a:r>
          <a:endParaRPr lang="en-CA" sz="1700" kern="1200" dirty="0"/>
        </a:p>
        <a:p>
          <a:pPr marL="0" lvl="0" indent="0" algn="l" defTabSz="1111250">
            <a:lnSpc>
              <a:spcPct val="90000"/>
            </a:lnSpc>
            <a:spcBef>
              <a:spcPct val="0"/>
            </a:spcBef>
            <a:spcAft>
              <a:spcPct val="35000"/>
            </a:spcAft>
            <a:buNone/>
          </a:pPr>
          <a:r>
            <a:rPr lang="en-US" sz="1700" kern="1200" dirty="0"/>
            <a:t>1 share in Now Toronto </a:t>
          </a:r>
          <a:r>
            <a:rPr lang="en-US" sz="1700" kern="1200" dirty="0" err="1"/>
            <a:t>WeekendRound</a:t>
          </a:r>
          <a:r>
            <a:rPr lang="en-US" sz="1700" kern="1200" dirty="0"/>
            <a:t> Up Newsletter share </a:t>
          </a:r>
        </a:p>
        <a:p>
          <a:pPr marL="0" lvl="0" indent="0" algn="l" defTabSz="1111250">
            <a:lnSpc>
              <a:spcPct val="90000"/>
            </a:lnSpc>
            <a:spcBef>
              <a:spcPct val="0"/>
            </a:spcBef>
            <a:spcAft>
              <a:spcPct val="35000"/>
            </a:spcAft>
            <a:buNone/>
          </a:pPr>
          <a:r>
            <a:rPr lang="en-US" sz="1700" kern="1200" dirty="0"/>
            <a:t>Shared across all social media platforms + newsletter share</a:t>
          </a:r>
        </a:p>
      </dsp:txBody>
      <dsp:txXfrm>
        <a:off x="0" y="4067184"/>
        <a:ext cx="6893773" cy="14686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07EA-DFD1-4F85-AEBF-DE11D1EE4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41675F5-ABED-486B-B41E-A4BB037D0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D26A92-6B80-4C5E-BBBD-5A1734E4DF62}"/>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F2B3F64E-663A-40B5-B404-F988F21CE6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4D0881-7882-461B-920E-632F94042DD2}"/>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312834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CADC-DBD4-4722-A524-6569A3873BA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6CD75E-DC73-4272-8C3B-556F8BE45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50867C-32CE-4666-9E6A-0872D39A19E3}"/>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0B2AE7DD-762F-496E-AB21-9FCEE8B321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6AA658-AF2D-4C78-9DEC-29F7478C5CB0}"/>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36238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1FCAD-616A-43F5-B691-E59E2DC9F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268BAC-7B19-4293-9CA0-6A471674C6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4A7272-82BD-464B-97BF-146DE531F0D7}"/>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8955CE3E-5F73-44AA-BEFD-8EA9A1703A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804CD4-CCEA-4DD8-839D-981605714FFC}"/>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159067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214-8665-4467-A7D4-FD766EF22F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6C4642-7F54-4272-A271-8B0C9BDB4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FD67E8-A12D-45F5-8195-9D80D58FF9EE}"/>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3B8E3F1C-E19D-4A80-A135-C6828B2C6C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F56A91-204E-42DD-8A80-815621E95488}"/>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172153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C9A8-7285-4C40-A458-CAF8843B1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89149F9-7D71-426C-B0C6-4C5F730D9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326D1-4B50-4A2B-A60A-E7CA92D4BBEE}"/>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BFBCC2B5-95AF-4B22-ABB2-68A4DB8504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1B0069-4A61-4483-9CD5-FBCFA9267EBD}"/>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337683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0DFB-3473-4AF4-B3D3-2B3DDF2AD0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414C29-79CD-410B-9D3C-356D57FD4F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F77662-E4F5-4909-BD7F-B0C942ED8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F11C474-5E11-46C5-9A75-B618EEC9BC15}"/>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6" name="Footer Placeholder 5">
            <a:extLst>
              <a:ext uri="{FF2B5EF4-FFF2-40B4-BE49-F238E27FC236}">
                <a16:creationId xmlns:a16="http://schemas.microsoft.com/office/drawing/2014/main" id="{EF6C7A65-5019-4ADC-A2E5-A19B8FA8F7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2193F4-EA4B-4615-AA97-75B54298FD1E}"/>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121923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7E5E-4C8A-4A1E-9077-4059F317C56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8E3A95D-51A1-4591-9AD8-525B2358C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CB375D-2799-4624-B078-2AE12A22FE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6DECD32-CAB9-400A-9C1F-4F3A47568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27616-B8A6-4A5A-AFAF-9BA15F3F8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D5062A8-E63F-4DD1-9ED5-E88DC8AA885A}"/>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8" name="Footer Placeholder 7">
            <a:extLst>
              <a:ext uri="{FF2B5EF4-FFF2-40B4-BE49-F238E27FC236}">
                <a16:creationId xmlns:a16="http://schemas.microsoft.com/office/drawing/2014/main" id="{DDD82758-9C57-4383-B38B-0430D39D67A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32A269E-F2B7-4E24-91C6-DBB19708B80B}"/>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232163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DAE0-9D70-4D96-9623-E1616765178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10DAED-FADB-4600-8B73-DEE2F05FCE94}"/>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4" name="Footer Placeholder 3">
            <a:extLst>
              <a:ext uri="{FF2B5EF4-FFF2-40B4-BE49-F238E27FC236}">
                <a16:creationId xmlns:a16="http://schemas.microsoft.com/office/drawing/2014/main" id="{F7039808-263D-4B4C-8611-EAA3BCD8617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DB0672C-FF87-49DD-B321-083CE3C28723}"/>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383087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D7538-715B-4FF8-8247-5D79F6972182}"/>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3" name="Footer Placeholder 2">
            <a:extLst>
              <a:ext uri="{FF2B5EF4-FFF2-40B4-BE49-F238E27FC236}">
                <a16:creationId xmlns:a16="http://schemas.microsoft.com/office/drawing/2014/main" id="{9EF3DCF5-3B0E-420C-A677-1B64C22A8D9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82BD5F4-3EF7-4265-9526-CA32E6BAA291}"/>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164650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6CC7-839E-4839-886A-B87847DA8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802D94C-5203-4EA5-B301-3917A91D3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7C5671-A932-4E34-81E7-74E6460FD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F3A4F-D246-4048-9F94-AB83182F9A9F}"/>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6" name="Footer Placeholder 5">
            <a:extLst>
              <a:ext uri="{FF2B5EF4-FFF2-40B4-BE49-F238E27FC236}">
                <a16:creationId xmlns:a16="http://schemas.microsoft.com/office/drawing/2014/main" id="{98B024C2-BB28-48D7-80DF-3BC2A2BD0E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6FD7C2-E22C-43E9-A572-4B4F4BE8224E}"/>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26295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4B91-CB54-42D0-805F-EADAE22C2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3D0A797-8790-4952-AB78-B419EE81C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085EB4A-7F46-4F2C-AD77-4DAAE07F2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A345A-1926-4F2F-A1E8-F4287EC08F92}"/>
              </a:ext>
            </a:extLst>
          </p:cNvPr>
          <p:cNvSpPr>
            <a:spLocks noGrp="1"/>
          </p:cNvSpPr>
          <p:nvPr>
            <p:ph type="dt" sz="half" idx="10"/>
          </p:nvPr>
        </p:nvSpPr>
        <p:spPr/>
        <p:txBody>
          <a:bodyPr/>
          <a:lstStyle/>
          <a:p>
            <a:fld id="{7D8878B3-4005-48E7-B6BF-2A4F3C69BE07}" type="datetimeFigureOut">
              <a:rPr lang="en-CA" smtClean="0"/>
              <a:t>2024-06-12</a:t>
            </a:fld>
            <a:endParaRPr lang="en-CA"/>
          </a:p>
        </p:txBody>
      </p:sp>
      <p:sp>
        <p:nvSpPr>
          <p:cNvPr id="6" name="Footer Placeholder 5">
            <a:extLst>
              <a:ext uri="{FF2B5EF4-FFF2-40B4-BE49-F238E27FC236}">
                <a16:creationId xmlns:a16="http://schemas.microsoft.com/office/drawing/2014/main" id="{C68D5ED5-D10A-49EA-9AE7-4E30FA0278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744682-446B-4B57-8B42-80A520909C89}"/>
              </a:ext>
            </a:extLst>
          </p:cNvPr>
          <p:cNvSpPr>
            <a:spLocks noGrp="1"/>
          </p:cNvSpPr>
          <p:nvPr>
            <p:ph type="sldNum" sz="quarter" idx="12"/>
          </p:nvPr>
        </p:nvSpPr>
        <p:spPr/>
        <p:txBody>
          <a:bodyPr/>
          <a:lstStyle/>
          <a:p>
            <a:fld id="{18BB1ABA-0D66-45DA-82DA-E974597C50E6}" type="slidenum">
              <a:rPr lang="en-CA" smtClean="0"/>
              <a:t>‹#›</a:t>
            </a:fld>
            <a:endParaRPr lang="en-CA"/>
          </a:p>
        </p:txBody>
      </p:sp>
    </p:spTree>
    <p:extLst>
      <p:ext uri="{BB962C8B-B14F-4D97-AF65-F5344CB8AC3E}">
        <p14:creationId xmlns:p14="http://schemas.microsoft.com/office/powerpoint/2010/main" val="133603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E1C92-1667-4CD1-A407-4054E31E6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DA0CDE1-F027-4892-9363-2555D8DFC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438657-0687-460D-943D-FD64FD193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878B3-4005-48E7-B6BF-2A4F3C69BE07}" type="datetimeFigureOut">
              <a:rPr lang="en-CA" smtClean="0"/>
              <a:t>2024-06-12</a:t>
            </a:fld>
            <a:endParaRPr lang="en-CA"/>
          </a:p>
        </p:txBody>
      </p:sp>
      <p:sp>
        <p:nvSpPr>
          <p:cNvPr id="5" name="Footer Placeholder 4">
            <a:extLst>
              <a:ext uri="{FF2B5EF4-FFF2-40B4-BE49-F238E27FC236}">
                <a16:creationId xmlns:a16="http://schemas.microsoft.com/office/drawing/2014/main" id="{2E669E58-7FD4-49F1-B4FC-EED759DA9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8202610-6AD2-47C2-96B5-F5760CE69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B1ABA-0D66-45DA-82DA-E974597C50E6}" type="slidenum">
              <a:rPr lang="en-CA" smtClean="0"/>
              <a:t>‹#›</a:t>
            </a:fld>
            <a:endParaRPr lang="en-CA"/>
          </a:p>
        </p:txBody>
      </p:sp>
    </p:spTree>
    <p:extLst>
      <p:ext uri="{BB962C8B-B14F-4D97-AF65-F5344CB8AC3E}">
        <p14:creationId xmlns:p14="http://schemas.microsoft.com/office/powerpoint/2010/main" val="1238791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20.campaign-archive.com/?u=d5c7cf041eb19346156cfcf01&amp;id=c25d4966c3" TargetMode="External"/><Relationship Id="rId2" Type="http://schemas.openxmlformats.org/officeDocument/2006/relationships/hyperlink" Target="https://mailchi.mp/streetsoftoronto/food-172?e=2109790982"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toronto-bia.com/wp-content/uploads/2023/09/Taste-Toronto-Media-Kit.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oronto-bia.com/wp-content/uploads/2024/06/Pattison-Media-Kit-2024.pdf" TargetMode="External"/><Relationship Id="rId5" Type="http://schemas.openxmlformats.org/officeDocument/2006/relationships/hyperlink" Target="https://www.toronto-bia.com/wp-content/uploads/2023/09/TABIA-Pattison-Rates.pd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toronto-bia.com/wp-content/uploads/2024/05/TABIA-x-Indie88-.pdf"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oronto-bia.com/wp-content/uploads/2024/05/datenight-Media-Kit-2024.pdf"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oronto-bia.com/wp-content/uploads/2024/05/2023-24_-West-End-Pheonix-MEDIA_KIT_PDF_MM.pdf"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destinationtoronto.com/dtn-media-kit/"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toronto-bia.com/wp-content/uploads/2023/09/blogTO-Media-Kit-compressed.pdf"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oronto-bia.com/wp-content/uploads/2023/10/Now-Toronto-2024-TABIA-Rate-Card-.pdf"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3" Type="http://schemas.openxmlformats.org/officeDocument/2006/relationships/hyperlink" Target="https://www.toronto-bia.com/wp-content/uploads/2024/06/Astral-Media-Radio-Rate-Card.pdf" TargetMode="External"/><Relationship Id="rId18" Type="http://schemas.openxmlformats.org/officeDocument/2006/relationships/hyperlink" Target="mailto:sales@westendphoenix.com" TargetMode="External"/><Relationship Id="rId26" Type="http://schemas.openxmlformats.org/officeDocument/2006/relationships/hyperlink" Target="https://www.toronto-bia.com/wp-content/uploads/2024/06/Curiocity-Rate-Card-2023-2024.pdf" TargetMode="External"/><Relationship Id="rId39" Type="http://schemas.openxmlformats.org/officeDocument/2006/relationships/hyperlink" Target="https://www.toronto-bia.com/wp-content/uploads/2023/10/Now-Toronto-2024-TABIA-Rate-Card-.pdf" TargetMode="External"/><Relationship Id="rId21" Type="http://schemas.openxmlformats.org/officeDocument/2006/relationships/hyperlink" Target="https://www.toronto-bia.com/wp-content/uploads/2024/06/CP24-Ad-Box-Information-Fall-Winter-Spring-Summer-Rates_.pdf" TargetMode="External"/><Relationship Id="rId34" Type="http://schemas.openxmlformats.org/officeDocument/2006/relationships/hyperlink" Target="https://www.toronto-bia.com/wp-content/uploads/2024/06/Streets-of-Toronto-Rate-Card-2024.pdf" TargetMode="External"/><Relationship Id="rId7" Type="http://schemas.openxmlformats.org/officeDocument/2006/relationships/hyperlink" Target="https://www.toronto-bia.com/wp-content/uploads/2024/06/Pattison-TTC-Vertical-28-Poster-Creative-Template.pdf" TargetMode="External"/><Relationship Id="rId12" Type="http://schemas.openxmlformats.org/officeDocument/2006/relationships/hyperlink" Target="mailto:Lorraine.ogrady@bellmedia.ca" TargetMode="External"/><Relationship Id="rId17" Type="http://schemas.openxmlformats.org/officeDocument/2006/relationships/hyperlink" Target="https://www.toronto-bia.com/wp-content/uploads/2024/05/TABIA-x-Indie88-.pdf" TargetMode="External"/><Relationship Id="rId25" Type="http://schemas.openxmlformats.org/officeDocument/2006/relationships/hyperlink" Target="mailto:rosie@curiocity.com" TargetMode="External"/><Relationship Id="rId33" Type="http://schemas.openxmlformats.org/officeDocument/2006/relationships/hyperlink" Target="https://www.toronto-bia.com/wp-content/uploads/2023/09/Taste-Toronto-Media-Kit.pdf" TargetMode="External"/><Relationship Id="rId38" Type="http://schemas.openxmlformats.org/officeDocument/2006/relationships/hyperlink" Target="https://www.destinationtoronto.com/dtn-media-kit/" TargetMode="External"/><Relationship Id="rId2" Type="http://schemas.openxmlformats.org/officeDocument/2006/relationships/image" Target="../media/image1.jpg"/><Relationship Id="rId16" Type="http://schemas.openxmlformats.org/officeDocument/2006/relationships/hyperlink" Target="https://www.toronto-bia.com/wp-content/uploads/2024/05/Indie-88-TABIA-Preferred-Pricing-Rate-Card.pdf" TargetMode="External"/><Relationship Id="rId20" Type="http://schemas.openxmlformats.org/officeDocument/2006/relationships/hyperlink" Target="https://www.toronto-bia.com/wp-content/uploads/2024/05/2023-24_-West-End-Pheonix-MEDIA_KIT_PDF_MM.pdf" TargetMode="External"/><Relationship Id="rId29" Type="http://schemas.openxmlformats.org/officeDocument/2006/relationships/hyperlink" Target="https://www.toronto-bia.com/wp-content/uploads/2024/05/DateNight-x-TABIA-Popular-BIA-orders.pdf" TargetMode="External"/><Relationship Id="rId1" Type="http://schemas.openxmlformats.org/officeDocument/2006/relationships/slideLayout" Target="../slideLayouts/slideLayout1.xml"/><Relationship Id="rId6" Type="http://schemas.openxmlformats.org/officeDocument/2006/relationships/hyperlink" Target="https://www.toronto-bia.com/wp-content/uploads/2023/09/TABIA-Pattison-Rates.pdf" TargetMode="External"/><Relationship Id="rId11" Type="http://schemas.openxmlformats.org/officeDocument/2006/relationships/hyperlink" Target="https://www.toronto-bia.com/wp-content/uploads/2023/10/TEMPLATE_Shelter_Toronto_47.25x68.25.pdf" TargetMode="External"/><Relationship Id="rId24" Type="http://schemas.openxmlformats.org/officeDocument/2006/relationships/hyperlink" Target="https://www.toronto-bia.com/wp-content/uploads/2023/09/blogTO-Media-Kit-compressed.pdf" TargetMode="External"/><Relationship Id="rId32" Type="http://schemas.openxmlformats.org/officeDocument/2006/relationships/hyperlink" Target="https://www.toronto-bia.com/wp-content/uploads/2024/06/Taste-Toronto-Rate-Card-2024.pdf" TargetMode="External"/><Relationship Id="rId37" Type="http://schemas.openxmlformats.org/officeDocument/2006/relationships/hyperlink" Target="https://www.toronto-bia.com/wp-content/uploads/2024/06/Destination-Toronto-Rate-Card-2024.pdf" TargetMode="External"/><Relationship Id="rId40" Type="http://schemas.openxmlformats.org/officeDocument/2006/relationships/hyperlink" Target="mailto:monina@toronto-bia.com" TargetMode="External"/><Relationship Id="rId5" Type="http://schemas.openxmlformats.org/officeDocument/2006/relationships/hyperlink" Target="https://www.toronto-bia.com/wp-content/uploads/2024/06/Astral-TTC-shelter-Media-kit-2024.pdf" TargetMode="External"/><Relationship Id="rId15" Type="http://schemas.openxmlformats.org/officeDocument/2006/relationships/hyperlink" Target="mailto:jeremiah@indie88.com" TargetMode="External"/><Relationship Id="rId23" Type="http://schemas.openxmlformats.org/officeDocument/2006/relationships/hyperlink" Target="https://www.toronto-bia.com/wp-content/uploads/2024/06/BlogTO-Rate-Card-Curtis-Tomaselli.pdf" TargetMode="External"/><Relationship Id="rId28" Type="http://schemas.openxmlformats.org/officeDocument/2006/relationships/hyperlink" Target="mailto:selena@itsdatenight.com" TargetMode="External"/><Relationship Id="rId36" Type="http://schemas.openxmlformats.org/officeDocument/2006/relationships/hyperlink" Target="mailto:Gail.Stewart@Destinationtravelnetwork.com" TargetMode="External"/><Relationship Id="rId10" Type="http://schemas.openxmlformats.org/officeDocument/2006/relationships/hyperlink" Target="https://www.toronto-bia.com/wp-content/uploads/2023/10/Transit-Shelter-Abribus-Toronto-EN-FR-1.pdf" TargetMode="External"/><Relationship Id="rId19" Type="http://schemas.openxmlformats.org/officeDocument/2006/relationships/hyperlink" Target="https://www.toronto-bia.com/wp-content/uploads/2024/05/2024-2025-West-End-Pheonix-Rate-Card-2.pdf" TargetMode="External"/><Relationship Id="rId31" Type="http://schemas.openxmlformats.org/officeDocument/2006/relationships/hyperlink" Target="mailto:cscott@suite66.com" TargetMode="External"/><Relationship Id="rId4" Type="http://schemas.openxmlformats.org/officeDocument/2006/relationships/hyperlink" Target="https://www.toronto-bia.com/wp-content/uploads/2024/06/Pattison-Rate-Card-2024.pdf" TargetMode="External"/><Relationship Id="rId9" Type="http://schemas.openxmlformats.org/officeDocument/2006/relationships/hyperlink" Target="https://www.toronto-bia.com/wp-content/uploads/2024/06/Pattison-Transit-Digital-Network-Template-3.26C.pdf" TargetMode="External"/><Relationship Id="rId14" Type="http://schemas.openxmlformats.org/officeDocument/2006/relationships/hyperlink" Target="https://www.toronto-bia.com/wp-content/uploads/2023/09/Astral-Media-radio-media-kits.pdf" TargetMode="External"/><Relationship Id="rId22" Type="http://schemas.openxmlformats.org/officeDocument/2006/relationships/hyperlink" Target="mailto:c.tomaselli@zoomermedia.ca" TargetMode="External"/><Relationship Id="rId27" Type="http://schemas.openxmlformats.org/officeDocument/2006/relationships/hyperlink" Target="https://www.toronto-bia.com/wp-content/uploads/2024/06/2024-Curiocity-Media-Kit.pdf" TargetMode="External"/><Relationship Id="rId30" Type="http://schemas.openxmlformats.org/officeDocument/2006/relationships/hyperlink" Target="https://www.toronto-bia.com/wp-content/uploads/2024/05/datenight-Media-Kit-2024.pdf" TargetMode="External"/><Relationship Id="rId35" Type="http://schemas.openxmlformats.org/officeDocument/2006/relationships/hyperlink" Target="https://www.toronto-bia.com/wp-content/uploads/2023/09/Streets-of-Toronto-Media-Kit-1.pdf" TargetMode="External"/><Relationship Id="rId8" Type="http://schemas.openxmlformats.org/officeDocument/2006/relationships/hyperlink" Target="https://www.toronto-bia.com/wp-content/uploads/2024/06/Pattison-TTC-Station-Poster-Creative-Template-4x6-1.pdf" TargetMode="External"/><Relationship Id="rId3" Type="http://schemas.openxmlformats.org/officeDocument/2006/relationships/hyperlink" Target="mailto:KTrudeau@pattisonoutdoo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15.png"/><Relationship Id="rId21"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7.png"/><Relationship Id="rId17" Type="http://schemas.openxmlformats.org/officeDocument/2006/relationships/image" Target="../media/image37.jpeg"/><Relationship Id="rId2" Type="http://schemas.openxmlformats.org/officeDocument/2006/relationships/image" Target="../media/image1.jpg"/><Relationship Id="rId16" Type="http://schemas.openxmlformats.org/officeDocument/2006/relationships/image" Target="../media/image1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16.png"/><Relationship Id="rId15" Type="http://schemas.openxmlformats.org/officeDocument/2006/relationships/image" Target="../media/image3.png"/><Relationship Id="rId10" Type="http://schemas.openxmlformats.org/officeDocument/2006/relationships/image" Target="../media/image6.png"/><Relationship Id="rId19" Type="http://schemas.openxmlformats.org/officeDocument/2006/relationships/image" Target="../media/image32.png"/><Relationship Id="rId4" Type="http://schemas.openxmlformats.org/officeDocument/2006/relationships/image" Target="../media/image14.jpeg"/><Relationship Id="rId9" Type="http://schemas.openxmlformats.org/officeDocument/2006/relationships/image" Target="../media/image36.jpeg"/><Relationship Id="rId14" Type="http://schemas.openxmlformats.org/officeDocument/2006/relationships/image" Target="../media/image11.png"/><Relationship Id="rId22"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hyperlink" Target="https://www.canada.ca/en/canadian-heritage/services/online-news.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onina@toronto-bi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toronto-bia.com/wp-content/uploads/2024/06/2024-Curiocity-Media-Ki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uriocity.com/q107-canada-day-weekend/" TargetMode="External"/><Relationship Id="rId2" Type="http://schemas.openxmlformats.org/officeDocument/2006/relationships/hyperlink" Target="https://curiocity.com/city-of-toronto-victoria-day-fireworks-show-2023/"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curiocity.com/things-to-do-in-toronto-on-victoria-day-mon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uriocity.com/q107-canada-day-weekend/" TargetMode="External"/><Relationship Id="rId2" Type="http://schemas.openxmlformats.org/officeDocument/2006/relationships/hyperlink" Target="https://curiocity.com/city-of-toronto-victoria-day-fireworks-show-2023/" TargetMode="External"/><Relationship Id="rId1" Type="http://schemas.openxmlformats.org/officeDocument/2006/relationships/slideLayout" Target="../slideLayouts/slideLayout2.xml"/><Relationship Id="rId4" Type="http://schemas.openxmlformats.org/officeDocument/2006/relationships/hyperlink" Target="https://curiocity.com/things-to-do-in-toronto-on-victoria-day-mond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toronto-bia.com/wp-content/uploads/2023/09/Streets-of-Toronto-Media-Kit-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05487" y="2029785"/>
            <a:ext cx="9639508" cy="2800767"/>
          </a:xfrm>
          <a:prstGeom prst="rect">
            <a:avLst/>
          </a:prstGeom>
          <a:noFill/>
        </p:spPr>
        <p:txBody>
          <a:bodyPr wrap="square" lIns="91440" tIns="45720" rIns="91440" bIns="45720" rtlCol="0" anchor="t">
            <a:spAutoFit/>
          </a:bodyPr>
          <a:lstStyle/>
          <a:p>
            <a:pPr algn="ctr"/>
            <a:r>
              <a:rPr lang="en-CA" sz="4400" dirty="0">
                <a:latin typeface="Arial Black"/>
              </a:rPr>
              <a:t>2023 - 2024</a:t>
            </a:r>
            <a:endParaRPr lang="en-CA" sz="4400" dirty="0">
              <a:latin typeface="Arial Black" panose="020B0A04020102020204" pitchFamily="34" charset="0"/>
            </a:endParaRPr>
          </a:p>
          <a:p>
            <a:pPr algn="ctr"/>
            <a:r>
              <a:rPr lang="en-US" sz="7200" dirty="0" err="1">
                <a:latin typeface="Arial Black"/>
              </a:rPr>
              <a:t>CityWide</a:t>
            </a:r>
            <a:r>
              <a:rPr lang="en-US" sz="7200" dirty="0">
                <a:latin typeface="Arial Black"/>
              </a:rPr>
              <a:t> Program</a:t>
            </a:r>
            <a:endParaRPr lang="en-CA" sz="7200">
              <a:latin typeface="Arial Black" panose="020B0A04020102020204" pitchFamily="34" charset="0"/>
            </a:endParaRPr>
          </a:p>
          <a:p>
            <a:pPr algn="ctr"/>
            <a:endParaRPr lang="en-US" sz="2800" dirty="0">
              <a:latin typeface="Arial Black"/>
            </a:endParaRPr>
          </a:p>
          <a:p>
            <a:pPr algn="ctr"/>
            <a:r>
              <a:rPr lang="en-US" sz="2800" dirty="0">
                <a:latin typeface="Arial Black"/>
              </a:rPr>
              <a:t>Preferred Advertising Rates for Member BIAs</a:t>
            </a:r>
            <a:endParaRPr lang="en-US" sz="2800" dirty="0">
              <a:latin typeface="Arial Black" panose="020B0A04020102020204" pitchFamily="34" charset="0"/>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Tree>
    <p:extLst>
      <p:ext uri="{BB962C8B-B14F-4D97-AF65-F5344CB8AC3E}">
        <p14:creationId xmlns:p14="http://schemas.microsoft.com/office/powerpoint/2010/main" val="19754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000" kern="1200" dirty="0">
                <a:latin typeface="+mj-lt"/>
                <a:ea typeface="+mj-ea"/>
                <a:cs typeface="+mj-cs"/>
              </a:rPr>
              <a:t>Streets of Toronto </a:t>
            </a:r>
            <a:br>
              <a:rPr lang="en-US" sz="4000" dirty="0">
                <a:cs typeface="Calibri Light"/>
              </a:rPr>
            </a:br>
            <a:r>
              <a:rPr lang="en-US" sz="4000" kern="1200" dirty="0">
                <a:latin typeface="+mj-lt"/>
                <a:ea typeface="+mj-ea"/>
                <a:cs typeface="+mj-cs"/>
              </a:rPr>
              <a:t>Rate Card</a:t>
            </a:r>
            <a:endParaRPr lang="en-US" sz="4000" kern="1200">
              <a:latin typeface="+mj-lt"/>
              <a:cs typeface="Calibri Light"/>
            </a:endParaRP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02A99B-483C-4ECF-7DE9-D900BCDC713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6" name="Content Placeholder 5">
            <a:extLst>
              <a:ext uri="{FF2B5EF4-FFF2-40B4-BE49-F238E27FC236}">
                <a16:creationId xmlns:a16="http://schemas.microsoft.com/office/drawing/2014/main" id="{ABED8464-FD07-807E-5EA6-79A43F3CB0E8}"/>
              </a:ext>
            </a:extLst>
          </p:cNvPr>
          <p:cNvGraphicFramePr>
            <a:graphicFrameLocks noGrp="1"/>
          </p:cNvGraphicFramePr>
          <p:nvPr>
            <p:ph idx="1"/>
            <p:extLst>
              <p:ext uri="{D42A27DB-BD31-4B8C-83A1-F6EECF244321}">
                <p14:modId xmlns:p14="http://schemas.microsoft.com/office/powerpoint/2010/main" val="1284170105"/>
              </p:ext>
            </p:extLst>
          </p:nvPr>
        </p:nvGraphicFramePr>
        <p:xfrm>
          <a:off x="4045717" y="296845"/>
          <a:ext cx="7946214" cy="6438035"/>
        </p:xfrm>
        <a:graphic>
          <a:graphicData uri="http://schemas.openxmlformats.org/drawingml/2006/table">
            <a:tbl>
              <a:tblPr firstRow="1" firstCol="1" bandRow="1">
                <a:tableStyleId>{5C22544A-7EE6-4342-B048-85BDC9FD1C3A}</a:tableStyleId>
              </a:tblPr>
              <a:tblGrid>
                <a:gridCol w="1991032">
                  <a:extLst>
                    <a:ext uri="{9D8B030D-6E8A-4147-A177-3AD203B41FA5}">
                      <a16:colId xmlns:a16="http://schemas.microsoft.com/office/drawing/2014/main" val="1093624887"/>
                    </a:ext>
                  </a:extLst>
                </a:gridCol>
                <a:gridCol w="823451">
                  <a:extLst>
                    <a:ext uri="{9D8B030D-6E8A-4147-A177-3AD203B41FA5}">
                      <a16:colId xmlns:a16="http://schemas.microsoft.com/office/drawing/2014/main" val="341475287"/>
                    </a:ext>
                  </a:extLst>
                </a:gridCol>
                <a:gridCol w="5131731">
                  <a:extLst>
                    <a:ext uri="{9D8B030D-6E8A-4147-A177-3AD203B41FA5}">
                      <a16:colId xmlns:a16="http://schemas.microsoft.com/office/drawing/2014/main" val="3456020938"/>
                    </a:ext>
                  </a:extLst>
                </a:gridCol>
              </a:tblGrid>
              <a:tr h="134602">
                <a:tc gridSpan="3">
                  <a:txBody>
                    <a:bodyPr/>
                    <a:lstStyle/>
                    <a:p>
                      <a:pPr algn="ctr"/>
                      <a:r>
                        <a:rPr lang="en-US" sz="1050" b="1" dirty="0">
                          <a:solidFill>
                            <a:srgbClr val="FFFFFF"/>
                          </a:solidFill>
                          <a:effectLst/>
                          <a:latin typeface="Times New Roman"/>
                        </a:rPr>
                        <a:t>Streets of Toronto - Display Advertising</a:t>
                      </a:r>
                      <a:endParaRPr lang="en-US" sz="1050">
                        <a:effectLst/>
                        <a:latin typeface="Times New Roman"/>
                      </a:endParaRPr>
                    </a:p>
                  </a:txBody>
                  <a:tcPr marL="39646" marR="39646" marT="0" marB="0" anchor="b">
                    <a:lnL>
                      <a:noFill/>
                    </a:lnL>
                    <a:lnR>
                      <a:noFill/>
                    </a:lnR>
                    <a:lnT>
                      <a:noFill/>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3904037850"/>
                  </a:ext>
                </a:extLst>
              </a:tr>
              <a:tr h="113894">
                <a:tc>
                  <a:txBody>
                    <a:bodyPr/>
                    <a:lstStyle/>
                    <a:p>
                      <a:pPr algn="ctr"/>
                      <a:r>
                        <a:rPr lang="en-US" sz="1050" b="1" dirty="0">
                          <a:solidFill>
                            <a:srgbClr val="FFFFFF"/>
                          </a:solidFill>
                          <a:effectLst/>
                          <a:latin typeface="Times New Roman"/>
                        </a:rPr>
                        <a:t>Product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1050" b="1" dirty="0">
                          <a:solidFill>
                            <a:srgbClr val="FFFFFF"/>
                          </a:solidFill>
                          <a:effectLst/>
                          <a:latin typeface="Times New Roman"/>
                        </a:rPr>
                        <a:t>TABIA</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700" b="1" dirty="0">
                          <a:solidFill>
                            <a:srgbClr val="FFFFFF"/>
                          </a:solidFill>
                          <a:effectLst/>
                          <a:latin typeface="Times New Roman"/>
                        </a:rPr>
                        <a:t>Notes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66284958"/>
                  </a:ext>
                </a:extLst>
              </a:tr>
              <a:tr h="207080">
                <a:tc>
                  <a:txBody>
                    <a:bodyPr/>
                    <a:lstStyle/>
                    <a:p>
                      <a:r>
                        <a:rPr lang="en-US" sz="1050" dirty="0">
                          <a:solidFill>
                            <a:srgbClr val="000000"/>
                          </a:solidFill>
                          <a:effectLst/>
                          <a:latin typeface="Times New Roman"/>
                        </a:rPr>
                        <a:t>ROS Display Ads</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$12 CPM</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Ads will run across the site, on both desktop and mobile. Recommended buy is 70,000 Impressions $1050.</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216313"/>
                  </a:ext>
                </a:extLst>
              </a:tr>
              <a:tr h="134601">
                <a:tc gridSpan="3">
                  <a:txBody>
                    <a:bodyPr/>
                    <a:lstStyle/>
                    <a:p>
                      <a:pPr algn="ctr"/>
                      <a:r>
                        <a:rPr lang="en-US" sz="700" b="1" dirty="0">
                          <a:solidFill>
                            <a:srgbClr val="FFFFFF"/>
                          </a:solidFill>
                          <a:effectLst/>
                          <a:latin typeface="Times New Roman"/>
                        </a:rPr>
                        <a:t>Streets of Toronto - Social Media</a:t>
                      </a:r>
                      <a:endParaRPr lang="en-US" sz="700">
                        <a:effectLst/>
                        <a:latin typeface="Times New Roman"/>
                      </a:endParaRPr>
                    </a:p>
                  </a:txBody>
                  <a:tcPr marL="39646" marR="396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mpd="sng">
                      <a:noFill/>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903142771"/>
                  </a:ext>
                </a:extLst>
              </a:tr>
              <a:tr h="113894">
                <a:tc>
                  <a:txBody>
                    <a:bodyPr/>
                    <a:lstStyle/>
                    <a:p>
                      <a:pPr algn="ctr"/>
                      <a:r>
                        <a:rPr lang="en-US" sz="1050" b="1" dirty="0">
                          <a:solidFill>
                            <a:srgbClr val="FFFFFF"/>
                          </a:solidFill>
                          <a:effectLst/>
                          <a:latin typeface="Times New Roman"/>
                        </a:rPr>
                        <a:t>Product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1050" b="1" dirty="0">
                          <a:solidFill>
                            <a:srgbClr val="FFFFFF"/>
                          </a:solidFill>
                          <a:effectLst/>
                          <a:latin typeface="Times New Roman"/>
                        </a:rPr>
                        <a:t>TABIA </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700" b="1" dirty="0">
                          <a:solidFill>
                            <a:srgbClr val="FFFFFF"/>
                          </a:solidFill>
                          <a:effectLst/>
                          <a:latin typeface="Times New Roman"/>
                        </a:rPr>
                        <a:t>Notes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45235185"/>
                  </a:ext>
                </a:extLst>
              </a:tr>
              <a:tr h="207080">
                <a:tc>
                  <a:txBody>
                    <a:bodyPr/>
                    <a:lstStyle/>
                    <a:p>
                      <a:r>
                        <a:rPr lang="en-US" sz="1050" dirty="0">
                          <a:solidFill>
                            <a:srgbClr val="000000"/>
                          </a:solidFill>
                          <a:effectLst/>
                          <a:latin typeface="Times New Roman"/>
                        </a:rPr>
                        <a:t>Instagram - Hosted Reel - with FB + TW + TT extension</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$1,800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A Streets of Toronto host will come to your venue and create a 60 to 90 second video based on your direction, and will post it to their Instagram, Twitter, Facebook  and TikTok feeds.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868579"/>
                  </a:ext>
                </a:extLst>
              </a:tr>
              <a:tr h="393451">
                <a:tc>
                  <a:txBody>
                    <a:bodyPr/>
                    <a:lstStyle/>
                    <a:p>
                      <a:r>
                        <a:rPr lang="en-US" sz="1050" dirty="0">
                          <a:solidFill>
                            <a:srgbClr val="000000"/>
                          </a:solidFill>
                          <a:effectLst/>
                          <a:latin typeface="Times New Roman"/>
                        </a:rPr>
                        <a:t>Instagram- Hosted Reel- with FB + TW + TT extension with TT boost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$2,200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A Streets of Toronto host will come to your venue and create a 60 to 90 second video based on client direction, and will post it on the SOT Instagram, Facebook, Twitter and Tik Tok feeds. Included in this package is a $500 Tik Tok boost fee that will be customized and targeted to reach your desired audience. </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492572"/>
                  </a:ext>
                </a:extLst>
              </a:tr>
              <a:tr h="300266">
                <a:tc>
                  <a:txBody>
                    <a:bodyPr/>
                    <a:lstStyle/>
                    <a:p>
                      <a:r>
                        <a:rPr lang="en-US" sz="1050" dirty="0">
                          <a:solidFill>
                            <a:srgbClr val="000000"/>
                          </a:solidFill>
                          <a:effectLst/>
                          <a:latin typeface="Times New Roman"/>
                        </a:rPr>
                        <a:t>Instagram - Hosted Story</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$1,200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chemeClr val="tx1"/>
                          </a:solidFill>
                          <a:effectLst/>
                          <a:latin typeface="Times New Roman"/>
                        </a:rPr>
                        <a:t>A Streets of Toronto host will come to your venue and take video footage based on your direction, to produce 5 to 7 Instagram Story slide videos, and post them to the Streets of Toronto Instagram Story feed. </a:t>
                      </a: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458773"/>
                  </a:ext>
                </a:extLst>
              </a:tr>
              <a:tr h="300266">
                <a:tc>
                  <a:txBody>
                    <a:bodyPr/>
                    <a:lstStyle/>
                    <a:p>
                      <a:r>
                        <a:rPr lang="en-US" sz="1050" dirty="0">
                          <a:solidFill>
                            <a:srgbClr val="000000"/>
                          </a:solidFill>
                          <a:effectLst/>
                          <a:latin typeface="Times New Roman"/>
                        </a:rPr>
                        <a:t>Instagram - Post/Carousel</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$800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Streets of Toronto will post up to 6 lifestyle photos of your venue to the grid of their Instagram account. For an additional $300, a Streets of Toronto photographer can come to your venue and take photographs for the post/Carousel.</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25582"/>
                  </a:ext>
                </a:extLst>
              </a:tr>
              <a:tr h="207080">
                <a:tc>
                  <a:txBody>
                    <a:bodyPr/>
                    <a:lstStyle/>
                    <a:p>
                      <a:r>
                        <a:rPr lang="en-US" sz="1050" dirty="0">
                          <a:solidFill>
                            <a:srgbClr val="000000"/>
                          </a:solidFill>
                          <a:effectLst/>
                          <a:latin typeface="Times New Roman"/>
                        </a:rPr>
                        <a:t>Instagram - Single Story Slide</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$680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You may submit one photo or poster with swipe-up text and a destination URL, and Streets of Toronto will post it to their Instagram Stories feed.</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530004"/>
                  </a:ext>
                </a:extLst>
              </a:tr>
              <a:tr h="300266">
                <a:tc>
                  <a:txBody>
                    <a:bodyPr/>
                    <a:lstStyle/>
                    <a:p>
                      <a:r>
                        <a:rPr lang="en-US" sz="1050" dirty="0">
                          <a:solidFill>
                            <a:srgbClr val="000000"/>
                          </a:solidFill>
                          <a:effectLst/>
                          <a:latin typeface="Times New Roman"/>
                        </a:rPr>
                        <a:t>Instagram - Contest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$1,200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Engage, spread awareness and create brand loyalty with followers of Streets of Toronto through a sponsored Instagram Contest posted to their feed. Prize fulfilled by client, Client @mentions, preferred copy direction, up to 4 client provided photos.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02930"/>
                  </a:ext>
                </a:extLst>
              </a:tr>
              <a:tr h="300266">
                <a:tc>
                  <a:txBody>
                    <a:bodyPr/>
                    <a:lstStyle/>
                    <a:p>
                      <a:r>
                        <a:rPr lang="en-US" sz="1050" dirty="0">
                          <a:solidFill>
                            <a:srgbClr val="000000"/>
                          </a:solidFill>
                          <a:effectLst/>
                          <a:latin typeface="Times New Roman"/>
                        </a:rPr>
                        <a:t>Facebook - Post/Carousel</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$600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Client can submit up to 4 photos with a caption and a destination URL, and Streets of Toronto will post it to their Facebook page for users to find when they are scrolling through their news feed organically</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514755"/>
                  </a:ext>
                </a:extLst>
              </a:tr>
              <a:tr h="113894">
                <a:tc>
                  <a:txBody>
                    <a:bodyPr/>
                    <a:lstStyle/>
                    <a:p>
                      <a:r>
                        <a:rPr lang="en-US" sz="1050" dirty="0">
                          <a:solidFill>
                            <a:srgbClr val="000000"/>
                          </a:solidFill>
                          <a:effectLst/>
                          <a:latin typeface="Times New Roman"/>
                        </a:rPr>
                        <a:t>Twitter - Post/Carousel</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$600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Client can submit up to 4 photos with a caption, client @mention and desired hashtags.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55286"/>
                  </a:ext>
                </a:extLst>
              </a:tr>
              <a:tr h="134602">
                <a:tc gridSpan="3">
                  <a:txBody>
                    <a:bodyPr/>
                    <a:lstStyle/>
                    <a:p>
                      <a:pPr algn="ctr"/>
                      <a:r>
                        <a:rPr lang="en-US" sz="700" b="1" dirty="0">
                          <a:solidFill>
                            <a:srgbClr val="FFFFFF"/>
                          </a:solidFill>
                          <a:effectLst/>
                          <a:latin typeface="Times New Roman"/>
                        </a:rPr>
                        <a:t>Streets of Toronto - Advertorial</a:t>
                      </a:r>
                      <a:endParaRPr lang="en-US" sz="700">
                        <a:effectLst/>
                        <a:latin typeface="Times New Roman"/>
                      </a:endParaRPr>
                    </a:p>
                  </a:txBody>
                  <a:tcPr marL="39646" marR="396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mpd="sng">
                      <a:noFill/>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30235181"/>
                  </a:ext>
                </a:extLst>
              </a:tr>
              <a:tr h="113894">
                <a:tc>
                  <a:txBody>
                    <a:bodyPr/>
                    <a:lstStyle/>
                    <a:p>
                      <a:pPr algn="ctr"/>
                      <a:r>
                        <a:rPr lang="en-US" sz="1050" b="1" dirty="0">
                          <a:solidFill>
                            <a:srgbClr val="FFFFFF"/>
                          </a:solidFill>
                          <a:effectLst/>
                          <a:latin typeface="Times New Roman"/>
                        </a:rPr>
                        <a:t>Product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1050" b="1" dirty="0">
                          <a:solidFill>
                            <a:srgbClr val="FFFFFF"/>
                          </a:solidFill>
                          <a:effectLst/>
                          <a:latin typeface="Times New Roman"/>
                        </a:rPr>
                        <a:t>TABIA </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700" b="1" dirty="0">
                          <a:solidFill>
                            <a:srgbClr val="FFFFFF"/>
                          </a:solidFill>
                          <a:effectLst/>
                          <a:latin typeface="Times New Roman"/>
                        </a:rPr>
                        <a:t>Notes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618294587"/>
                  </a:ext>
                </a:extLst>
              </a:tr>
              <a:tr h="393451">
                <a:tc>
                  <a:txBody>
                    <a:bodyPr/>
                    <a:lstStyle/>
                    <a:p>
                      <a:r>
                        <a:rPr lang="en-US" sz="1050" dirty="0">
                          <a:solidFill>
                            <a:srgbClr val="000000"/>
                          </a:solidFill>
                          <a:effectLst/>
                          <a:latin typeface="Times New Roman"/>
                        </a:rPr>
                        <a:t>Advertorial/Sponsored Content (Original content by SOT)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$1,680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The talented team of Streets of Toronto writers will curate an Advertorial piece about your business. You may provide 3 to 4 product or lifestyle photos, brand logo and desired click URLs. The article will be promoted on </a:t>
                      </a:r>
                      <a:r>
                        <a:rPr lang="en-US" sz="700" err="1">
                          <a:solidFill>
                            <a:srgbClr val="000000"/>
                          </a:solidFill>
                          <a:effectLst/>
                          <a:latin typeface="Times New Roman"/>
                        </a:rPr>
                        <a:t>SoT</a:t>
                      </a:r>
                      <a:r>
                        <a:rPr lang="en-US" sz="700" dirty="0">
                          <a:solidFill>
                            <a:srgbClr val="000000"/>
                          </a:solidFill>
                          <a:effectLst/>
                          <a:latin typeface="Times New Roman"/>
                        </a:rPr>
                        <a:t> home page for 3 days as well as Facebook, Twitter and their Instagram Story feeds. </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246716"/>
                  </a:ext>
                </a:extLst>
              </a:tr>
              <a:tr h="300266">
                <a:tc>
                  <a:txBody>
                    <a:bodyPr/>
                    <a:lstStyle/>
                    <a:p>
                      <a:r>
                        <a:rPr lang="en-US" sz="1050" dirty="0">
                          <a:solidFill>
                            <a:srgbClr val="000000"/>
                          </a:solidFill>
                          <a:effectLst/>
                          <a:latin typeface="Times New Roman"/>
                        </a:rPr>
                        <a:t>Advertorial/Sponsored Content (Client provided Content)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$1,400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Client provided article, edited and approved by the Streets of Toronto editorial team. Client can also provide 3 to 4 product or lifestyle photos, client logo, desired URLs. The article will be promoted on </a:t>
                      </a:r>
                      <a:r>
                        <a:rPr lang="en-US" sz="700" err="1">
                          <a:solidFill>
                            <a:srgbClr val="000000"/>
                          </a:solidFill>
                          <a:effectLst/>
                          <a:latin typeface="Times New Roman"/>
                        </a:rPr>
                        <a:t>SoT</a:t>
                      </a:r>
                      <a:r>
                        <a:rPr lang="en-US" sz="700" dirty="0">
                          <a:solidFill>
                            <a:srgbClr val="000000"/>
                          </a:solidFill>
                          <a:effectLst/>
                          <a:latin typeface="Times New Roman"/>
                        </a:rPr>
                        <a:t> home page for 3 day as well as Facebook, Twitter, and their Instagram Story feeds.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44359"/>
                  </a:ext>
                </a:extLst>
              </a:tr>
              <a:tr h="134602">
                <a:tc gridSpan="3">
                  <a:txBody>
                    <a:bodyPr/>
                    <a:lstStyle/>
                    <a:p>
                      <a:pPr algn="ctr"/>
                      <a:r>
                        <a:rPr lang="en-US" sz="700" b="1" dirty="0">
                          <a:solidFill>
                            <a:srgbClr val="FFFFFF"/>
                          </a:solidFill>
                          <a:effectLst/>
                          <a:latin typeface="Times New Roman"/>
                        </a:rPr>
                        <a:t>Streets of Toronto - Newsletter</a:t>
                      </a:r>
                      <a:endParaRPr lang="en-US" sz="700">
                        <a:effectLst/>
                        <a:latin typeface="Times New Roman"/>
                      </a:endParaRPr>
                    </a:p>
                  </a:txBody>
                  <a:tcPr marL="39646" marR="396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mpd="sng">
                      <a:noFill/>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955135704"/>
                  </a:ext>
                </a:extLst>
              </a:tr>
              <a:tr h="113894">
                <a:tc>
                  <a:txBody>
                    <a:bodyPr/>
                    <a:lstStyle/>
                    <a:p>
                      <a:pPr algn="ctr"/>
                      <a:r>
                        <a:rPr lang="en-US" sz="1050" b="1" dirty="0">
                          <a:solidFill>
                            <a:srgbClr val="FFFFFF"/>
                          </a:solidFill>
                          <a:effectLst/>
                          <a:latin typeface="Times New Roman"/>
                        </a:rPr>
                        <a:t>Product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1050" b="1" dirty="0">
                          <a:solidFill>
                            <a:srgbClr val="FFFFFF"/>
                          </a:solidFill>
                          <a:effectLst/>
                          <a:latin typeface="Times New Roman"/>
                        </a:rPr>
                        <a:t>TABIA </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700" b="1" dirty="0">
                          <a:solidFill>
                            <a:srgbClr val="FFFFFF"/>
                          </a:solidFill>
                          <a:effectLst/>
                          <a:latin typeface="Times New Roman"/>
                        </a:rPr>
                        <a:t>Notes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13636994"/>
                  </a:ext>
                </a:extLst>
              </a:tr>
              <a:tr h="486638">
                <a:tc>
                  <a:txBody>
                    <a:bodyPr/>
                    <a:lstStyle/>
                    <a:p>
                      <a:r>
                        <a:rPr lang="en-US" sz="1050" dirty="0">
                          <a:solidFill>
                            <a:srgbClr val="000000"/>
                          </a:solidFill>
                          <a:effectLst/>
                          <a:latin typeface="Times New Roman"/>
                        </a:rPr>
                        <a:t>Weekly Food Newsletter</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$625</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Every Saturday morning the Streets of Toronto food newsletter is sent to 17,100+ subscribers (39.6% open rate). You can choose one of two placements; a native-tile placement, in place of the 3rd Article (that looks like an article), or an image ad (size 625x525pix). Both products are the same price per execution. You may provide a desired click URL for the ads.  The most recent newsletter can be found here: </a:t>
                      </a:r>
                      <a:r>
                        <a:rPr lang="en-US" sz="700" dirty="0">
                          <a:effectLst/>
                          <a:latin typeface="Times New Roman"/>
                          <a:hlinkClick r:id="rId2"/>
                        </a:rPr>
                        <a:t>https://mailchi.mp/streetsoftoronto/food-172?e=2109790982</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061505"/>
                  </a:ext>
                </a:extLst>
              </a:tr>
              <a:tr h="511097">
                <a:tc>
                  <a:txBody>
                    <a:bodyPr/>
                    <a:lstStyle/>
                    <a:p>
                      <a:r>
                        <a:rPr lang="en-US" sz="1050" dirty="0">
                          <a:solidFill>
                            <a:srgbClr val="000000"/>
                          </a:solidFill>
                          <a:effectLst/>
                          <a:latin typeface="Times New Roman"/>
                        </a:rPr>
                        <a:t>Bi-weekly Real Estate Newsletter </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$625</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Every second Tuesday the Streets of Toronto real estate newsletter is sent to 11,300+ subscribers (42.5% open rate). You may choose one of two placements, a native-tile placement, in place of the 3rd Article (that looks like an article), or an image ad (size 625x525pix). Both products are the same price per execution. You may provide a click URL for the ads. The most recent newsletter can be found here: </a:t>
                      </a:r>
                      <a:r>
                        <a:rPr lang="en-US" sz="700" dirty="0">
                          <a:effectLst/>
                          <a:latin typeface="Times New Roman"/>
                          <a:hlinkClick r:id="rId3"/>
                        </a:rPr>
                        <a:t>https://us20.campaign-archive.com/?u=d5c7cf041eb19346156cfcf01&amp;id=c25d4966c3</a:t>
                      </a:r>
                      <a:r>
                        <a:rPr lang="en-US" sz="700" dirty="0">
                          <a:solidFill>
                            <a:srgbClr val="000000"/>
                          </a:solidFill>
                          <a:effectLst/>
                          <a:latin typeface="Times New Roman"/>
                        </a:rPr>
                        <a:t> </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695537"/>
                  </a:ext>
                </a:extLst>
              </a:tr>
              <a:tr h="113894">
                <a:tc>
                  <a:txBody>
                    <a:bodyPr/>
                    <a:lstStyle/>
                    <a:p>
                      <a:r>
                        <a:rPr lang="en-US" sz="1050" dirty="0">
                          <a:solidFill>
                            <a:srgbClr val="000000"/>
                          </a:solidFill>
                          <a:effectLst/>
                          <a:latin typeface="Times New Roman"/>
                        </a:rPr>
                        <a:t>The Concierge List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$400</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Sent on the first of every month. The three </a:t>
                      </a:r>
                      <a:r>
                        <a:rPr lang="en-US" sz="700" err="1">
                          <a:solidFill>
                            <a:srgbClr val="000000"/>
                          </a:solidFill>
                          <a:effectLst/>
                          <a:latin typeface="Times New Roman"/>
                        </a:rPr>
                        <a:t>coloured</a:t>
                      </a:r>
                      <a:r>
                        <a:rPr lang="en-US" sz="700" dirty="0">
                          <a:solidFill>
                            <a:srgbClr val="000000"/>
                          </a:solidFill>
                          <a:effectLst/>
                          <a:latin typeface="Times New Roman"/>
                        </a:rPr>
                        <a:t> squares below images can be sponsored</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212451"/>
                  </a:ext>
                </a:extLst>
              </a:tr>
              <a:tr h="134602">
                <a:tc gridSpan="3">
                  <a:txBody>
                    <a:bodyPr/>
                    <a:lstStyle/>
                    <a:p>
                      <a:pPr algn="ctr"/>
                      <a:r>
                        <a:rPr lang="en-US" sz="700" b="1" dirty="0">
                          <a:solidFill>
                            <a:srgbClr val="FFFFFF"/>
                          </a:solidFill>
                          <a:effectLst/>
                          <a:latin typeface="Times New Roman"/>
                        </a:rPr>
                        <a:t>Streets of Toronto - Sponsored Content</a:t>
                      </a:r>
                      <a:endParaRPr lang="en-US" sz="700">
                        <a:effectLst/>
                        <a:latin typeface="Times New Roman"/>
                      </a:endParaRPr>
                    </a:p>
                  </a:txBody>
                  <a:tcPr marL="39646" marR="396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mpd="sng">
                      <a:noFill/>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365106786"/>
                  </a:ext>
                </a:extLst>
              </a:tr>
              <a:tr h="113894">
                <a:tc>
                  <a:txBody>
                    <a:bodyPr/>
                    <a:lstStyle/>
                    <a:p>
                      <a:pPr algn="ctr"/>
                      <a:r>
                        <a:rPr lang="en-US" sz="1050" b="1" dirty="0">
                          <a:solidFill>
                            <a:srgbClr val="FFFFFF"/>
                          </a:solidFill>
                          <a:effectLst/>
                          <a:latin typeface="Times New Roman"/>
                        </a:rPr>
                        <a:t>Product</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1050" b="1" dirty="0">
                          <a:solidFill>
                            <a:srgbClr val="FFFFFF"/>
                          </a:solidFill>
                          <a:effectLst/>
                          <a:latin typeface="Times New Roman"/>
                        </a:rPr>
                        <a:t>TABIA</a:t>
                      </a: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30A0"/>
                    </a:solidFill>
                  </a:tcPr>
                </a:tc>
                <a:tc>
                  <a:txBody>
                    <a:bodyPr/>
                    <a:lstStyle/>
                    <a:p>
                      <a:pPr algn="ctr"/>
                      <a:r>
                        <a:rPr lang="en-US" sz="700" b="1" dirty="0">
                          <a:solidFill>
                            <a:srgbClr val="FFFFFF"/>
                          </a:solidFill>
                          <a:effectLst/>
                          <a:latin typeface="Times New Roman"/>
                        </a:rPr>
                        <a:t>Notes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50510028"/>
                  </a:ext>
                </a:extLst>
              </a:tr>
              <a:tr h="486638">
                <a:tc>
                  <a:txBody>
                    <a:bodyPr/>
                    <a:lstStyle/>
                    <a:p>
                      <a:r>
                        <a:rPr lang="en-US" sz="1050" dirty="0">
                          <a:solidFill>
                            <a:srgbClr val="000000"/>
                          </a:solidFill>
                          <a:effectLst/>
                          <a:latin typeface="Times New Roman"/>
                        </a:rPr>
                        <a:t>Custom  - 3 [insert word] things to do this weekend  (Website)</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FA"/>
                    </a:solidFill>
                  </a:tcPr>
                </a:tc>
                <a:tc>
                  <a:txBody>
                    <a:bodyPr/>
                    <a:lstStyle/>
                    <a:p>
                      <a:pPr algn="ctr"/>
                      <a:r>
                        <a:rPr lang="en-US" sz="1050" dirty="0">
                          <a:solidFill>
                            <a:srgbClr val="000000"/>
                          </a:solidFill>
                          <a:effectLst/>
                          <a:latin typeface="Times New Roman"/>
                        </a:rPr>
                        <a:t>$1,115</a:t>
                      </a:r>
                      <a:endParaRPr lang="en-US" sz="105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dirty="0">
                          <a:solidFill>
                            <a:srgbClr val="000000"/>
                          </a:solidFill>
                          <a:effectLst/>
                          <a:latin typeface="Times New Roman"/>
                        </a:rPr>
                        <a:t>Streets of Toronto editorial team will create a customized listicle article with Top things to do in the city, related to your event/show. Client can own a sponsored placement at the beginning of the article where client event will appear as a "Top thing to do". Client may provide copy direction, URL and client images. The article lives on the home page for 3 days, and is shared on Facebook, Twitter and Instagram Stories.</a:t>
                      </a:r>
                      <a:endParaRPr lang="en-US" sz="700">
                        <a:effectLst/>
                        <a:latin typeface="Times New Roman"/>
                      </a:endParaRPr>
                    </a:p>
                  </a:txBody>
                  <a:tcPr marL="39646" marR="396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6766"/>
                  </a:ext>
                </a:extLst>
              </a:tr>
            </a:tbl>
          </a:graphicData>
        </a:graphic>
      </p:graphicFrame>
      <p:pic>
        <p:nvPicPr>
          <p:cNvPr id="3" name="Picture 2" descr="A purple and white logo with a city skyline&#10;&#10;Description automatically generated">
            <a:extLst>
              <a:ext uri="{FF2B5EF4-FFF2-40B4-BE49-F238E27FC236}">
                <a16:creationId xmlns:a16="http://schemas.microsoft.com/office/drawing/2014/main" id="{F67F6FED-2AED-C74B-008E-3839B080191F}"/>
              </a:ext>
            </a:extLst>
          </p:cNvPr>
          <p:cNvPicPr>
            <a:picLocks noChangeAspect="1"/>
          </p:cNvPicPr>
          <p:nvPr/>
        </p:nvPicPr>
        <p:blipFill>
          <a:blip r:embed="rId4"/>
          <a:stretch>
            <a:fillRect/>
          </a:stretch>
        </p:blipFill>
        <p:spPr>
          <a:xfrm>
            <a:off x="415779" y="900083"/>
            <a:ext cx="3280507" cy="1097778"/>
          </a:xfrm>
          <a:prstGeom prst="rect">
            <a:avLst/>
          </a:prstGeom>
        </p:spPr>
      </p:pic>
      <p:sp>
        <p:nvSpPr>
          <p:cNvPr id="4" name="TextBox 3">
            <a:extLst>
              <a:ext uri="{FF2B5EF4-FFF2-40B4-BE49-F238E27FC236}">
                <a16:creationId xmlns:a16="http://schemas.microsoft.com/office/drawing/2014/main" id="{E2F4F41B-529C-4243-86EF-A1E4053F815A}"/>
              </a:ext>
            </a:extLst>
          </p:cNvPr>
          <p:cNvSpPr txBox="1"/>
          <p:nvPr/>
        </p:nvSpPr>
        <p:spPr>
          <a:xfrm>
            <a:off x="735659" y="491254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20% discount on all tactics </a:t>
            </a:r>
          </a:p>
          <a:p>
            <a:r>
              <a:rPr lang="en-US" dirty="0">
                <a:latin typeface="Calibri Light"/>
                <a:cs typeface="Calibri Light"/>
              </a:rPr>
              <a:t>*Discount already applied</a:t>
            </a:r>
          </a:p>
        </p:txBody>
      </p:sp>
    </p:spTree>
    <p:extLst>
      <p:ext uri="{BB962C8B-B14F-4D97-AF65-F5344CB8AC3E}">
        <p14:creationId xmlns:p14="http://schemas.microsoft.com/office/powerpoint/2010/main" val="47348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35828" y="2871995"/>
            <a:ext cx="9418930" cy="1107996"/>
          </a:xfrm>
          <a:prstGeom prst="rect">
            <a:avLst/>
          </a:prstGeom>
          <a:noFill/>
        </p:spPr>
        <p:txBody>
          <a:bodyPr wrap="square" lIns="91440" tIns="45720" rIns="91440" bIns="45720" rtlCol="0" anchor="t">
            <a:spAutoFit/>
          </a:bodyPr>
          <a:lstStyle/>
          <a:p>
            <a:pPr algn="ctr"/>
            <a:r>
              <a:rPr lang="en-US" sz="6600" dirty="0">
                <a:latin typeface="Arial Black"/>
                <a:cs typeface="Calibri"/>
              </a:rPr>
              <a:t>Taste Toronto</a:t>
            </a: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a:extLst>
              <a:ext uri="{FF2B5EF4-FFF2-40B4-BE49-F238E27FC236}">
                <a16:creationId xmlns:a16="http://schemas.microsoft.com/office/drawing/2014/main" id="{9587C128-0D84-CC2A-91EA-E46EDB77CF89}"/>
              </a:ext>
            </a:extLst>
          </p:cNvPr>
          <p:cNvPicPr>
            <a:picLocks noChangeAspect="1"/>
          </p:cNvPicPr>
          <p:nvPr/>
        </p:nvPicPr>
        <p:blipFill>
          <a:blip r:embed="rId3"/>
          <a:stretch>
            <a:fillRect/>
          </a:stretch>
        </p:blipFill>
        <p:spPr>
          <a:xfrm>
            <a:off x="4293269" y="56901"/>
            <a:ext cx="5490409" cy="3936832"/>
          </a:xfrm>
          <a:prstGeom prst="rect">
            <a:avLst/>
          </a:prstGeom>
        </p:spPr>
      </p:pic>
      <p:sp>
        <p:nvSpPr>
          <p:cNvPr id="3" name="TextBox 2">
            <a:extLst>
              <a:ext uri="{FF2B5EF4-FFF2-40B4-BE49-F238E27FC236}">
                <a16:creationId xmlns:a16="http://schemas.microsoft.com/office/drawing/2014/main" id="{ACAEDF35-D1C9-CEAA-32B0-0FFADD9C119B}"/>
              </a:ext>
            </a:extLst>
          </p:cNvPr>
          <p:cNvSpPr txBox="1"/>
          <p:nvPr/>
        </p:nvSpPr>
        <p:spPr>
          <a:xfrm>
            <a:off x="3980985" y="4250473"/>
            <a:ext cx="62558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Download Media Kit: </a:t>
            </a:r>
            <a:r>
              <a:rPr lang="en-US" sz="2400" u="sng" dirty="0">
                <a:solidFill>
                  <a:srgbClr val="0563C1"/>
                </a:solidFill>
                <a:cs typeface="Calibri"/>
                <a:hlinkClick r:id="rId4"/>
              </a:rPr>
              <a:t>Taste Toronto Media Kit</a:t>
            </a:r>
            <a:endParaRPr lang="en-US"/>
          </a:p>
        </p:txBody>
      </p:sp>
    </p:spTree>
    <p:extLst>
      <p:ext uri="{BB962C8B-B14F-4D97-AF65-F5344CB8AC3E}">
        <p14:creationId xmlns:p14="http://schemas.microsoft.com/office/powerpoint/2010/main" val="179786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30936" y="2813934"/>
            <a:ext cx="3419856" cy="3400630"/>
          </a:xfrm>
        </p:spPr>
        <p:txBody>
          <a:bodyPr vert="horz" lIns="91440" tIns="45720" rIns="91440" bIns="45720" rtlCol="0" anchor="ctr">
            <a:normAutofit fontScale="90000"/>
          </a:bodyPr>
          <a:lstStyle/>
          <a:p>
            <a:r>
              <a:rPr lang="en-US" kern="1200" dirty="0">
                <a:latin typeface="+mj-lt"/>
                <a:ea typeface="+mj-ea"/>
                <a:cs typeface="+mj-cs"/>
              </a:rPr>
              <a:t>Taste Toronto </a:t>
            </a:r>
            <a:br>
              <a:rPr lang="en-US" dirty="0"/>
            </a:br>
            <a:r>
              <a:rPr lang="en-US" kern="1200" dirty="0">
                <a:latin typeface="+mj-lt"/>
                <a:ea typeface="+mj-ea"/>
                <a:cs typeface="+mj-cs"/>
              </a:rPr>
              <a:t>Rate Card</a:t>
            </a:r>
            <a:br>
              <a:rPr lang="en-US" dirty="0">
                <a:cs typeface="Calibri Light"/>
              </a:rPr>
            </a:br>
            <a:br>
              <a:rPr lang="en-US" dirty="0">
                <a:cs typeface="Calibri Light"/>
              </a:rPr>
            </a:br>
            <a:r>
              <a:rPr lang="en-US" sz="2000" dirty="0">
                <a:cs typeface="Calibri Light"/>
              </a:rPr>
              <a:t>3 or more tactics purchased, get 15% discount</a:t>
            </a:r>
            <a:br>
              <a:rPr lang="en-US" sz="2000" dirty="0">
                <a:cs typeface="Calibri Light"/>
              </a:rPr>
            </a:br>
            <a:br>
              <a:rPr lang="en-US" sz="2000" dirty="0">
                <a:cs typeface="Calibri Light"/>
              </a:rPr>
            </a:br>
            <a:r>
              <a:rPr lang="en-US" sz="2000" dirty="0">
                <a:cs typeface="Calibri Light"/>
              </a:rPr>
              <a:t>3 Instagram Single Story Slides for the 4th slide free </a:t>
            </a:r>
            <a:br>
              <a:rPr lang="en-US" sz="2000" dirty="0">
                <a:cs typeface="Calibri Light"/>
              </a:rPr>
            </a:br>
            <a:endParaRPr lang="en-US" sz="2000" kern="1200" dirty="0">
              <a:cs typeface="Calibri Light"/>
            </a:endParaRPr>
          </a:p>
        </p:txBody>
      </p:sp>
      <p:sp>
        <p:nvSpPr>
          <p:cNvPr id="3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89D38B-D03A-39FF-E051-B960D47F40F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32" name="Content Placeholder 5">
            <a:extLst>
              <a:ext uri="{FF2B5EF4-FFF2-40B4-BE49-F238E27FC236}">
                <a16:creationId xmlns:a16="http://schemas.microsoft.com/office/drawing/2014/main" id="{8A0C1093-09EB-B97B-1117-4F79A4748FE7}"/>
              </a:ext>
            </a:extLst>
          </p:cNvPr>
          <p:cNvGraphicFramePr>
            <a:graphicFrameLocks/>
          </p:cNvGraphicFramePr>
          <p:nvPr/>
        </p:nvGraphicFramePr>
        <p:xfrm>
          <a:off x="4521070" y="187823"/>
          <a:ext cx="7483592" cy="6388854"/>
        </p:xfrm>
        <a:graphic>
          <a:graphicData uri="http://schemas.openxmlformats.org/drawingml/2006/table">
            <a:tbl>
              <a:tblPr firstRow="1" firstCol="1" bandRow="1">
                <a:noFill/>
                <a:tableStyleId>{5C22544A-7EE6-4342-B048-85BDC9FD1C3A}</a:tableStyleId>
              </a:tblPr>
              <a:tblGrid>
                <a:gridCol w="1300654">
                  <a:extLst>
                    <a:ext uri="{9D8B030D-6E8A-4147-A177-3AD203B41FA5}">
                      <a16:colId xmlns:a16="http://schemas.microsoft.com/office/drawing/2014/main" val="1120814032"/>
                    </a:ext>
                  </a:extLst>
                </a:gridCol>
                <a:gridCol w="827689">
                  <a:extLst>
                    <a:ext uri="{9D8B030D-6E8A-4147-A177-3AD203B41FA5}">
                      <a16:colId xmlns:a16="http://schemas.microsoft.com/office/drawing/2014/main" val="4054567180"/>
                    </a:ext>
                  </a:extLst>
                </a:gridCol>
                <a:gridCol w="5355249">
                  <a:extLst>
                    <a:ext uri="{9D8B030D-6E8A-4147-A177-3AD203B41FA5}">
                      <a16:colId xmlns:a16="http://schemas.microsoft.com/office/drawing/2014/main" val="2268703008"/>
                    </a:ext>
                  </a:extLst>
                </a:gridCol>
              </a:tblGrid>
              <a:tr h="153906">
                <a:tc gridSpan="3">
                  <a:txBody>
                    <a:bodyPr/>
                    <a:lstStyle/>
                    <a:p>
                      <a:pPr algn="ctr"/>
                      <a:r>
                        <a:rPr lang="en-US" sz="1050" b="1" cap="none" spc="0" err="1">
                          <a:solidFill>
                            <a:schemeClr val="tx1"/>
                          </a:solidFill>
                          <a:effectLst/>
                          <a:latin typeface="Times New Roman"/>
                        </a:rPr>
                        <a:t>TasteToronto</a:t>
                      </a:r>
                      <a:r>
                        <a:rPr lang="en-US" sz="1050" b="1" cap="none" spc="0" dirty="0">
                          <a:solidFill>
                            <a:schemeClr val="tx1"/>
                          </a:solidFill>
                          <a:effectLst/>
                          <a:latin typeface="Times New Roman"/>
                        </a:rPr>
                        <a:t> - Display Advertising</a:t>
                      </a:r>
                    </a:p>
                  </a:txBody>
                  <a:tcPr marL="0" marR="1465" marT="4733" marB="23664" anchor="b">
                    <a:lnL w="12700" cmpd="sng">
                      <a:noFill/>
                    </a:lnL>
                    <a:lnR w="12700" cmpd="sng">
                      <a:noFill/>
                    </a:lnR>
                    <a:lnT w="9525" cap="flat" cmpd="sng" algn="ctr">
                      <a:noFill/>
                      <a:prstDash val="solid"/>
                    </a:lnT>
                    <a:lnB w="38100" cmpd="sng">
                      <a:noFill/>
                    </a:lnB>
                    <a:solidFill>
                      <a:schemeClr val="accent4"/>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3375359903"/>
                  </a:ext>
                </a:extLst>
              </a:tr>
              <a:tr h="156273">
                <a:tc>
                  <a:txBody>
                    <a:bodyPr/>
                    <a:lstStyle/>
                    <a:p>
                      <a:pPr algn="ctr"/>
                      <a:r>
                        <a:rPr lang="en-US" sz="1050" b="0" cap="none" spc="0" dirty="0">
                          <a:solidFill>
                            <a:schemeClr val="tx1"/>
                          </a:solidFill>
                          <a:effectLst/>
                          <a:latin typeface="Times New Roman"/>
                        </a:rPr>
                        <a:t>Product</a:t>
                      </a:r>
                    </a:p>
                  </a:txBody>
                  <a:tcPr marL="0" marR="6111" marT="7099" marB="23664"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900" b="1" cap="none" spc="0" dirty="0">
                          <a:solidFill>
                            <a:schemeClr val="tx1"/>
                          </a:solidFill>
                          <a:effectLst/>
                          <a:latin typeface="Times New Roman"/>
                        </a:rPr>
                        <a:t>Pricing</a:t>
                      </a:r>
                      <a:endParaRPr lang="en-US" sz="900" cap="none" spc="0">
                        <a:solidFill>
                          <a:schemeClr val="tx1"/>
                        </a:solidFill>
                        <a:effectLst/>
                        <a:latin typeface="Times New Roman"/>
                      </a:endParaRPr>
                    </a:p>
                  </a:txBody>
                  <a:tcPr marL="0" marR="6111" marT="7099" marB="23664"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900" b="1" cap="none" spc="0" dirty="0">
                          <a:solidFill>
                            <a:schemeClr val="tx1"/>
                          </a:solidFill>
                          <a:effectLst/>
                          <a:latin typeface="Times New Roman"/>
                        </a:rPr>
                        <a:t>Notes</a:t>
                      </a:r>
                      <a:endParaRPr lang="en-US" sz="900" cap="none" spc="0">
                        <a:solidFill>
                          <a:schemeClr val="tx1"/>
                        </a:solidFill>
                        <a:effectLst/>
                        <a:latin typeface="Times New Roman"/>
                      </a:endParaRPr>
                    </a:p>
                  </a:txBody>
                  <a:tcPr marL="0" marR="6111" marT="7099" marB="23664" anchor="ctr">
                    <a:lnL w="12700" cmpd="sng">
                      <a:noFill/>
                      <a:prstDash val="solid"/>
                    </a:lnL>
                    <a:lnR w="12700" cmpd="sng">
                      <a:noFill/>
                      <a:prstDash val="soli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802630"/>
                  </a:ext>
                </a:extLst>
              </a:tr>
              <a:tr h="156273">
                <a:tc>
                  <a:txBody>
                    <a:bodyPr/>
                    <a:lstStyle/>
                    <a:p>
                      <a:r>
                        <a:rPr lang="en-US" sz="1050" b="0" cap="none" spc="0" dirty="0">
                          <a:solidFill>
                            <a:schemeClr val="tx1"/>
                          </a:solidFill>
                          <a:effectLst/>
                          <a:latin typeface="Times New Roman"/>
                        </a:rPr>
                        <a:t>ROS Display Ads</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$15 CPM</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dirty="0">
                          <a:solidFill>
                            <a:schemeClr val="tx1"/>
                          </a:solidFill>
                          <a:effectLst/>
                          <a:latin typeface="Times New Roman"/>
                        </a:rPr>
                        <a:t>Ads will run across the site, on both desktop and mobile. </a:t>
                      </a:r>
                      <a:endParaRPr lang="en-US" sz="1000" cap="none" spc="0">
                        <a:solidFill>
                          <a:schemeClr val="tx1"/>
                        </a:solidFill>
                        <a:effectLst/>
                      </a:endParaRP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550401161"/>
                  </a:ext>
                </a:extLst>
              </a:tr>
              <a:tr h="156273">
                <a:tc gridSpan="3">
                  <a:txBody>
                    <a:bodyPr/>
                    <a:lstStyle/>
                    <a:p>
                      <a:pPr algn="ctr"/>
                      <a:r>
                        <a:rPr lang="en-US" sz="1100" b="1" cap="none" spc="0" err="1">
                          <a:solidFill>
                            <a:schemeClr val="tx1"/>
                          </a:solidFill>
                          <a:effectLst/>
                          <a:latin typeface="Times New Roman"/>
                        </a:rPr>
                        <a:t>TasteToronto</a:t>
                      </a:r>
                      <a:r>
                        <a:rPr lang="en-US" sz="1100" b="1" cap="none" spc="0" dirty="0">
                          <a:solidFill>
                            <a:schemeClr val="tx1"/>
                          </a:solidFill>
                          <a:effectLst/>
                          <a:latin typeface="Times New Roman"/>
                        </a:rPr>
                        <a:t> - Social</a:t>
                      </a:r>
                    </a:p>
                  </a:txBody>
                  <a:tcPr marL="0" marR="6111" marT="7099" marB="23664" anchor="b">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solidFill>
                  </a:tcPr>
                </a:tc>
                <a:tc hMerge="1">
                  <a:txBody>
                    <a:bodyPr/>
                    <a:lstStyle/>
                    <a:p>
                      <a:endParaRPr lang="en-US"/>
                    </a:p>
                  </a:txBody>
                  <a:tcPr/>
                </a:tc>
                <a:tc hMerge="1">
                  <a:txBody>
                    <a:bodyPr/>
                    <a:lstStyle/>
                    <a:p>
                      <a:endParaRPr lang="en-US"/>
                    </a:p>
                  </a:txBody>
                  <a:tcPr>
                    <a:lnL w="12700" cmpd="sng">
                      <a:noFill/>
                    </a:lnL>
                    <a:lnT w="12700" cmpd="sng">
                      <a:noFill/>
                    </a:lnT>
                  </a:tcPr>
                </a:tc>
                <a:extLst>
                  <a:ext uri="{0D108BD9-81ED-4DB2-BD59-A6C34878D82A}">
                    <a16:rowId xmlns:a16="http://schemas.microsoft.com/office/drawing/2014/main" val="4292983000"/>
                  </a:ext>
                </a:extLst>
              </a:tr>
              <a:tr h="156273">
                <a:tc>
                  <a:txBody>
                    <a:bodyPr/>
                    <a:lstStyle/>
                    <a:p>
                      <a:pPr algn="ctr"/>
                      <a:r>
                        <a:rPr lang="en-US" sz="1050" b="0" cap="none" spc="0" dirty="0">
                          <a:solidFill>
                            <a:schemeClr val="tx1"/>
                          </a:solidFill>
                          <a:effectLst/>
                          <a:latin typeface="Times New Roman"/>
                        </a:rPr>
                        <a:t>Product</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accent4"/>
                    </a:solidFill>
                  </a:tcPr>
                </a:tc>
                <a:tc>
                  <a:txBody>
                    <a:bodyPr/>
                    <a:lstStyle/>
                    <a:p>
                      <a:pPr algn="ctr"/>
                      <a:r>
                        <a:rPr lang="en-US" sz="1000" b="1" cap="none" spc="0" dirty="0">
                          <a:solidFill>
                            <a:schemeClr val="tx1"/>
                          </a:solidFill>
                          <a:effectLst/>
                          <a:latin typeface="Times New Roman"/>
                        </a:rPr>
                        <a:t>Pricing</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accent4"/>
                    </a:solidFill>
                  </a:tcPr>
                </a:tc>
                <a:tc>
                  <a:txBody>
                    <a:bodyPr/>
                    <a:lstStyle/>
                    <a:p>
                      <a:pPr algn="ctr"/>
                      <a:r>
                        <a:rPr lang="en-US" sz="1000" b="1" cap="none" spc="0" dirty="0">
                          <a:solidFill>
                            <a:schemeClr val="tx1"/>
                          </a:solidFill>
                          <a:effectLst/>
                          <a:latin typeface="Times New Roman"/>
                        </a:rPr>
                        <a:t>Notes</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B w="12700" cmpd="sng">
                      <a:noFill/>
                      <a:prstDash val="solid"/>
                    </a:lnB>
                    <a:solidFill>
                      <a:schemeClr val="accent4"/>
                    </a:solidFill>
                  </a:tcPr>
                </a:tc>
                <a:extLst>
                  <a:ext uri="{0D108BD9-81ED-4DB2-BD59-A6C34878D82A}">
                    <a16:rowId xmlns:a16="http://schemas.microsoft.com/office/drawing/2014/main" val="433566923"/>
                  </a:ext>
                </a:extLst>
              </a:tr>
              <a:tr h="213323">
                <a:tc>
                  <a:txBody>
                    <a:bodyPr/>
                    <a:lstStyle/>
                    <a:p>
                      <a:r>
                        <a:rPr lang="en-US" sz="1050" b="0" cap="none" spc="0" dirty="0">
                          <a:solidFill>
                            <a:schemeClr val="tx1"/>
                          </a:solidFill>
                          <a:effectLst/>
                          <a:latin typeface="Times New Roman"/>
                        </a:rPr>
                        <a:t>Instagram Reel</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000" cap="none" spc="0" dirty="0">
                          <a:solidFill>
                            <a:schemeClr val="tx1"/>
                          </a:solidFill>
                          <a:effectLst/>
                          <a:latin typeface="Times New Roman"/>
                        </a:rPr>
                        <a:t>$3,500</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000" cap="none" spc="0" dirty="0" err="1">
                          <a:solidFill>
                            <a:schemeClr val="tx1"/>
                          </a:solidFill>
                          <a:effectLst/>
                          <a:latin typeface="Times New Roman"/>
                        </a:rPr>
                        <a:t>TasteToronto</a:t>
                      </a:r>
                      <a:r>
                        <a:rPr lang="en-US" sz="1000" cap="none" spc="0" dirty="0">
                          <a:solidFill>
                            <a:schemeClr val="tx1"/>
                          </a:solidFill>
                          <a:effectLst/>
                          <a:latin typeface="Times New Roman"/>
                        </a:rPr>
                        <a:t> will come to your venue and create a 60 to 90 second video based on client direction, and will post it in the Reels section of their IG account.</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317738"/>
                  </a:ext>
                </a:extLst>
              </a:tr>
              <a:tr h="213323">
                <a:tc>
                  <a:txBody>
                    <a:bodyPr/>
                    <a:lstStyle/>
                    <a:p>
                      <a:r>
                        <a:rPr lang="en-US" sz="1050" b="0" cap="none" spc="0" dirty="0">
                          <a:solidFill>
                            <a:schemeClr val="tx1"/>
                          </a:solidFill>
                          <a:effectLst/>
                          <a:latin typeface="Times New Roman"/>
                        </a:rPr>
                        <a:t>Tik Tok Video</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$3,000</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dirty="0" err="1">
                          <a:solidFill>
                            <a:schemeClr val="tx1"/>
                          </a:solidFill>
                          <a:effectLst/>
                          <a:latin typeface="Times New Roman"/>
                        </a:rPr>
                        <a:t>TasteToronto</a:t>
                      </a:r>
                      <a:r>
                        <a:rPr lang="en-US" sz="1000" cap="none" spc="0" dirty="0">
                          <a:solidFill>
                            <a:schemeClr val="tx1"/>
                          </a:solidFill>
                          <a:effectLst/>
                          <a:latin typeface="Times New Roman"/>
                        </a:rPr>
                        <a:t> will come to your venue and create a Tik Tok video based on the latest Tik Tok video trends and client direction, and will post it to their Tik Tok feed.</a:t>
                      </a: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80731450"/>
                  </a:ext>
                </a:extLst>
              </a:tr>
              <a:tr h="213323">
                <a:tc>
                  <a:txBody>
                    <a:bodyPr/>
                    <a:lstStyle/>
                    <a:p>
                      <a:r>
                        <a:rPr lang="en-US" sz="1050" b="0" cap="none" spc="0" dirty="0">
                          <a:solidFill>
                            <a:schemeClr val="tx1"/>
                          </a:solidFill>
                          <a:effectLst/>
                          <a:latin typeface="Times New Roman"/>
                        </a:rPr>
                        <a:t>Instagram Post/Carousel</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000" cap="none" spc="0" dirty="0">
                          <a:solidFill>
                            <a:schemeClr val="tx1"/>
                          </a:solidFill>
                          <a:effectLst/>
                          <a:latin typeface="Times New Roman"/>
                        </a:rPr>
                        <a:t>$2,700</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post up to 7 photos.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food photographer can take photos or client can provide photos that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approves. </a:t>
                      </a:r>
                      <a:endParaRPr lang="en-US" sz="1000" cap="none" spc="0">
                        <a:solidFill>
                          <a:schemeClr val="tx1"/>
                        </a:solidFill>
                        <a:effectLst/>
                      </a:endParaRP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5498355"/>
                  </a:ext>
                </a:extLst>
              </a:tr>
              <a:tr h="213323">
                <a:tc>
                  <a:txBody>
                    <a:bodyPr/>
                    <a:lstStyle/>
                    <a:p>
                      <a:r>
                        <a:rPr lang="en-US" sz="1050" b="0" cap="none" spc="0" dirty="0">
                          <a:solidFill>
                            <a:schemeClr val="tx1"/>
                          </a:solidFill>
                          <a:effectLst/>
                          <a:latin typeface="Times New Roman"/>
                        </a:rPr>
                        <a:t>Instagram Story slide x1</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$850</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dirty="0">
                          <a:solidFill>
                            <a:schemeClr val="tx1"/>
                          </a:solidFill>
                          <a:effectLst/>
                          <a:latin typeface="Times New Roman"/>
                        </a:rPr>
                        <a:t>Client may submit 1 photo/poster/video with swipe-up text and a destination URL, and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post it to their Instagram Stories feed.</a:t>
                      </a: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683206103"/>
                  </a:ext>
                </a:extLst>
              </a:tr>
              <a:tr h="213323">
                <a:tc>
                  <a:txBody>
                    <a:bodyPr/>
                    <a:lstStyle/>
                    <a:p>
                      <a:r>
                        <a:rPr lang="en-US" sz="1050" b="0" cap="none" spc="0" dirty="0">
                          <a:solidFill>
                            <a:schemeClr val="tx1"/>
                          </a:solidFill>
                          <a:effectLst/>
                          <a:latin typeface="Times New Roman"/>
                        </a:rPr>
                        <a:t>Instagram Story slide x3</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000" cap="none" spc="0" dirty="0">
                          <a:solidFill>
                            <a:schemeClr val="tx1"/>
                          </a:solidFill>
                          <a:effectLst/>
                          <a:latin typeface="Times New Roman"/>
                        </a:rPr>
                        <a:t>$1,350</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000" cap="none" spc="0" dirty="0">
                          <a:solidFill>
                            <a:schemeClr val="tx1"/>
                          </a:solidFill>
                          <a:effectLst/>
                          <a:latin typeface="Times New Roman"/>
                        </a:rPr>
                        <a:t>Client may submit 3 photo/poster/video with swipe-up text and a destination URL, and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post it to their Instagram Stories feed.</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517139"/>
                  </a:ext>
                </a:extLst>
              </a:tr>
              <a:tr h="213323">
                <a:tc>
                  <a:txBody>
                    <a:bodyPr/>
                    <a:lstStyle/>
                    <a:p>
                      <a:r>
                        <a:rPr lang="en-US" sz="1050" b="0" cap="none" spc="0" dirty="0">
                          <a:solidFill>
                            <a:schemeClr val="tx1"/>
                          </a:solidFill>
                          <a:effectLst/>
                          <a:latin typeface="Times New Roman"/>
                        </a:rPr>
                        <a:t>Instagram Story Video</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$2,200</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come to your venue and take video footage based on your direction, to produce 5 to 7 Instagram Story slide videos, and post them to their  Instagram Story feed. Include one round of video edits.</a:t>
                      </a: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295344309"/>
                  </a:ext>
                </a:extLst>
              </a:tr>
              <a:tr h="213323">
                <a:tc>
                  <a:txBody>
                    <a:bodyPr/>
                    <a:lstStyle/>
                    <a:p>
                      <a:r>
                        <a:rPr lang="en-US" sz="1050" b="0" cap="none" spc="0" dirty="0">
                          <a:solidFill>
                            <a:schemeClr val="tx1"/>
                          </a:solidFill>
                          <a:effectLst/>
                          <a:latin typeface="Times New Roman"/>
                        </a:rPr>
                        <a:t>Instagram - Contest</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000" cap="none" spc="0" dirty="0">
                          <a:solidFill>
                            <a:schemeClr val="tx1"/>
                          </a:solidFill>
                          <a:effectLst/>
                          <a:latin typeface="Times New Roman"/>
                        </a:rPr>
                        <a:t>$2,500</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000" cap="none" spc="0" dirty="0">
                          <a:solidFill>
                            <a:schemeClr val="tx1"/>
                          </a:solidFill>
                          <a:effectLst/>
                          <a:latin typeface="Times New Roman"/>
                        </a:rPr>
                        <a:t>Engage, spread awareness and create brand loyalty with followers of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through a sponsored Instagram Contest posted to their feed. Prize fulfilled by client, Client @mentions, preferred copy direction, up to 4 client provided photos.</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157663"/>
                  </a:ext>
                </a:extLst>
              </a:tr>
              <a:tr h="156273">
                <a:tc gridSpan="3">
                  <a:txBody>
                    <a:bodyPr/>
                    <a:lstStyle/>
                    <a:p>
                      <a:pPr algn="ctr"/>
                      <a:r>
                        <a:rPr lang="en-US" sz="1100" b="1" cap="none" spc="0" err="1">
                          <a:solidFill>
                            <a:schemeClr val="tx1"/>
                          </a:solidFill>
                          <a:effectLst/>
                          <a:latin typeface="Times New Roman"/>
                        </a:rPr>
                        <a:t>TasteToronto</a:t>
                      </a:r>
                      <a:r>
                        <a:rPr lang="en-US" sz="1100" b="1" cap="none" spc="0" dirty="0">
                          <a:solidFill>
                            <a:schemeClr val="tx1"/>
                          </a:solidFill>
                          <a:effectLst/>
                          <a:latin typeface="Times New Roman"/>
                        </a:rPr>
                        <a:t> - Advertorial</a:t>
                      </a:r>
                    </a:p>
                  </a:txBody>
                  <a:tcPr marL="0" marR="6111" marT="7099" marB="23664"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accent4"/>
                    </a:solidFill>
                  </a:tcPr>
                </a:tc>
                <a:tc hMerge="1">
                  <a:txBody>
                    <a:bodyPr/>
                    <a:lstStyle/>
                    <a:p>
                      <a:endParaRPr lang="en-US"/>
                    </a:p>
                  </a:txBody>
                  <a:tcPr/>
                </a:tc>
                <a:tc hMerge="1">
                  <a:txBody>
                    <a:bodyPr/>
                    <a:lstStyle/>
                    <a:p>
                      <a:endParaRPr lang="en-US"/>
                    </a:p>
                  </a:txBody>
                  <a:tcPr>
                    <a:lnL w="12700" cmpd="sng">
                      <a:noFill/>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989122"/>
                  </a:ext>
                </a:extLst>
              </a:tr>
              <a:tr h="156273">
                <a:tc>
                  <a:txBody>
                    <a:bodyPr/>
                    <a:lstStyle/>
                    <a:p>
                      <a:pPr algn="ctr"/>
                      <a:r>
                        <a:rPr lang="en-US" sz="1050" b="0" cap="none" spc="0" dirty="0">
                          <a:solidFill>
                            <a:schemeClr val="tx1"/>
                          </a:solidFill>
                          <a:effectLst/>
                          <a:latin typeface="Times New Roman"/>
                        </a:rPr>
                        <a:t>Product</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solidFill>
                  </a:tcPr>
                </a:tc>
                <a:tc>
                  <a:txBody>
                    <a:bodyPr/>
                    <a:lstStyle/>
                    <a:p>
                      <a:pPr algn="ctr"/>
                      <a:r>
                        <a:rPr lang="en-US" sz="1000" b="1" cap="none" spc="0" dirty="0">
                          <a:solidFill>
                            <a:schemeClr val="tx1"/>
                          </a:solidFill>
                          <a:effectLst/>
                          <a:latin typeface="Times New Roman"/>
                        </a:rPr>
                        <a:t>Pricing</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solidFill>
                  </a:tcPr>
                </a:tc>
                <a:tc>
                  <a:txBody>
                    <a:bodyPr/>
                    <a:lstStyle/>
                    <a:p>
                      <a:pPr algn="ctr"/>
                      <a:r>
                        <a:rPr lang="en-US" sz="1000" b="1" cap="none" spc="0" dirty="0">
                          <a:solidFill>
                            <a:schemeClr val="tx1"/>
                          </a:solidFill>
                          <a:effectLst/>
                          <a:latin typeface="Times New Roman"/>
                        </a:rPr>
                        <a:t>Notes</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99840498"/>
                  </a:ext>
                </a:extLst>
              </a:tr>
              <a:tr h="213323">
                <a:tc>
                  <a:txBody>
                    <a:bodyPr/>
                    <a:lstStyle/>
                    <a:p>
                      <a:r>
                        <a:rPr lang="en-US" sz="1050" b="0" cap="none" spc="0" dirty="0">
                          <a:solidFill>
                            <a:schemeClr val="tx1"/>
                          </a:solidFill>
                          <a:effectLst/>
                          <a:latin typeface="Times New Roman"/>
                        </a:rPr>
                        <a:t>Sponsored Advertorial</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$2,645</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dirty="0">
                          <a:solidFill>
                            <a:schemeClr val="tx1"/>
                          </a:solidFill>
                          <a:effectLst/>
                          <a:latin typeface="Times New Roman"/>
                        </a:rPr>
                        <a:t>The talented editorial team at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create a custom Advertorial article based on a client briefing.  This includes a push via Taste Toronto's Instagram Stories to the article.</a:t>
                      </a: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3719234006"/>
                  </a:ext>
                </a:extLst>
              </a:tr>
              <a:tr h="213323">
                <a:tc>
                  <a:txBody>
                    <a:bodyPr/>
                    <a:lstStyle/>
                    <a:p>
                      <a:r>
                        <a:rPr lang="en-US" sz="1050" b="0" cap="none" spc="0" dirty="0">
                          <a:solidFill>
                            <a:schemeClr val="tx1"/>
                          </a:solidFill>
                          <a:effectLst/>
                          <a:latin typeface="Times New Roman"/>
                        </a:rPr>
                        <a:t>Sponsored Recipe</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000" cap="none" spc="0" dirty="0">
                          <a:solidFill>
                            <a:schemeClr val="tx1"/>
                          </a:solidFill>
                          <a:effectLst/>
                          <a:latin typeface="Times New Roman"/>
                        </a:rPr>
                        <a:t>$2,645</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000" cap="none" spc="0" dirty="0">
                          <a:solidFill>
                            <a:schemeClr val="tx1"/>
                          </a:solidFill>
                          <a:effectLst/>
                          <a:latin typeface="Times New Roman"/>
                        </a:rPr>
                        <a:t>The talented editorial team at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will create a custom recipe based on the client’s food/beverage product. This includes a push via Taste Toronto's Instagram Stories to the article.</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147820"/>
                  </a:ext>
                </a:extLst>
              </a:tr>
              <a:tr h="156273">
                <a:tc gridSpan="3">
                  <a:txBody>
                    <a:bodyPr/>
                    <a:lstStyle/>
                    <a:p>
                      <a:pPr algn="ctr"/>
                      <a:r>
                        <a:rPr lang="en-US" sz="1100" b="1" cap="none" spc="0" err="1">
                          <a:solidFill>
                            <a:schemeClr val="tx1"/>
                          </a:solidFill>
                          <a:effectLst/>
                          <a:latin typeface="Times New Roman"/>
                        </a:rPr>
                        <a:t>TasteToronto</a:t>
                      </a:r>
                      <a:r>
                        <a:rPr lang="en-US" sz="1100" b="1" cap="none" spc="0" dirty="0">
                          <a:solidFill>
                            <a:schemeClr val="tx1"/>
                          </a:solidFill>
                          <a:effectLst/>
                          <a:latin typeface="Times New Roman"/>
                        </a:rPr>
                        <a:t> - Newsletter</a:t>
                      </a:r>
                    </a:p>
                  </a:txBody>
                  <a:tcPr marL="0" marR="6111" marT="7099" marB="23664"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accent4"/>
                    </a:solidFill>
                  </a:tcPr>
                </a:tc>
                <a:tc hMerge="1">
                  <a:txBody>
                    <a:bodyPr/>
                    <a:lstStyle/>
                    <a:p>
                      <a:endParaRPr lang="en-US"/>
                    </a:p>
                  </a:txBody>
                  <a:tcPr/>
                </a:tc>
                <a:tc hMerge="1">
                  <a:txBody>
                    <a:bodyPr/>
                    <a:lstStyle/>
                    <a:p>
                      <a:endParaRPr lang="en-US"/>
                    </a:p>
                  </a:txBody>
                  <a:tcPr>
                    <a:lnL w="12700" cmpd="sng">
                      <a:noFill/>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64291801"/>
                  </a:ext>
                </a:extLst>
              </a:tr>
              <a:tr h="156273">
                <a:tc>
                  <a:txBody>
                    <a:bodyPr/>
                    <a:lstStyle/>
                    <a:p>
                      <a:pPr algn="ctr"/>
                      <a:r>
                        <a:rPr lang="en-US" sz="1050" b="0" cap="none" spc="0" dirty="0">
                          <a:solidFill>
                            <a:schemeClr val="tx1"/>
                          </a:solidFill>
                          <a:effectLst/>
                          <a:latin typeface="Times New Roman"/>
                        </a:rPr>
                        <a:t>Product</a:t>
                      </a: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solidFill>
                  </a:tcPr>
                </a:tc>
                <a:tc>
                  <a:txBody>
                    <a:bodyPr/>
                    <a:lstStyle/>
                    <a:p>
                      <a:pPr algn="ctr"/>
                      <a:r>
                        <a:rPr lang="en-US" sz="1000" b="1" cap="none" spc="0" dirty="0">
                          <a:solidFill>
                            <a:schemeClr val="tx1"/>
                          </a:solidFill>
                          <a:effectLst/>
                          <a:latin typeface="Times New Roman"/>
                        </a:rPr>
                        <a:t>Pricing</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T w="12700" cmpd="sng">
                      <a:noFill/>
                      <a:prstDash val="solid"/>
                    </a:lnT>
                    <a:lnB w="9525" cap="flat" cmpd="sng" algn="ctr">
                      <a:solidFill>
                        <a:schemeClr val="tx1"/>
                      </a:solidFill>
                      <a:prstDash val="solid"/>
                    </a:lnB>
                    <a:solidFill>
                      <a:schemeClr val="accent4"/>
                    </a:solidFill>
                  </a:tcPr>
                </a:tc>
                <a:tc>
                  <a:txBody>
                    <a:bodyPr/>
                    <a:lstStyle/>
                    <a:p>
                      <a:pPr algn="ctr"/>
                      <a:r>
                        <a:rPr lang="en-US" sz="1000" b="1" cap="none" spc="0" dirty="0">
                          <a:solidFill>
                            <a:schemeClr val="tx1"/>
                          </a:solidFill>
                          <a:effectLst/>
                          <a:latin typeface="Times New Roman"/>
                        </a:rPr>
                        <a:t>Notes</a:t>
                      </a:r>
                      <a:endParaRPr lang="en-US" sz="1000" cap="none" spc="0" dirty="0">
                        <a:solidFill>
                          <a:schemeClr val="tx1"/>
                        </a:solidFill>
                        <a:effectLst/>
                        <a:latin typeface="Times New Roman"/>
                      </a:endParaRPr>
                    </a:p>
                  </a:txBody>
                  <a:tcPr marL="0" marR="6111" marT="7099" marB="23664" anchor="ctr">
                    <a:lnL w="12700" cmpd="sng">
                      <a:noFill/>
                      <a:prstDash val="solid"/>
                    </a:lnL>
                    <a:lnR w="12700" cmpd="sng">
                      <a:noFill/>
                      <a:prstDash val="solid"/>
                    </a:lnR>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995057665"/>
                  </a:ext>
                </a:extLst>
              </a:tr>
              <a:tr h="294823">
                <a:tc>
                  <a:txBody>
                    <a:bodyPr/>
                    <a:lstStyle/>
                    <a:p>
                      <a:r>
                        <a:rPr lang="en-US" sz="1050" b="0" cap="none" spc="0" dirty="0">
                          <a:solidFill>
                            <a:schemeClr val="tx1"/>
                          </a:solidFill>
                          <a:effectLst/>
                          <a:latin typeface="Times New Roman"/>
                        </a:rPr>
                        <a:t>Newsletter- Feature</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000" cap="none" spc="0" dirty="0">
                          <a:solidFill>
                            <a:schemeClr val="tx1"/>
                          </a:solidFill>
                          <a:effectLst/>
                          <a:latin typeface="Times New Roman"/>
                        </a:rPr>
                        <a:t>$2,145</a:t>
                      </a:r>
                    </a:p>
                  </a:txBody>
                  <a:tcPr marL="0" marR="6111" marT="7099" marB="236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000" cap="none" spc="0" dirty="0">
                          <a:solidFill>
                            <a:schemeClr val="tx1"/>
                          </a:solidFill>
                          <a:effectLst/>
                          <a:latin typeface="Times New Roman"/>
                        </a:rPr>
                        <a:t>The </a:t>
                      </a:r>
                      <a:r>
                        <a:rPr lang="en-US" sz="1000" cap="none" spc="0" err="1">
                          <a:solidFill>
                            <a:schemeClr val="tx1"/>
                          </a:solidFill>
                          <a:effectLst/>
                          <a:latin typeface="Times New Roman"/>
                        </a:rPr>
                        <a:t>TasteToronto</a:t>
                      </a:r>
                      <a:r>
                        <a:rPr lang="en-US" sz="1000" cap="none" spc="0" dirty="0">
                          <a:solidFill>
                            <a:schemeClr val="tx1"/>
                          </a:solidFill>
                          <a:effectLst/>
                          <a:latin typeface="Times New Roman"/>
                        </a:rPr>
                        <a:t> food newsletter is sent to 120,000+ Toronto Foodie subscribers with a 45% average open rate. Client can have placement within the newsletter using an ad that appears as an organic "top story" designed in house by the Taste Toronto creative team. Client can provide a desired click URL for the ads.  </a:t>
                      </a:r>
                      <a:endParaRPr lang="en-US" sz="1000" cap="none" spc="0">
                        <a:solidFill>
                          <a:schemeClr val="tx1"/>
                        </a:solidFill>
                        <a:effectLst/>
                      </a:endParaRPr>
                    </a:p>
                  </a:txBody>
                  <a:tcPr marL="0" marR="6111" marT="7099" marB="236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3515733946"/>
                  </a:ext>
                </a:extLst>
              </a:tr>
              <a:tr h="294823">
                <a:tc>
                  <a:txBody>
                    <a:bodyPr/>
                    <a:lstStyle/>
                    <a:p>
                      <a:r>
                        <a:rPr lang="en-US" sz="1050" b="0" cap="none" spc="0" dirty="0">
                          <a:solidFill>
                            <a:schemeClr val="tx1"/>
                          </a:solidFill>
                          <a:effectLst/>
                          <a:latin typeface="Times New Roman"/>
                        </a:rPr>
                        <a:t> Newsletter- Highlight</a:t>
                      </a:r>
                    </a:p>
                  </a:txBody>
                  <a:tcPr marL="0" marR="6111" marT="7099" marB="2366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dirty="0">
                          <a:solidFill>
                            <a:schemeClr val="tx1"/>
                          </a:solidFill>
                          <a:effectLst/>
                          <a:latin typeface="Times New Roman"/>
                        </a:rPr>
                        <a:t>$2,000</a:t>
                      </a:r>
                    </a:p>
                  </a:txBody>
                  <a:tcPr marL="0" marR="6111" marT="7099" marB="23664"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000" cap="none" spc="0" dirty="0">
                          <a:solidFill>
                            <a:schemeClr val="tx1"/>
                          </a:solidFill>
                          <a:effectLst/>
                          <a:latin typeface="Times New Roman"/>
                        </a:rPr>
                        <a:t>The </a:t>
                      </a:r>
                      <a:r>
                        <a:rPr lang="en-US" sz="1000" cap="none" spc="0" dirty="0" err="1">
                          <a:solidFill>
                            <a:schemeClr val="tx1"/>
                          </a:solidFill>
                          <a:effectLst/>
                          <a:latin typeface="Times New Roman"/>
                        </a:rPr>
                        <a:t>TasteToronto</a:t>
                      </a:r>
                      <a:r>
                        <a:rPr lang="en-US" sz="1000" cap="none" spc="0" dirty="0">
                          <a:solidFill>
                            <a:schemeClr val="tx1"/>
                          </a:solidFill>
                          <a:effectLst/>
                          <a:latin typeface="Times New Roman"/>
                        </a:rPr>
                        <a:t> food newsletter is sent to 120,000+ Toronto Foodie subscribers with a 45% average open rate. Client can have placement within the newsletter using an tile ad that appears as an organic "weekly </a:t>
                      </a:r>
                      <a:r>
                        <a:rPr lang="en-US" sz="1000" cap="none" spc="0" dirty="0" err="1">
                          <a:solidFill>
                            <a:schemeClr val="tx1"/>
                          </a:solidFill>
                          <a:effectLst/>
                          <a:latin typeface="Times New Roman"/>
                        </a:rPr>
                        <a:t>favourite</a:t>
                      </a:r>
                      <a:r>
                        <a:rPr lang="en-US" sz="1000" cap="none" spc="0" dirty="0">
                          <a:solidFill>
                            <a:schemeClr val="tx1"/>
                          </a:solidFill>
                          <a:effectLst/>
                          <a:latin typeface="Times New Roman"/>
                        </a:rPr>
                        <a:t> story" designed in house by the Taste Toronto creative team. Client can provide a desired click URL for the ads.  </a:t>
                      </a:r>
                      <a:endParaRPr lang="en-US" sz="1000" cap="none" spc="0">
                        <a:solidFill>
                          <a:schemeClr val="tx1"/>
                        </a:solidFill>
                        <a:effectLst/>
                      </a:endParaRPr>
                    </a:p>
                  </a:txBody>
                  <a:tcPr marL="0" marR="6111" marT="7099" marB="2366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92269739"/>
                  </a:ext>
                </a:extLst>
              </a:tr>
            </a:tbl>
          </a:graphicData>
        </a:graphic>
      </p:graphicFrame>
      <p:pic>
        <p:nvPicPr>
          <p:cNvPr id="3" name="Picture 2">
            <a:extLst>
              <a:ext uri="{FF2B5EF4-FFF2-40B4-BE49-F238E27FC236}">
                <a16:creationId xmlns:a16="http://schemas.microsoft.com/office/drawing/2014/main" id="{9393B27F-46C5-3E14-243B-41EDBF449A4D}"/>
              </a:ext>
            </a:extLst>
          </p:cNvPr>
          <p:cNvPicPr>
            <a:picLocks noChangeAspect="1"/>
          </p:cNvPicPr>
          <p:nvPr/>
        </p:nvPicPr>
        <p:blipFill>
          <a:blip r:embed="rId2"/>
          <a:stretch>
            <a:fillRect/>
          </a:stretch>
        </p:blipFill>
        <p:spPr>
          <a:xfrm>
            <a:off x="318868" y="1031850"/>
            <a:ext cx="3622430" cy="2603258"/>
          </a:xfrm>
          <a:prstGeom prst="rect">
            <a:avLst/>
          </a:prstGeom>
        </p:spPr>
      </p:pic>
    </p:spTree>
    <p:extLst>
      <p:ext uri="{BB962C8B-B14F-4D97-AF65-F5344CB8AC3E}">
        <p14:creationId xmlns:p14="http://schemas.microsoft.com/office/powerpoint/2010/main" val="290224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38882" y="1224632"/>
            <a:ext cx="2809810" cy="2988077"/>
          </a:xfrm>
        </p:spPr>
        <p:txBody>
          <a:bodyPr vert="horz" lIns="91440" tIns="45720" rIns="91440" bIns="45720" rtlCol="0" anchor="b">
            <a:noAutofit/>
          </a:bodyPr>
          <a:lstStyle/>
          <a:p>
            <a:r>
              <a:rPr lang="en-US" sz="3600" kern="1200" dirty="0">
                <a:latin typeface="+mj-lt"/>
                <a:ea typeface="+mj-ea"/>
                <a:cs typeface="+mj-cs"/>
              </a:rPr>
              <a:t>Taste Toronto </a:t>
            </a:r>
            <a:r>
              <a:rPr lang="en-US" sz="3600" b="1" kern="1200" dirty="0">
                <a:latin typeface="+mj-lt"/>
                <a:ea typeface="+mj-ea"/>
                <a:cs typeface="+mj-cs"/>
              </a:rPr>
              <a:t>Example </a:t>
            </a:r>
            <a:r>
              <a:rPr lang="en-US" sz="3600" kern="1200" dirty="0">
                <a:latin typeface="+mj-lt"/>
                <a:ea typeface="+mj-ea"/>
                <a:cs typeface="+mj-cs"/>
              </a:rPr>
              <a:t>Package</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F6B45C-8507-A655-90E3-EA1E2ED94CD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5" name="Content Placeholder 4">
            <a:extLst>
              <a:ext uri="{FF2B5EF4-FFF2-40B4-BE49-F238E27FC236}">
                <a16:creationId xmlns:a16="http://schemas.microsoft.com/office/drawing/2014/main" id="{6CE83B82-8EB9-8212-1654-8F75FA0986A8}"/>
              </a:ext>
            </a:extLst>
          </p:cNvPr>
          <p:cNvGraphicFramePr>
            <a:graphicFrameLocks noGrp="1"/>
          </p:cNvGraphicFramePr>
          <p:nvPr>
            <p:ph idx="1"/>
            <p:extLst>
              <p:ext uri="{D42A27DB-BD31-4B8C-83A1-F6EECF244321}">
                <p14:modId xmlns:p14="http://schemas.microsoft.com/office/powerpoint/2010/main" val="3568463926"/>
              </p:ext>
            </p:extLst>
          </p:nvPr>
        </p:nvGraphicFramePr>
        <p:xfrm>
          <a:off x="4654296" y="1163703"/>
          <a:ext cx="7214617" cy="4503168"/>
        </p:xfrm>
        <a:graphic>
          <a:graphicData uri="http://schemas.openxmlformats.org/drawingml/2006/table">
            <a:tbl>
              <a:tblPr firstRow="1" firstCol="1" bandRow="1">
                <a:noFill/>
                <a:tableStyleId>{5C22544A-7EE6-4342-B048-85BDC9FD1C3A}</a:tableStyleId>
              </a:tblPr>
              <a:tblGrid>
                <a:gridCol w="2567204">
                  <a:extLst>
                    <a:ext uri="{9D8B030D-6E8A-4147-A177-3AD203B41FA5}">
                      <a16:colId xmlns:a16="http://schemas.microsoft.com/office/drawing/2014/main" val="43985587"/>
                    </a:ext>
                  </a:extLst>
                </a:gridCol>
                <a:gridCol w="1027508">
                  <a:extLst>
                    <a:ext uri="{9D8B030D-6E8A-4147-A177-3AD203B41FA5}">
                      <a16:colId xmlns:a16="http://schemas.microsoft.com/office/drawing/2014/main" val="4009773833"/>
                    </a:ext>
                  </a:extLst>
                </a:gridCol>
                <a:gridCol w="3619905">
                  <a:extLst>
                    <a:ext uri="{9D8B030D-6E8A-4147-A177-3AD203B41FA5}">
                      <a16:colId xmlns:a16="http://schemas.microsoft.com/office/drawing/2014/main" val="82215600"/>
                    </a:ext>
                  </a:extLst>
                </a:gridCol>
              </a:tblGrid>
              <a:tr h="276731">
                <a:tc gridSpan="3">
                  <a:txBody>
                    <a:bodyPr/>
                    <a:lstStyle/>
                    <a:p>
                      <a:pPr algn="ctr"/>
                      <a:r>
                        <a:rPr lang="en-US" sz="800" b="1" cap="all" spc="60" dirty="0" err="1">
                          <a:solidFill>
                            <a:schemeClr val="tx1"/>
                          </a:solidFill>
                          <a:effectLst/>
                        </a:rPr>
                        <a:t>TasteToronto</a:t>
                      </a:r>
                      <a:r>
                        <a:rPr lang="en-US" sz="800" b="1" cap="all" spc="60" dirty="0">
                          <a:solidFill>
                            <a:schemeClr val="tx1"/>
                          </a:solidFill>
                          <a:effectLst/>
                        </a:rPr>
                        <a:t> x TABIA Package</a:t>
                      </a:r>
                    </a:p>
                  </a:txBody>
                  <a:tcPr marL="47170" marR="47170" marT="62893" marB="62893" anchor="b">
                    <a:lnL w="12700" cmpd="sng">
                      <a:noFill/>
                    </a:lnL>
                    <a:lnR w="12700" cmpd="sng">
                      <a:noFill/>
                    </a:lnR>
                    <a:lnT w="12700" cmpd="sng">
                      <a:noFill/>
                    </a:lnT>
                    <a:lnB w="38100" cmpd="sng">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871451"/>
                  </a:ext>
                </a:extLst>
              </a:tr>
              <a:tr h="255767">
                <a:tc>
                  <a:txBody>
                    <a:bodyPr/>
                    <a:lstStyle/>
                    <a:p>
                      <a:pPr algn="ctr"/>
                      <a:r>
                        <a:rPr lang="en-US" sz="1200" b="1" cap="none" spc="0" dirty="0">
                          <a:solidFill>
                            <a:schemeClr val="tx1"/>
                          </a:solidFill>
                          <a:effectLst/>
                        </a:rPr>
                        <a:t>Product</a:t>
                      </a:r>
                    </a:p>
                  </a:txBody>
                  <a:tcPr marL="47170" marR="47170" marT="0" marB="62893" anchor="ctr">
                    <a:lnL w="12700" cap="flat" cmpd="sng" algn="ctr">
                      <a:noFill/>
                      <a:prstDash val="solid"/>
                    </a:lnL>
                    <a:lnR w="12700" cmpd="sng">
                      <a:noFill/>
                      <a:prstDash val="solid"/>
                    </a:lnR>
                    <a:lnT w="38100" cmpd="sng">
                      <a:noFill/>
                    </a:lnT>
                    <a:lnB w="12700" cmpd="sng">
                      <a:noFill/>
                      <a:prstDash val="solid"/>
                    </a:lnB>
                    <a:noFill/>
                  </a:tcPr>
                </a:tc>
                <a:tc>
                  <a:txBody>
                    <a:bodyPr/>
                    <a:lstStyle/>
                    <a:p>
                      <a:pPr algn="ctr"/>
                      <a:r>
                        <a:rPr lang="en-US" sz="1100" b="1" cap="none" spc="0" dirty="0">
                          <a:solidFill>
                            <a:schemeClr val="tx1"/>
                          </a:solidFill>
                          <a:effectLst/>
                        </a:rPr>
                        <a:t>Pricing</a:t>
                      </a:r>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38100" cmpd="sng">
                      <a:noFill/>
                    </a:lnT>
                    <a:lnB w="12700" cmpd="sng">
                      <a:noFill/>
                      <a:prstDash val="solid"/>
                    </a:lnB>
                    <a:noFill/>
                  </a:tcPr>
                </a:tc>
                <a:tc>
                  <a:txBody>
                    <a:bodyPr/>
                    <a:lstStyle/>
                    <a:p>
                      <a:pPr algn="ctr"/>
                      <a:r>
                        <a:rPr lang="en-US" sz="1100" b="1" cap="none" spc="0" dirty="0">
                          <a:solidFill>
                            <a:schemeClr val="tx1"/>
                          </a:solidFill>
                          <a:effectLst/>
                        </a:rPr>
                        <a:t>Notes</a:t>
                      </a:r>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158978958"/>
                  </a:ext>
                </a:extLst>
              </a:tr>
              <a:tr h="591198">
                <a:tc>
                  <a:txBody>
                    <a:bodyPr/>
                    <a:lstStyle/>
                    <a:p>
                      <a:r>
                        <a:rPr lang="en-US" sz="1200" b="1" cap="none" spc="0" err="1">
                          <a:solidFill>
                            <a:schemeClr val="tx1"/>
                          </a:solidFill>
                          <a:effectLst/>
                        </a:rPr>
                        <a:t>TasteToronto</a:t>
                      </a:r>
                      <a:r>
                        <a:rPr lang="en-US" sz="1200" b="1" cap="none" spc="0" dirty="0">
                          <a:solidFill>
                            <a:schemeClr val="tx1"/>
                          </a:solidFill>
                          <a:effectLst/>
                        </a:rPr>
                        <a:t> - Instagram Reel</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US" sz="1100" cap="none" spc="0" dirty="0">
                          <a:solidFill>
                            <a:schemeClr val="tx1"/>
                          </a:solidFill>
                          <a:effectLst/>
                        </a:rPr>
                        <a:t>$3,500</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100" cap="none" spc="0" dirty="0" err="1">
                          <a:solidFill>
                            <a:schemeClr val="tx1"/>
                          </a:solidFill>
                          <a:effectLst/>
                        </a:rPr>
                        <a:t>TasteToronto</a:t>
                      </a:r>
                      <a:r>
                        <a:rPr lang="en-US" sz="1100" cap="none" spc="0" dirty="0">
                          <a:solidFill>
                            <a:schemeClr val="tx1"/>
                          </a:solidFill>
                          <a:effectLst/>
                        </a:rPr>
                        <a:t> will come to your venue and create a 60 to 90 second video based on client direction, and will post it in the Reels section of their IG account.</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15119229"/>
                  </a:ext>
                </a:extLst>
              </a:tr>
              <a:tr h="591198">
                <a:tc>
                  <a:txBody>
                    <a:bodyPr/>
                    <a:lstStyle/>
                    <a:p>
                      <a:r>
                        <a:rPr lang="en-US" sz="1200" b="1" cap="none" spc="0" err="1">
                          <a:solidFill>
                            <a:schemeClr val="tx1"/>
                          </a:solidFill>
                          <a:effectLst/>
                        </a:rPr>
                        <a:t>TasteToronto</a:t>
                      </a:r>
                      <a:r>
                        <a:rPr lang="en-US" sz="1200" b="1" cap="none" spc="0" dirty="0">
                          <a:solidFill>
                            <a:schemeClr val="tx1"/>
                          </a:solidFill>
                          <a:effectLst/>
                        </a:rPr>
                        <a:t> - Instagram Post/Carousel</a:t>
                      </a:r>
                    </a:p>
                  </a:txBody>
                  <a:tcPr marL="47170" marR="47170" marT="0" marB="62893"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dirty="0">
                          <a:solidFill>
                            <a:schemeClr val="tx1"/>
                          </a:solidFill>
                          <a:effectLst/>
                        </a:rPr>
                        <a:t>$2,700</a:t>
                      </a: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100" cap="none" spc="0" dirty="0" err="1">
                          <a:solidFill>
                            <a:schemeClr val="tx1"/>
                          </a:solidFill>
                          <a:effectLst/>
                        </a:rPr>
                        <a:t>TasteToronto</a:t>
                      </a:r>
                      <a:r>
                        <a:rPr lang="en-US" sz="1100" cap="none" spc="0" dirty="0">
                          <a:solidFill>
                            <a:schemeClr val="tx1"/>
                          </a:solidFill>
                          <a:effectLst/>
                        </a:rPr>
                        <a:t> will post up to 7 photos. </a:t>
                      </a:r>
                      <a:r>
                        <a:rPr lang="en-US" sz="1100" cap="none" spc="0" dirty="0" err="1">
                          <a:solidFill>
                            <a:schemeClr val="tx1"/>
                          </a:solidFill>
                          <a:effectLst/>
                        </a:rPr>
                        <a:t>TasteToronto</a:t>
                      </a:r>
                      <a:r>
                        <a:rPr lang="en-US" sz="1100" cap="none" spc="0" dirty="0">
                          <a:solidFill>
                            <a:schemeClr val="tx1"/>
                          </a:solidFill>
                          <a:effectLst/>
                        </a:rPr>
                        <a:t> food photographer can take photos or client can provide photos that </a:t>
                      </a:r>
                      <a:r>
                        <a:rPr lang="en-US" sz="1100" cap="none" spc="0" dirty="0" err="1">
                          <a:solidFill>
                            <a:schemeClr val="tx1"/>
                          </a:solidFill>
                          <a:effectLst/>
                        </a:rPr>
                        <a:t>TasteToronto</a:t>
                      </a:r>
                      <a:r>
                        <a:rPr lang="en-US" sz="1100" cap="none" spc="0" dirty="0">
                          <a:solidFill>
                            <a:schemeClr val="tx1"/>
                          </a:solidFill>
                          <a:effectLst/>
                        </a:rPr>
                        <a:t> approves. </a:t>
                      </a:r>
                      <a:endParaRPr lang="en-US" sz="1100" cap="none" spc="0">
                        <a:solidFill>
                          <a:schemeClr val="tx1"/>
                        </a:solidFill>
                        <a:effectLst/>
                      </a:endParaRP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69878423"/>
                  </a:ext>
                </a:extLst>
              </a:tr>
              <a:tr h="591198">
                <a:tc>
                  <a:txBody>
                    <a:bodyPr/>
                    <a:lstStyle/>
                    <a:p>
                      <a:r>
                        <a:rPr lang="en-US" sz="1200" b="1" cap="none" spc="0" err="1">
                          <a:solidFill>
                            <a:schemeClr val="tx1"/>
                          </a:solidFill>
                          <a:effectLst/>
                        </a:rPr>
                        <a:t>TasteToronto</a:t>
                      </a:r>
                      <a:r>
                        <a:rPr lang="en-US" sz="1200" b="1" cap="none" spc="0" dirty="0">
                          <a:solidFill>
                            <a:schemeClr val="tx1"/>
                          </a:solidFill>
                          <a:effectLst/>
                        </a:rPr>
                        <a:t> - Instagram Story slide x3</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US" sz="1100" cap="none" spc="0" dirty="0">
                          <a:solidFill>
                            <a:schemeClr val="tx1"/>
                          </a:solidFill>
                          <a:effectLst/>
                        </a:rPr>
                        <a:t>$1,350</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100" cap="none" spc="0" dirty="0">
                          <a:solidFill>
                            <a:schemeClr val="tx1"/>
                          </a:solidFill>
                          <a:effectLst/>
                        </a:rPr>
                        <a:t>Client may submit 3 photo/poster/video with swipe-up text and a destination URL, and </a:t>
                      </a:r>
                      <a:r>
                        <a:rPr lang="en-US" sz="1100" cap="none" spc="0" dirty="0" err="1">
                          <a:solidFill>
                            <a:schemeClr val="tx1"/>
                          </a:solidFill>
                          <a:effectLst/>
                        </a:rPr>
                        <a:t>TasteToronto</a:t>
                      </a:r>
                      <a:r>
                        <a:rPr lang="en-US" sz="1100" cap="none" spc="0" dirty="0">
                          <a:solidFill>
                            <a:schemeClr val="tx1"/>
                          </a:solidFill>
                          <a:effectLst/>
                        </a:rPr>
                        <a:t> will post it to their Instagram Stories feed.</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31234904"/>
                  </a:ext>
                </a:extLst>
              </a:tr>
              <a:tr h="926629">
                <a:tc>
                  <a:txBody>
                    <a:bodyPr/>
                    <a:lstStyle/>
                    <a:p>
                      <a:r>
                        <a:rPr lang="en-US" sz="1200" b="1" cap="none" spc="0" err="1">
                          <a:solidFill>
                            <a:schemeClr val="tx1"/>
                          </a:solidFill>
                          <a:effectLst/>
                        </a:rPr>
                        <a:t>TasteToronto</a:t>
                      </a:r>
                      <a:r>
                        <a:rPr lang="en-US" sz="1200" b="1" cap="none" spc="0" dirty="0">
                          <a:solidFill>
                            <a:schemeClr val="tx1"/>
                          </a:solidFill>
                          <a:effectLst/>
                        </a:rPr>
                        <a:t> -Instagram - Contest</a:t>
                      </a:r>
                    </a:p>
                  </a:txBody>
                  <a:tcPr marL="47170" marR="47170" marT="0" marB="62893"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dirty="0">
                          <a:solidFill>
                            <a:schemeClr val="tx1"/>
                          </a:solidFill>
                          <a:effectLst/>
                        </a:rPr>
                        <a:t>$2,500</a:t>
                      </a: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100" cap="none" spc="0" dirty="0">
                          <a:solidFill>
                            <a:schemeClr val="tx1"/>
                          </a:solidFill>
                          <a:effectLst/>
                        </a:rPr>
                        <a:t>Engage, spread awareness and create brand loyalty with followers of </a:t>
                      </a:r>
                      <a:r>
                        <a:rPr lang="en-US" sz="1100" cap="none" spc="0" dirty="0" err="1">
                          <a:solidFill>
                            <a:schemeClr val="tx1"/>
                          </a:solidFill>
                          <a:effectLst/>
                        </a:rPr>
                        <a:t>TasteToronto</a:t>
                      </a:r>
                      <a:r>
                        <a:rPr lang="en-US" sz="1100" cap="none" spc="0" dirty="0">
                          <a:solidFill>
                            <a:schemeClr val="tx1"/>
                          </a:solidFill>
                          <a:effectLst/>
                        </a:rPr>
                        <a:t> through a sponsored Instagram Contest posted to their feed. Prize fulfilled by client, Client @mentions, preferred copy direction, up to 4 client provided photos.</a:t>
                      </a: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62987488"/>
                  </a:ext>
                </a:extLst>
              </a:tr>
              <a:tr h="758913">
                <a:tc>
                  <a:txBody>
                    <a:bodyPr/>
                    <a:lstStyle/>
                    <a:p>
                      <a:r>
                        <a:rPr lang="en-US" sz="1200" b="1" cap="none" spc="0" err="1">
                          <a:solidFill>
                            <a:schemeClr val="tx1"/>
                          </a:solidFill>
                          <a:effectLst/>
                        </a:rPr>
                        <a:t>TasteToronto</a:t>
                      </a:r>
                      <a:r>
                        <a:rPr lang="en-US" sz="1200" b="1" cap="none" spc="0" dirty="0">
                          <a:solidFill>
                            <a:schemeClr val="tx1"/>
                          </a:solidFill>
                          <a:effectLst/>
                        </a:rPr>
                        <a:t> - Sponsored Advertorial</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US" sz="1100" cap="none" spc="0" dirty="0">
                          <a:solidFill>
                            <a:schemeClr val="tx1"/>
                          </a:solidFill>
                          <a:effectLst/>
                        </a:rPr>
                        <a:t>$2,645</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1100" cap="none" spc="0" dirty="0">
                          <a:solidFill>
                            <a:schemeClr val="tx1"/>
                          </a:solidFill>
                          <a:effectLst/>
                        </a:rPr>
                        <a:t>The talented editorial team at </a:t>
                      </a:r>
                      <a:r>
                        <a:rPr lang="en-US" sz="1100" cap="none" spc="0" dirty="0" err="1">
                          <a:solidFill>
                            <a:schemeClr val="tx1"/>
                          </a:solidFill>
                          <a:effectLst/>
                        </a:rPr>
                        <a:t>TasteToronto</a:t>
                      </a:r>
                      <a:r>
                        <a:rPr lang="en-US" sz="1100" cap="none" spc="0" dirty="0">
                          <a:solidFill>
                            <a:schemeClr val="tx1"/>
                          </a:solidFill>
                          <a:effectLst/>
                        </a:rPr>
                        <a:t> will create a custom Advertorial article based on a client briefing.  This includes a push via Taste Toronto's Instagram Stories to the article.</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75391260"/>
                  </a:ext>
                </a:extLst>
              </a:tr>
              <a:tr h="255767">
                <a:tc>
                  <a:txBody>
                    <a:bodyPr/>
                    <a:lstStyle/>
                    <a:p>
                      <a:pPr algn="r"/>
                      <a:r>
                        <a:rPr lang="en-US" sz="1200" b="1" cap="none" spc="0" dirty="0">
                          <a:solidFill>
                            <a:schemeClr val="tx1"/>
                          </a:solidFill>
                          <a:effectLst/>
                        </a:rPr>
                        <a:t>Total:</a:t>
                      </a:r>
                    </a:p>
                  </a:txBody>
                  <a:tcPr marL="47170" marR="47170" marT="0" marB="62893" anchor="ctr">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gn="ctr"/>
                      <a:r>
                        <a:rPr lang="en-US" sz="1100" b="1" cap="none" spc="0" dirty="0">
                          <a:solidFill>
                            <a:schemeClr val="tx1"/>
                          </a:solidFill>
                          <a:effectLst/>
                        </a:rPr>
                        <a:t>$12,695</a:t>
                      </a:r>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56281357"/>
                  </a:ext>
                </a:extLst>
              </a:tr>
              <a:tr h="255767">
                <a:tc>
                  <a:txBody>
                    <a:bodyPr/>
                    <a:lstStyle/>
                    <a:p>
                      <a:pPr algn="r"/>
                      <a:r>
                        <a:rPr lang="en-US" sz="1200" b="1" cap="none" spc="0" dirty="0">
                          <a:solidFill>
                            <a:schemeClr val="tx1"/>
                          </a:solidFill>
                          <a:effectLst/>
                        </a:rPr>
                        <a:t>Total with BIA Discount:</a:t>
                      </a: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r>
                        <a:rPr lang="en-US" sz="1100" b="1" cap="none" spc="0" dirty="0">
                          <a:solidFill>
                            <a:schemeClr val="tx1"/>
                          </a:solidFill>
                          <a:effectLst/>
                        </a:rPr>
                        <a:t>$10,790</a:t>
                      </a:r>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n-US" sz="1100" cap="none" spc="0" dirty="0">
                        <a:solidFill>
                          <a:schemeClr val="tx1"/>
                        </a:solidFill>
                        <a:effectLst/>
                      </a:endParaRPr>
                    </a:p>
                  </a:txBody>
                  <a:tcPr marL="47170" marR="47170" marT="0" marB="6289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07469555"/>
                  </a:ext>
                </a:extLst>
              </a:tr>
            </a:tbl>
          </a:graphicData>
        </a:graphic>
      </p:graphicFrame>
      <p:pic>
        <p:nvPicPr>
          <p:cNvPr id="4" name="Picture 3">
            <a:extLst>
              <a:ext uri="{FF2B5EF4-FFF2-40B4-BE49-F238E27FC236}">
                <a16:creationId xmlns:a16="http://schemas.microsoft.com/office/drawing/2014/main" id="{F5A3469F-8AC3-ACBD-B5B1-70227A091E09}"/>
              </a:ext>
            </a:extLst>
          </p:cNvPr>
          <p:cNvPicPr>
            <a:picLocks noChangeAspect="1"/>
          </p:cNvPicPr>
          <p:nvPr/>
        </p:nvPicPr>
        <p:blipFill>
          <a:blip r:embed="rId2"/>
          <a:stretch>
            <a:fillRect/>
          </a:stretch>
        </p:blipFill>
        <p:spPr>
          <a:xfrm>
            <a:off x="463834" y="823198"/>
            <a:ext cx="3622430" cy="2603258"/>
          </a:xfrm>
          <a:prstGeom prst="rect">
            <a:avLst/>
          </a:prstGeom>
        </p:spPr>
      </p:pic>
    </p:spTree>
    <p:extLst>
      <p:ext uri="{BB962C8B-B14F-4D97-AF65-F5344CB8AC3E}">
        <p14:creationId xmlns:p14="http://schemas.microsoft.com/office/powerpoint/2010/main" val="66603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446117" y="3172784"/>
            <a:ext cx="9418930" cy="1107996"/>
          </a:xfrm>
          <a:prstGeom prst="rect">
            <a:avLst/>
          </a:prstGeom>
          <a:noFill/>
        </p:spPr>
        <p:txBody>
          <a:bodyPr wrap="square" lIns="91440" tIns="45720" rIns="91440" bIns="45720" rtlCol="0" anchor="t">
            <a:spAutoFit/>
          </a:bodyPr>
          <a:lstStyle/>
          <a:p>
            <a:pPr algn="ctr"/>
            <a:r>
              <a:rPr lang="en-US" sz="6600" dirty="0">
                <a:latin typeface="Arial Black"/>
              </a:rPr>
              <a:t>Bell Media</a:t>
            </a:r>
            <a:endParaRPr lang="en-US" sz="3600" dirty="0">
              <a:latin typeface="Arial Black"/>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blue and black logo&#10;&#10;Description automatically generated">
            <a:extLst>
              <a:ext uri="{FF2B5EF4-FFF2-40B4-BE49-F238E27FC236}">
                <a16:creationId xmlns:a16="http://schemas.microsoft.com/office/drawing/2014/main" id="{3CA46252-E399-B253-E88F-5D09C906C52B}"/>
              </a:ext>
            </a:extLst>
          </p:cNvPr>
          <p:cNvPicPr>
            <a:picLocks noChangeAspect="1"/>
          </p:cNvPicPr>
          <p:nvPr/>
        </p:nvPicPr>
        <p:blipFill>
          <a:blip r:embed="rId3"/>
          <a:stretch>
            <a:fillRect/>
          </a:stretch>
        </p:blipFill>
        <p:spPr>
          <a:xfrm>
            <a:off x="4965032" y="202533"/>
            <a:ext cx="4237121" cy="4227094"/>
          </a:xfrm>
          <a:prstGeom prst="rect">
            <a:avLst/>
          </a:prstGeom>
        </p:spPr>
      </p:pic>
    </p:spTree>
    <p:extLst>
      <p:ext uri="{BB962C8B-B14F-4D97-AF65-F5344CB8AC3E}">
        <p14:creationId xmlns:p14="http://schemas.microsoft.com/office/powerpoint/2010/main" val="35891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35828" y="2851943"/>
            <a:ext cx="9418930" cy="2092881"/>
          </a:xfrm>
          <a:prstGeom prst="rect">
            <a:avLst/>
          </a:prstGeom>
          <a:noFill/>
        </p:spPr>
        <p:txBody>
          <a:bodyPr wrap="square" lIns="91440" tIns="45720" rIns="91440" bIns="45720" rtlCol="0" anchor="t">
            <a:spAutoFit/>
          </a:bodyPr>
          <a:lstStyle/>
          <a:p>
            <a:pPr algn="ctr"/>
            <a:r>
              <a:rPr lang="en-US" sz="6600" dirty="0">
                <a:latin typeface="Arial Black"/>
              </a:rPr>
              <a:t>Astral Out of Home</a:t>
            </a:r>
            <a:endParaRPr lang="en-US" dirty="0"/>
          </a:p>
          <a:p>
            <a:pPr algn="ctr"/>
            <a:endParaRPr lang="en-US" sz="3200" dirty="0">
              <a:latin typeface="Arial Black"/>
            </a:endParaRPr>
          </a:p>
          <a:p>
            <a:pPr algn="ctr"/>
            <a:r>
              <a:rPr lang="en-US" sz="3200" dirty="0">
                <a:latin typeface="Arial Black"/>
              </a:rPr>
              <a:t>TTC Bus Shelters Only</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black text on a black background&#10;&#10;Description automatically generated">
            <a:extLst>
              <a:ext uri="{FF2B5EF4-FFF2-40B4-BE49-F238E27FC236}">
                <a16:creationId xmlns:a16="http://schemas.microsoft.com/office/drawing/2014/main" id="{0F4B336B-F27E-D0D2-DD77-2D9DCCFB9091}"/>
              </a:ext>
            </a:extLst>
          </p:cNvPr>
          <p:cNvPicPr>
            <a:picLocks noChangeAspect="1"/>
          </p:cNvPicPr>
          <p:nvPr/>
        </p:nvPicPr>
        <p:blipFill>
          <a:blip r:embed="rId3"/>
          <a:stretch>
            <a:fillRect/>
          </a:stretch>
        </p:blipFill>
        <p:spPr>
          <a:xfrm>
            <a:off x="4052637" y="553453"/>
            <a:ext cx="2743200" cy="2743200"/>
          </a:xfrm>
          <a:prstGeom prst="rect">
            <a:avLst/>
          </a:prstGeom>
        </p:spPr>
      </p:pic>
      <p:pic>
        <p:nvPicPr>
          <p:cNvPr id="3" name="Picture 2" descr="A red and black logo&#10;&#10;Description automatically generated">
            <a:extLst>
              <a:ext uri="{FF2B5EF4-FFF2-40B4-BE49-F238E27FC236}">
                <a16:creationId xmlns:a16="http://schemas.microsoft.com/office/drawing/2014/main" id="{E25ADB40-CBA7-E542-5175-12D07D317C2B}"/>
              </a:ext>
            </a:extLst>
          </p:cNvPr>
          <p:cNvPicPr>
            <a:picLocks noChangeAspect="1"/>
          </p:cNvPicPr>
          <p:nvPr/>
        </p:nvPicPr>
        <p:blipFill>
          <a:blip r:embed="rId4"/>
          <a:stretch>
            <a:fillRect/>
          </a:stretch>
        </p:blipFill>
        <p:spPr>
          <a:xfrm>
            <a:off x="7421479" y="1406443"/>
            <a:ext cx="2743200" cy="1057275"/>
          </a:xfrm>
          <a:prstGeom prst="rect">
            <a:avLst/>
          </a:prstGeom>
        </p:spPr>
      </p:pic>
    </p:spTree>
    <p:extLst>
      <p:ext uri="{BB962C8B-B14F-4D97-AF65-F5344CB8AC3E}">
        <p14:creationId xmlns:p14="http://schemas.microsoft.com/office/powerpoint/2010/main" val="70665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40080" y="1243013"/>
            <a:ext cx="3855720" cy="4371974"/>
          </a:xfrm>
        </p:spPr>
        <p:txBody>
          <a:bodyPr>
            <a:normAutofit/>
          </a:bodyPr>
          <a:lstStyle/>
          <a:p>
            <a:r>
              <a:rPr lang="en-US" sz="3600">
                <a:solidFill>
                  <a:schemeClr val="tx2"/>
                </a:solidFill>
                <a:cs typeface="Calibri Light"/>
              </a:rPr>
              <a:t>Astral Out of Home Rate Card</a:t>
            </a:r>
            <a:endParaRPr lang="en-US" sz="3600">
              <a:solidFill>
                <a:schemeClr val="tx2"/>
              </a:solidFill>
            </a:endParaRPr>
          </a:p>
        </p:txBody>
      </p:sp>
      <p:sp>
        <p:nvSpPr>
          <p:cNvPr id="3" name="Content Placeholder 2">
            <a:extLst>
              <a:ext uri="{FF2B5EF4-FFF2-40B4-BE49-F238E27FC236}">
                <a16:creationId xmlns:a16="http://schemas.microsoft.com/office/drawing/2014/main" id="{7B8B077B-4054-CE7C-AC21-57863C808FA5}"/>
              </a:ext>
            </a:extLst>
          </p:cNvPr>
          <p:cNvSpPr>
            <a:spLocks noGrp="1"/>
          </p:cNvSpPr>
          <p:nvPr>
            <p:ph idx="1"/>
          </p:nvPr>
        </p:nvSpPr>
        <p:spPr>
          <a:xfrm>
            <a:off x="5497643" y="429918"/>
            <a:ext cx="6345485" cy="5979876"/>
          </a:xfrm>
        </p:spPr>
        <p:txBody>
          <a:bodyPr vert="horz" lIns="91440" tIns="45720" rIns="91440" bIns="45720" rtlCol="0" anchor="ctr">
            <a:normAutofit lnSpcReduction="10000"/>
          </a:bodyPr>
          <a:lstStyle/>
          <a:p>
            <a:r>
              <a:rPr lang="en-US" sz="2400" dirty="0">
                <a:solidFill>
                  <a:schemeClr val="tx2"/>
                </a:solidFill>
                <a:cs typeface="Calibri" panose="020F0502020204030204"/>
              </a:rPr>
              <a:t>Each Member BIA is entitled to one </a:t>
            </a:r>
            <a:r>
              <a:rPr lang="en-US" sz="2400" b="1" dirty="0">
                <a:solidFill>
                  <a:schemeClr val="tx2"/>
                </a:solidFill>
                <a:cs typeface="Calibri" panose="020F0502020204030204"/>
              </a:rPr>
              <a:t>free </a:t>
            </a:r>
            <a:r>
              <a:rPr lang="en-US" sz="2400" dirty="0">
                <a:solidFill>
                  <a:schemeClr val="tx2"/>
                </a:solidFill>
                <a:cs typeface="Calibri" panose="020F0502020204030204"/>
              </a:rPr>
              <a:t>TTC Bus Shelter face within their designated BIA area for one year</a:t>
            </a:r>
          </a:p>
          <a:p>
            <a:pPr lvl="1"/>
            <a:r>
              <a:rPr lang="en-US" dirty="0">
                <a:solidFill>
                  <a:schemeClr val="tx2"/>
                </a:solidFill>
                <a:cs typeface="Calibri" panose="020F0502020204030204"/>
              </a:rPr>
              <a:t>Plus Poster production cost </a:t>
            </a:r>
            <a:r>
              <a:rPr lang="en-US" sz="2400" dirty="0">
                <a:solidFill>
                  <a:schemeClr val="tx2"/>
                </a:solidFill>
                <a:cs typeface="Calibri" panose="020F0502020204030204"/>
              </a:rPr>
              <a:t>$305.10 (taxes included) </a:t>
            </a:r>
            <a:endParaRPr lang="en-US" sz="2800" dirty="0">
              <a:solidFill>
                <a:schemeClr val="tx2"/>
              </a:solidFill>
              <a:cs typeface="Calibri" panose="020F0502020204030204"/>
            </a:endParaRPr>
          </a:p>
          <a:p>
            <a:pPr lvl="1"/>
            <a:r>
              <a:rPr lang="en-US" b="1" dirty="0">
                <a:solidFill>
                  <a:schemeClr val="tx2"/>
                </a:solidFill>
                <a:cs typeface="Calibri" panose="020F0502020204030204"/>
              </a:rPr>
              <a:t>Will require artwork a minimum of </a:t>
            </a:r>
            <a:r>
              <a:rPr lang="en-US" sz="2400" b="1" dirty="0">
                <a:solidFill>
                  <a:schemeClr val="tx2"/>
                </a:solidFill>
                <a:cs typeface="Calibri" panose="020F0502020204030204"/>
              </a:rPr>
              <a:t>3 weeks prior to installation date</a:t>
            </a:r>
            <a:endParaRPr lang="en-US" sz="2400" b="1" dirty="0">
              <a:solidFill>
                <a:schemeClr val="tx2"/>
              </a:solidFill>
              <a:ea typeface="Calibri" panose="020F0502020204030204"/>
              <a:cs typeface="Calibri" panose="020F0502020204030204"/>
            </a:endParaRPr>
          </a:p>
          <a:p>
            <a:r>
              <a:rPr lang="en-US" sz="2400" dirty="0">
                <a:solidFill>
                  <a:schemeClr val="tx2"/>
                </a:solidFill>
                <a:cs typeface="Calibri" panose="020F0502020204030204"/>
              </a:rPr>
              <a:t>Additional bus shelter faces can be purchased $700 with 40% discount </a:t>
            </a:r>
            <a:endParaRPr lang="en-US">
              <a:solidFill>
                <a:schemeClr val="tx2"/>
              </a:solidFill>
            </a:endParaRPr>
          </a:p>
          <a:p>
            <a:pPr lvl="1"/>
            <a:r>
              <a:rPr lang="en-US" dirty="0">
                <a:solidFill>
                  <a:schemeClr val="tx2"/>
                </a:solidFill>
                <a:cs typeface="Calibri" panose="020F0502020204030204"/>
              </a:rPr>
              <a:t>Plus Poster production cost $305.10 (taxes included) </a:t>
            </a:r>
            <a:endParaRPr lang="en-US" dirty="0">
              <a:solidFill>
                <a:schemeClr val="tx2"/>
              </a:solidFill>
              <a:ea typeface="Calibri" panose="020F0502020204030204"/>
              <a:cs typeface="Calibri" panose="020F0502020204030204"/>
            </a:endParaRPr>
          </a:p>
          <a:p>
            <a:r>
              <a:rPr lang="en-US" sz="2400" dirty="0">
                <a:solidFill>
                  <a:schemeClr val="tx2"/>
                </a:solidFill>
                <a:cs typeface="Calibri" panose="020F0502020204030204"/>
              </a:rPr>
              <a:t>*Please Note, </a:t>
            </a:r>
            <a:r>
              <a:rPr lang="en-US" sz="2400" b="1" dirty="0">
                <a:solidFill>
                  <a:schemeClr val="tx2"/>
                </a:solidFill>
                <a:cs typeface="Calibri" panose="020F0502020204030204"/>
              </a:rPr>
              <a:t>Free</a:t>
            </a:r>
            <a:r>
              <a:rPr lang="en-US" sz="2400" dirty="0">
                <a:solidFill>
                  <a:schemeClr val="tx2"/>
                </a:solidFill>
                <a:cs typeface="Calibri" panose="020F0502020204030204"/>
              </a:rPr>
              <a:t> bus shelter face posters may be </a:t>
            </a:r>
            <a:r>
              <a:rPr lang="en-US" sz="2400" b="1" dirty="0">
                <a:solidFill>
                  <a:schemeClr val="tx2"/>
                </a:solidFill>
                <a:cs typeface="Calibri" panose="020F0502020204030204"/>
              </a:rPr>
              <a:t>temporarily</a:t>
            </a:r>
            <a:r>
              <a:rPr lang="en-US" sz="2400" dirty="0">
                <a:solidFill>
                  <a:schemeClr val="tx2"/>
                </a:solidFill>
                <a:cs typeface="Calibri" panose="020F0502020204030204"/>
              </a:rPr>
              <a:t> </a:t>
            </a:r>
            <a:r>
              <a:rPr lang="en-US" sz="2400" b="1" dirty="0">
                <a:solidFill>
                  <a:schemeClr val="tx2"/>
                </a:solidFill>
                <a:cs typeface="Calibri" panose="020F0502020204030204"/>
              </a:rPr>
              <a:t>removed</a:t>
            </a:r>
            <a:r>
              <a:rPr lang="en-US" sz="2400" dirty="0">
                <a:solidFill>
                  <a:schemeClr val="tx2"/>
                </a:solidFill>
                <a:cs typeface="Calibri" panose="020F0502020204030204"/>
              </a:rPr>
              <a:t> during a paid Domination campaign </a:t>
            </a:r>
            <a:endParaRPr lang="en-US" sz="2400" dirty="0">
              <a:solidFill>
                <a:schemeClr val="tx2"/>
              </a:solidFill>
              <a:ea typeface="Calibri" panose="020F0502020204030204"/>
              <a:cs typeface="Calibri" panose="020F0502020204030204"/>
            </a:endParaRPr>
          </a:p>
          <a:p>
            <a:r>
              <a:rPr lang="en-US" sz="2400" b="1" dirty="0">
                <a:solidFill>
                  <a:schemeClr val="tx2"/>
                </a:solidFill>
                <a:cs typeface="Calibri" panose="020F0502020204030204"/>
              </a:rPr>
              <a:t>Free </a:t>
            </a:r>
            <a:r>
              <a:rPr lang="en-US" sz="2400" dirty="0">
                <a:solidFill>
                  <a:schemeClr val="tx2"/>
                </a:solidFill>
                <a:cs typeface="Calibri" panose="020F0502020204030204"/>
              </a:rPr>
              <a:t>bus shelter face will be replaced after the domination campaign is completed</a:t>
            </a:r>
            <a:endParaRPr lang="en-US" sz="2400" dirty="0">
              <a:solidFill>
                <a:schemeClr val="tx2"/>
              </a:solidFill>
              <a:ea typeface="Calibri"/>
              <a:cs typeface="Calibri" panose="020F0502020204030204"/>
            </a:endParaRPr>
          </a:p>
          <a:p>
            <a:r>
              <a:rPr lang="en-US" sz="2400" i="1" dirty="0">
                <a:solidFill>
                  <a:schemeClr val="tx2"/>
                </a:solidFill>
                <a:cs typeface="Calibri" panose="020F0502020204030204"/>
              </a:rPr>
              <a:t>Email Astral Bus Shelter contact if not replaced</a:t>
            </a:r>
            <a:endParaRPr lang="en-US" sz="2400" i="1" dirty="0">
              <a:solidFill>
                <a:schemeClr val="tx2"/>
              </a:solidFill>
              <a:ea typeface="Calibri"/>
              <a:cs typeface="Calibri" panose="020F0502020204030204"/>
            </a:endParaRPr>
          </a:p>
        </p:txBody>
      </p:sp>
      <p:pic>
        <p:nvPicPr>
          <p:cNvPr id="4" name="Picture 3" descr="A red and black logo&#10;&#10;Description automatically generated">
            <a:extLst>
              <a:ext uri="{FF2B5EF4-FFF2-40B4-BE49-F238E27FC236}">
                <a16:creationId xmlns:a16="http://schemas.microsoft.com/office/drawing/2014/main" id="{9B60FEE7-E12E-7A09-8C2C-4C6A795DF070}"/>
              </a:ext>
            </a:extLst>
          </p:cNvPr>
          <p:cNvPicPr>
            <a:picLocks noChangeAspect="1"/>
          </p:cNvPicPr>
          <p:nvPr/>
        </p:nvPicPr>
        <p:blipFill>
          <a:blip r:embed="rId2"/>
          <a:stretch>
            <a:fillRect/>
          </a:stretch>
        </p:blipFill>
        <p:spPr>
          <a:xfrm>
            <a:off x="889611" y="4347308"/>
            <a:ext cx="1952625" cy="762000"/>
          </a:xfrm>
          <a:prstGeom prst="rect">
            <a:avLst/>
          </a:prstGeom>
        </p:spPr>
      </p:pic>
    </p:spTree>
    <p:extLst>
      <p:ext uri="{BB962C8B-B14F-4D97-AF65-F5344CB8AC3E}">
        <p14:creationId xmlns:p14="http://schemas.microsoft.com/office/powerpoint/2010/main" val="128070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40080" y="1243013"/>
            <a:ext cx="3855720" cy="4371974"/>
          </a:xfrm>
        </p:spPr>
        <p:txBody>
          <a:bodyPr>
            <a:normAutofit/>
          </a:bodyPr>
          <a:lstStyle/>
          <a:p>
            <a:r>
              <a:rPr lang="en-US" sz="3600">
                <a:solidFill>
                  <a:schemeClr val="tx2"/>
                </a:solidFill>
                <a:cs typeface="Calibri Light"/>
              </a:rPr>
              <a:t>Astral Out of Home Rate Card</a:t>
            </a:r>
            <a:endParaRPr lang="en-US" sz="3600">
              <a:solidFill>
                <a:schemeClr val="tx2"/>
              </a:solidFill>
            </a:endParaRPr>
          </a:p>
        </p:txBody>
      </p:sp>
      <p:sp>
        <p:nvSpPr>
          <p:cNvPr id="3" name="Content Placeholder 2">
            <a:extLst>
              <a:ext uri="{FF2B5EF4-FFF2-40B4-BE49-F238E27FC236}">
                <a16:creationId xmlns:a16="http://schemas.microsoft.com/office/drawing/2014/main" id="{7B8B077B-4054-CE7C-AC21-57863C808FA5}"/>
              </a:ext>
            </a:extLst>
          </p:cNvPr>
          <p:cNvSpPr>
            <a:spLocks noGrp="1"/>
          </p:cNvSpPr>
          <p:nvPr>
            <p:ph idx="1"/>
          </p:nvPr>
        </p:nvSpPr>
        <p:spPr>
          <a:xfrm>
            <a:off x="5497643" y="429918"/>
            <a:ext cx="6345485" cy="5979876"/>
          </a:xfrm>
        </p:spPr>
        <p:txBody>
          <a:bodyPr vert="horz" lIns="91440" tIns="45720" rIns="91440" bIns="45720" rtlCol="0" anchor="ctr">
            <a:normAutofit/>
          </a:bodyPr>
          <a:lstStyle/>
          <a:p>
            <a:r>
              <a:rPr lang="en-US" sz="2400" dirty="0">
                <a:solidFill>
                  <a:schemeClr val="tx2"/>
                </a:solidFill>
                <a:cs typeface="Calibri" panose="020F0502020204030204"/>
              </a:rPr>
              <a:t>Each Member BIA is entitled to one </a:t>
            </a:r>
            <a:r>
              <a:rPr lang="en-US" sz="2400" b="1" dirty="0">
                <a:solidFill>
                  <a:schemeClr val="tx2"/>
                </a:solidFill>
                <a:cs typeface="Calibri" panose="020F0502020204030204"/>
              </a:rPr>
              <a:t>free </a:t>
            </a:r>
            <a:r>
              <a:rPr lang="en-US" sz="2400" dirty="0">
                <a:solidFill>
                  <a:schemeClr val="tx2"/>
                </a:solidFill>
                <a:cs typeface="Calibri" panose="020F0502020204030204"/>
              </a:rPr>
              <a:t>TTC Bus Shelter face within their designated BIA area for one year</a:t>
            </a:r>
          </a:p>
          <a:p>
            <a:pPr lvl="1"/>
            <a:r>
              <a:rPr lang="en-US" dirty="0">
                <a:solidFill>
                  <a:schemeClr val="tx2"/>
                </a:solidFill>
                <a:cs typeface="Calibri" panose="020F0502020204030204"/>
              </a:rPr>
              <a:t>Plus Poster print fee </a:t>
            </a:r>
            <a:r>
              <a:rPr lang="en-US" sz="2400" dirty="0">
                <a:solidFill>
                  <a:schemeClr val="tx2"/>
                </a:solidFill>
                <a:cs typeface="Calibri" panose="020F0502020204030204"/>
              </a:rPr>
              <a:t>$305.10 (</a:t>
            </a:r>
            <a:r>
              <a:rPr lang="en-US" dirty="0" err="1">
                <a:solidFill>
                  <a:schemeClr val="tx2"/>
                </a:solidFill>
                <a:cs typeface="Calibri" panose="020F0502020204030204"/>
              </a:rPr>
              <a:t>HSTincluded</a:t>
            </a:r>
            <a:r>
              <a:rPr lang="en-US" sz="2400" dirty="0">
                <a:solidFill>
                  <a:schemeClr val="tx2"/>
                </a:solidFill>
                <a:cs typeface="Calibri" panose="020F0502020204030204"/>
              </a:rPr>
              <a:t>) </a:t>
            </a:r>
            <a:endParaRPr lang="en-US" sz="2400" dirty="0">
              <a:solidFill>
                <a:schemeClr val="tx2"/>
              </a:solidFill>
              <a:ea typeface="Calibri" panose="020F0502020204030204"/>
              <a:cs typeface="Calibri" panose="020F0502020204030204"/>
            </a:endParaRPr>
          </a:p>
          <a:p>
            <a:r>
              <a:rPr lang="en-US" sz="2400" dirty="0">
                <a:solidFill>
                  <a:schemeClr val="tx2"/>
                </a:solidFill>
                <a:cs typeface="Calibri" panose="020F0502020204030204"/>
              </a:rPr>
              <a:t>Additional bus shelter faces can be purchased $700 with 40% discount plus poster print fee</a:t>
            </a:r>
            <a:endParaRPr lang="en-US" dirty="0">
              <a:solidFill>
                <a:schemeClr val="tx2"/>
              </a:solidFill>
              <a:ea typeface="Calibri"/>
              <a:cs typeface="Calibri" panose="020F0502020204030204"/>
            </a:endParaRPr>
          </a:p>
          <a:p>
            <a:pPr lvl="1"/>
            <a:r>
              <a:rPr lang="en-US" dirty="0">
                <a:solidFill>
                  <a:schemeClr val="tx2"/>
                </a:solidFill>
                <a:ea typeface="+mn-lt"/>
                <a:cs typeface="+mn-lt"/>
              </a:rPr>
              <a:t>Plus Poster print fee breakdown:</a:t>
            </a:r>
          </a:p>
          <a:p>
            <a:pPr marL="1143000">
              <a:spcBef>
                <a:spcPts val="500"/>
              </a:spcBef>
            </a:pPr>
            <a:r>
              <a:rPr lang="en-US" sz="2000" dirty="0">
                <a:solidFill>
                  <a:schemeClr val="tx2"/>
                </a:solidFill>
                <a:ea typeface="+mn-lt"/>
                <a:cs typeface="+mn-lt"/>
              </a:rPr>
              <a:t>2 TSA posters at $200</a:t>
            </a:r>
          </a:p>
          <a:p>
            <a:pPr lvl="2"/>
            <a:r>
              <a:rPr lang="en-US" dirty="0">
                <a:solidFill>
                  <a:schemeClr val="tx2"/>
                </a:solidFill>
                <a:ea typeface="+mn-lt"/>
                <a:cs typeface="+mn-lt"/>
              </a:rPr>
              <a:t>Shipping $45</a:t>
            </a:r>
          </a:p>
          <a:p>
            <a:pPr lvl="2"/>
            <a:r>
              <a:rPr lang="en-US" dirty="0">
                <a:solidFill>
                  <a:schemeClr val="tx2"/>
                </a:solidFill>
                <a:ea typeface="+mn-lt"/>
                <a:cs typeface="+mn-lt"/>
              </a:rPr>
              <a:t>Installation / Removal $25</a:t>
            </a:r>
          </a:p>
          <a:p>
            <a:pPr lvl="2"/>
            <a:r>
              <a:rPr lang="en-US" dirty="0">
                <a:solidFill>
                  <a:schemeClr val="tx2"/>
                </a:solidFill>
                <a:ea typeface="+mn-lt"/>
                <a:cs typeface="+mn-lt"/>
              </a:rPr>
              <a:t>A total of $305.10 (includes HST)</a:t>
            </a:r>
          </a:p>
          <a:p>
            <a:pPr lvl="2"/>
            <a:r>
              <a:rPr lang="en-US" b="1" dirty="0">
                <a:solidFill>
                  <a:schemeClr val="tx2"/>
                </a:solidFill>
                <a:ea typeface="Calibri" panose="020F0502020204030204"/>
                <a:cs typeface="Calibri" panose="020F0502020204030204"/>
              </a:rPr>
              <a:t>Will require artwork a minimum of </a:t>
            </a:r>
            <a:endParaRPr lang="en-US"/>
          </a:p>
          <a:p>
            <a:pPr marL="914400" lvl="2" indent="0">
              <a:buNone/>
            </a:pPr>
            <a:r>
              <a:rPr lang="en-US" b="1" dirty="0">
                <a:solidFill>
                  <a:schemeClr val="tx2"/>
                </a:solidFill>
                <a:ea typeface="Calibri" panose="020F0502020204030204"/>
                <a:cs typeface="Calibri" panose="020F0502020204030204"/>
              </a:rPr>
              <a:t>3 weeks prior to installation date</a:t>
            </a:r>
            <a:endParaRPr lang="en-US">
              <a:solidFill>
                <a:schemeClr val="tx2"/>
              </a:solidFill>
              <a:ea typeface="Calibri" panose="020F0502020204030204"/>
              <a:cs typeface="Calibri" panose="020F0502020204030204"/>
            </a:endParaRPr>
          </a:p>
          <a:p>
            <a:pPr lvl="2">
              <a:buFont typeface="Wingdings" panose="020B0604020202020204" pitchFamily="34" charset="0"/>
              <a:buChar char="§"/>
            </a:pPr>
            <a:endParaRPr lang="en-US" dirty="0">
              <a:solidFill>
                <a:schemeClr val="tx2"/>
              </a:solidFill>
              <a:ea typeface="Calibri" panose="020F0502020204030204"/>
              <a:cs typeface="Calibri" panose="020F0502020204030204"/>
            </a:endParaRPr>
          </a:p>
        </p:txBody>
      </p:sp>
      <p:pic>
        <p:nvPicPr>
          <p:cNvPr id="4" name="Picture 3" descr="A red and black logo&#10;&#10;Description automatically generated">
            <a:extLst>
              <a:ext uri="{FF2B5EF4-FFF2-40B4-BE49-F238E27FC236}">
                <a16:creationId xmlns:a16="http://schemas.microsoft.com/office/drawing/2014/main" id="{9B60FEE7-E12E-7A09-8C2C-4C6A795DF070}"/>
              </a:ext>
            </a:extLst>
          </p:cNvPr>
          <p:cNvPicPr>
            <a:picLocks noChangeAspect="1"/>
          </p:cNvPicPr>
          <p:nvPr/>
        </p:nvPicPr>
        <p:blipFill>
          <a:blip r:embed="rId2"/>
          <a:stretch>
            <a:fillRect/>
          </a:stretch>
        </p:blipFill>
        <p:spPr>
          <a:xfrm>
            <a:off x="889611" y="4347308"/>
            <a:ext cx="1952625" cy="762000"/>
          </a:xfrm>
          <a:prstGeom prst="rect">
            <a:avLst/>
          </a:prstGeom>
        </p:spPr>
      </p:pic>
    </p:spTree>
    <p:extLst>
      <p:ext uri="{BB962C8B-B14F-4D97-AF65-F5344CB8AC3E}">
        <p14:creationId xmlns:p14="http://schemas.microsoft.com/office/powerpoint/2010/main" val="291787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29328" y="464408"/>
            <a:ext cx="4399872" cy="1642533"/>
          </a:xfrm>
        </p:spPr>
        <p:txBody>
          <a:bodyPr anchor="b">
            <a:normAutofit/>
          </a:bodyPr>
          <a:lstStyle/>
          <a:p>
            <a:r>
              <a:rPr lang="en-US" sz="4200">
                <a:cs typeface="Calibri Light"/>
              </a:rPr>
              <a:t>Astral Media </a:t>
            </a:r>
            <a:br>
              <a:rPr lang="en-US" sz="4200">
                <a:cs typeface="Calibri Light"/>
              </a:rPr>
            </a:br>
            <a:r>
              <a:rPr lang="en-US" sz="4200">
                <a:cs typeface="Calibri Light"/>
              </a:rPr>
              <a:t>Radio Rate Card</a:t>
            </a:r>
            <a:endParaRPr lang="en-US" sz="4200"/>
          </a:p>
        </p:txBody>
      </p:sp>
      <p:sp>
        <p:nvSpPr>
          <p:cNvPr id="3" name="Content Placeholder 2">
            <a:extLst>
              <a:ext uri="{FF2B5EF4-FFF2-40B4-BE49-F238E27FC236}">
                <a16:creationId xmlns:a16="http://schemas.microsoft.com/office/drawing/2014/main" id="{7B8B077B-4054-CE7C-AC21-57863C808FA5}"/>
              </a:ext>
            </a:extLst>
          </p:cNvPr>
          <p:cNvSpPr>
            <a:spLocks noGrp="1"/>
          </p:cNvSpPr>
          <p:nvPr>
            <p:ph idx="1"/>
          </p:nvPr>
        </p:nvSpPr>
        <p:spPr>
          <a:xfrm>
            <a:off x="629489" y="2741264"/>
            <a:ext cx="4404039" cy="3386399"/>
          </a:xfrm>
        </p:spPr>
        <p:txBody>
          <a:bodyPr vert="horz" lIns="91440" tIns="45720" rIns="91440" bIns="45720" rtlCol="0">
            <a:normAutofit/>
          </a:bodyPr>
          <a:lstStyle/>
          <a:p>
            <a:pPr>
              <a:buNone/>
            </a:pPr>
            <a:r>
              <a:rPr lang="en-US" sz="2000" b="1">
                <a:ea typeface="+mn-lt"/>
                <a:cs typeface="+mn-lt"/>
              </a:rPr>
              <a:t>CHUM FM</a:t>
            </a:r>
            <a:endParaRPr lang="en-US" sz="2000" b="1">
              <a:cs typeface="Calibri"/>
            </a:endParaRPr>
          </a:p>
          <a:p>
            <a:pPr>
              <a:buNone/>
            </a:pPr>
            <a:r>
              <a:rPr lang="en-US" sz="2000">
                <a:ea typeface="+mn-lt"/>
                <a:cs typeface="+mn-lt"/>
              </a:rPr>
              <a:t>35 Spots per week = $4,900</a:t>
            </a:r>
            <a:endParaRPr lang="en-US" sz="2000">
              <a:cs typeface="Calibri"/>
            </a:endParaRPr>
          </a:p>
          <a:p>
            <a:pPr>
              <a:buNone/>
            </a:pPr>
            <a:r>
              <a:rPr lang="en-US" sz="2000" b="1">
                <a:ea typeface="+mn-lt"/>
                <a:cs typeface="+mn-lt"/>
              </a:rPr>
              <a:t>Virgin Radio</a:t>
            </a:r>
            <a:endParaRPr lang="en-US" sz="2000" b="1">
              <a:cs typeface="Calibri"/>
            </a:endParaRPr>
          </a:p>
          <a:p>
            <a:pPr>
              <a:buNone/>
            </a:pPr>
            <a:r>
              <a:rPr lang="en-US" sz="2000">
                <a:ea typeface="+mn-lt"/>
                <a:cs typeface="+mn-lt"/>
              </a:rPr>
              <a:t>35 spots per week = $3,360</a:t>
            </a:r>
            <a:endParaRPr lang="en-US" sz="2000">
              <a:cs typeface="Calibri"/>
            </a:endParaRPr>
          </a:p>
          <a:p>
            <a:pPr>
              <a:buNone/>
            </a:pPr>
            <a:r>
              <a:rPr lang="en-US" sz="2000" b="1">
                <a:ea typeface="+mn-lt"/>
                <a:cs typeface="+mn-lt"/>
              </a:rPr>
              <a:t>Newstalk 1010</a:t>
            </a:r>
            <a:endParaRPr lang="en-US" sz="2000" b="1">
              <a:cs typeface="Calibri"/>
            </a:endParaRPr>
          </a:p>
          <a:p>
            <a:pPr>
              <a:buNone/>
            </a:pPr>
            <a:r>
              <a:rPr lang="en-US" sz="2000">
                <a:ea typeface="+mn-lt"/>
                <a:cs typeface="+mn-lt"/>
              </a:rPr>
              <a:t>35 spots per week = $2,100</a:t>
            </a:r>
            <a:endParaRPr lang="en-US" sz="2000">
              <a:cs typeface="Calibri"/>
            </a:endParaRPr>
          </a:p>
          <a:p>
            <a:pPr>
              <a:buNone/>
            </a:pPr>
            <a:r>
              <a:rPr lang="en-US" sz="2000" b="1">
                <a:ea typeface="+mn-lt"/>
                <a:cs typeface="+mn-lt"/>
              </a:rPr>
              <a:t>TSN 1050</a:t>
            </a:r>
            <a:endParaRPr lang="en-US" sz="2000" b="1">
              <a:cs typeface="Calibri"/>
            </a:endParaRPr>
          </a:p>
          <a:p>
            <a:pPr>
              <a:buNone/>
            </a:pPr>
            <a:r>
              <a:rPr lang="en-US" sz="2000">
                <a:ea typeface="+mn-lt"/>
                <a:cs typeface="+mn-lt"/>
              </a:rPr>
              <a:t>35 spots per week = $980</a:t>
            </a:r>
            <a:endParaRPr lang="en-US" sz="2000">
              <a:cs typeface="Calibri"/>
            </a:endParaRPr>
          </a:p>
          <a:p>
            <a:pPr marL="0" indent="0">
              <a:buNone/>
            </a:pPr>
            <a:endParaRPr lang="en-US" sz="2000">
              <a:cs typeface="Calibri"/>
            </a:endParaRPr>
          </a:p>
        </p:txBody>
      </p:sp>
      <p:pic>
        <p:nvPicPr>
          <p:cNvPr id="6" name="Picture 5" descr="A red sign with white text&#10;&#10;Description automatically generated">
            <a:extLst>
              <a:ext uri="{FF2B5EF4-FFF2-40B4-BE49-F238E27FC236}">
                <a16:creationId xmlns:a16="http://schemas.microsoft.com/office/drawing/2014/main" id="{523C46FF-C92D-FED8-3011-9E2E383FA51D}"/>
              </a:ext>
            </a:extLst>
          </p:cNvPr>
          <p:cNvPicPr>
            <a:picLocks noChangeAspect="1"/>
          </p:cNvPicPr>
          <p:nvPr/>
        </p:nvPicPr>
        <p:blipFill rotWithShape="1">
          <a:blip r:embed="rId2"/>
          <a:srcRect l="15042" r="13295" b="4"/>
          <a:stretch/>
        </p:blipFill>
        <p:spPr>
          <a:xfrm>
            <a:off x="5376648" y="794024"/>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5" name="Picture 4" descr="A red star with black text&#10;&#10;Description automatically generated">
            <a:extLst>
              <a:ext uri="{FF2B5EF4-FFF2-40B4-BE49-F238E27FC236}">
                <a16:creationId xmlns:a16="http://schemas.microsoft.com/office/drawing/2014/main" id="{CFBF221B-36A3-23F7-C45C-0CA2298EE2D1}"/>
              </a:ext>
            </a:extLst>
          </p:cNvPr>
          <p:cNvPicPr>
            <a:picLocks noChangeAspect="1"/>
          </p:cNvPicPr>
          <p:nvPr/>
        </p:nvPicPr>
        <p:blipFill rotWithShape="1">
          <a:blip r:embed="rId3"/>
          <a:srcRect l="3866" r="3570" b="6"/>
          <a:stretch/>
        </p:blipFill>
        <p:spPr>
          <a:xfrm>
            <a:off x="5371395" y="3215684"/>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p:spPr>
      </p:pic>
      <p:pic>
        <p:nvPicPr>
          <p:cNvPr id="7" name="Picture 6" descr="A pink text with white text&#10;&#10;Description automatically generated">
            <a:extLst>
              <a:ext uri="{FF2B5EF4-FFF2-40B4-BE49-F238E27FC236}">
                <a16:creationId xmlns:a16="http://schemas.microsoft.com/office/drawing/2014/main" id="{8C15E366-52ED-B7CD-00F6-598714ED6201}"/>
              </a:ext>
            </a:extLst>
          </p:cNvPr>
          <p:cNvPicPr>
            <a:picLocks noChangeAspect="1"/>
          </p:cNvPicPr>
          <p:nvPr/>
        </p:nvPicPr>
        <p:blipFill rotWithShape="1">
          <a:blip r:embed="rId4"/>
          <a:srcRect l="2295" r="566" b="-2"/>
          <a:stretch/>
        </p:blipFill>
        <p:spPr>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pic>
        <p:nvPicPr>
          <p:cNvPr id="4" name="Picture 3" descr="A white and red logo&#10;&#10;Description automatically generated">
            <a:extLst>
              <a:ext uri="{FF2B5EF4-FFF2-40B4-BE49-F238E27FC236}">
                <a16:creationId xmlns:a16="http://schemas.microsoft.com/office/drawing/2014/main" id="{096B6654-AF67-8FB1-B81F-19CF1240E079}"/>
              </a:ext>
            </a:extLst>
          </p:cNvPr>
          <p:cNvPicPr>
            <a:picLocks noChangeAspect="1"/>
          </p:cNvPicPr>
          <p:nvPr/>
        </p:nvPicPr>
        <p:blipFill rotWithShape="1">
          <a:blip r:embed="rId5"/>
          <a:srcRect l="23862" t="20436" r="22404" b="24251"/>
          <a:stretch/>
        </p:blipFill>
        <p:spPr>
          <a:xfrm>
            <a:off x="8650902" y="3780999"/>
            <a:ext cx="2739535" cy="1883789"/>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p:spPr>
      </p:pic>
    </p:spTree>
    <p:extLst>
      <p:ext uri="{BB962C8B-B14F-4D97-AF65-F5344CB8AC3E}">
        <p14:creationId xmlns:p14="http://schemas.microsoft.com/office/powerpoint/2010/main" val="178773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text with white text&#10;&#10;Description automatically generated">
            <a:extLst>
              <a:ext uri="{FF2B5EF4-FFF2-40B4-BE49-F238E27FC236}">
                <a16:creationId xmlns:a16="http://schemas.microsoft.com/office/drawing/2014/main" id="{502259EE-1170-7A8C-CEAC-92130897B68B}"/>
              </a:ext>
            </a:extLst>
          </p:cNvPr>
          <p:cNvPicPr>
            <a:picLocks noChangeAspect="1"/>
          </p:cNvPicPr>
          <p:nvPr/>
        </p:nvPicPr>
        <p:blipFill>
          <a:blip r:embed="rId2"/>
          <a:stretch>
            <a:fillRect/>
          </a:stretch>
        </p:blipFill>
        <p:spPr>
          <a:xfrm>
            <a:off x="5295900" y="834191"/>
            <a:ext cx="3545305" cy="3535278"/>
          </a:xfrm>
          <a:prstGeom prst="rect">
            <a:avLst/>
          </a:prstGeom>
        </p:spPr>
      </p:pic>
      <p:sp>
        <p:nvSpPr>
          <p:cNvPr id="4" name="TextBox 3">
            <a:extLst>
              <a:ext uri="{FF2B5EF4-FFF2-40B4-BE49-F238E27FC236}">
                <a16:creationId xmlns:a16="http://schemas.microsoft.com/office/drawing/2014/main" id="{BACBB140-FA3F-4A25-81AA-C06D1FC44F5A}"/>
              </a:ext>
            </a:extLst>
          </p:cNvPr>
          <p:cNvSpPr txBox="1"/>
          <p:nvPr/>
        </p:nvSpPr>
        <p:spPr>
          <a:xfrm>
            <a:off x="2436091" y="3403390"/>
            <a:ext cx="9418930" cy="1107996"/>
          </a:xfrm>
          <a:prstGeom prst="rect">
            <a:avLst/>
          </a:prstGeom>
          <a:noFill/>
        </p:spPr>
        <p:txBody>
          <a:bodyPr wrap="square" lIns="91440" tIns="45720" rIns="91440" bIns="45720" rtlCol="0" anchor="t">
            <a:spAutoFit/>
          </a:bodyPr>
          <a:lstStyle/>
          <a:p>
            <a:pPr algn="ctr"/>
            <a:r>
              <a:rPr lang="en-US" sz="6600">
                <a:latin typeface="Arial Black"/>
              </a:rPr>
              <a:t>CHUM FM</a:t>
            </a:r>
            <a:endParaRPr lang="en-US"/>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Tree>
    <p:extLst>
      <p:ext uri="{BB962C8B-B14F-4D97-AF65-F5344CB8AC3E}">
        <p14:creationId xmlns:p14="http://schemas.microsoft.com/office/powerpoint/2010/main" val="55549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078567" y="2420811"/>
            <a:ext cx="9418930" cy="2215991"/>
          </a:xfrm>
          <a:prstGeom prst="rect">
            <a:avLst/>
          </a:prstGeom>
          <a:noFill/>
        </p:spPr>
        <p:txBody>
          <a:bodyPr wrap="square" lIns="91440" tIns="45720" rIns="91440" bIns="45720" rtlCol="0" anchor="t">
            <a:spAutoFit/>
          </a:bodyPr>
          <a:lstStyle/>
          <a:p>
            <a:pPr algn="ctr"/>
            <a:r>
              <a:rPr lang="en-US" sz="6600" dirty="0">
                <a:latin typeface="Arial Black"/>
              </a:rPr>
              <a:t>Pattison</a:t>
            </a:r>
          </a:p>
          <a:p>
            <a:pPr algn="ctr"/>
            <a:endParaRPr lang="en-US" sz="3600" dirty="0">
              <a:latin typeface="Arial Black"/>
            </a:endParaRPr>
          </a:p>
          <a:p>
            <a:pPr algn="ctr"/>
            <a:r>
              <a:rPr lang="en-US" sz="3600" dirty="0">
                <a:latin typeface="Arial Black"/>
              </a:rPr>
              <a:t>TTC advertising</a:t>
            </a:r>
            <a:endParaRPr lang="en-US" sz="6600" dirty="0">
              <a:latin typeface="Arial Black"/>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blue and white sign with white text&#10;&#10;Description automatically generated">
            <a:extLst>
              <a:ext uri="{FF2B5EF4-FFF2-40B4-BE49-F238E27FC236}">
                <a16:creationId xmlns:a16="http://schemas.microsoft.com/office/drawing/2014/main" id="{9FB12021-8382-A0DC-273B-100F1DB45821}"/>
              </a:ext>
            </a:extLst>
          </p:cNvPr>
          <p:cNvPicPr>
            <a:picLocks noChangeAspect="1"/>
          </p:cNvPicPr>
          <p:nvPr/>
        </p:nvPicPr>
        <p:blipFill>
          <a:blip r:embed="rId3"/>
          <a:stretch>
            <a:fillRect/>
          </a:stretch>
        </p:blipFill>
        <p:spPr>
          <a:xfrm>
            <a:off x="3150269" y="823045"/>
            <a:ext cx="3775910" cy="1321699"/>
          </a:xfrm>
          <a:prstGeom prst="rect">
            <a:avLst/>
          </a:prstGeom>
        </p:spPr>
      </p:pic>
      <p:pic>
        <p:nvPicPr>
          <p:cNvPr id="6" name="Picture 5" descr="A red and black logo&#10;&#10;Description automatically generated">
            <a:extLst>
              <a:ext uri="{FF2B5EF4-FFF2-40B4-BE49-F238E27FC236}">
                <a16:creationId xmlns:a16="http://schemas.microsoft.com/office/drawing/2014/main" id="{0C400F21-84F4-051A-7D96-B32BD94E9929}"/>
              </a:ext>
            </a:extLst>
          </p:cNvPr>
          <p:cNvPicPr>
            <a:picLocks noChangeAspect="1"/>
          </p:cNvPicPr>
          <p:nvPr/>
        </p:nvPicPr>
        <p:blipFill>
          <a:blip r:embed="rId4"/>
          <a:stretch>
            <a:fillRect/>
          </a:stretch>
        </p:blipFill>
        <p:spPr>
          <a:xfrm>
            <a:off x="7481637" y="955258"/>
            <a:ext cx="2743200" cy="1057275"/>
          </a:xfrm>
          <a:prstGeom prst="rect">
            <a:avLst/>
          </a:prstGeom>
        </p:spPr>
      </p:pic>
      <p:sp>
        <p:nvSpPr>
          <p:cNvPr id="9" name="TextBox 8">
            <a:extLst>
              <a:ext uri="{FF2B5EF4-FFF2-40B4-BE49-F238E27FC236}">
                <a16:creationId xmlns:a16="http://schemas.microsoft.com/office/drawing/2014/main" id="{7E10ACBB-AE8A-E7B7-183F-89BE01AA9AAB}"/>
              </a:ext>
            </a:extLst>
          </p:cNvPr>
          <p:cNvSpPr txBox="1"/>
          <p:nvPr/>
        </p:nvSpPr>
        <p:spPr>
          <a:xfrm>
            <a:off x="3556077" y="4635655"/>
            <a:ext cx="64602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444444"/>
                </a:solidFill>
                <a:cs typeface="Calibri"/>
              </a:rPr>
              <a:t>Download Media Kit: </a:t>
            </a:r>
            <a:endParaRPr lang="en-US">
              <a:cs typeface="Calibri" panose="020F0502020204030204"/>
            </a:endParaRPr>
          </a:p>
          <a:p>
            <a:pPr algn="ctr"/>
            <a:r>
              <a:rPr lang="en-US" sz="2400" dirty="0">
                <a:solidFill>
                  <a:srgbClr val="444444"/>
                </a:solidFill>
                <a:cs typeface="Calibri"/>
                <a:hlinkClick r:id="rId5"/>
              </a:rPr>
              <a:t>Pattison Media Kit</a:t>
            </a:r>
            <a:r>
              <a:rPr lang="en-US" sz="2400" dirty="0">
                <a:solidFill>
                  <a:srgbClr val="444444"/>
                </a:solidFill>
                <a:cs typeface="Calibri"/>
              </a:rPr>
              <a:t> - Detailed</a:t>
            </a:r>
            <a:endParaRPr lang="en-US" dirty="0">
              <a:cs typeface="Calibri" panose="020F0502020204030204"/>
            </a:endParaRPr>
          </a:p>
          <a:p>
            <a:pPr algn="ctr"/>
            <a:r>
              <a:rPr lang="en-US" sz="2400" dirty="0">
                <a:solidFill>
                  <a:srgbClr val="444444"/>
                </a:solidFill>
                <a:cs typeface="Calibri"/>
                <a:hlinkClick r:id="rId6"/>
              </a:rPr>
              <a:t>Pattison Media Kit Overview</a:t>
            </a:r>
            <a:endParaRPr lang="en-US" sz="2400" dirty="0">
              <a:solidFill>
                <a:srgbClr val="444444"/>
              </a:solidFill>
              <a:cs typeface="Calibri"/>
            </a:endParaRPr>
          </a:p>
        </p:txBody>
      </p:sp>
      <p:sp>
        <p:nvSpPr>
          <p:cNvPr id="10" name="TextBox 9">
            <a:extLst>
              <a:ext uri="{FF2B5EF4-FFF2-40B4-BE49-F238E27FC236}">
                <a16:creationId xmlns:a16="http://schemas.microsoft.com/office/drawing/2014/main" id="{0F96E4EC-80D0-BB32-2CF9-A07D8E38B820}"/>
              </a:ext>
            </a:extLst>
          </p:cNvPr>
          <p:cNvSpPr txBox="1"/>
          <p:nvPr/>
        </p:nvSpPr>
        <p:spPr>
          <a:xfrm>
            <a:off x="2250416" y="6126383"/>
            <a:ext cx="5686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a:rPr>
              <a:t>*See Astral Out of Home for TTC bus shelters​</a:t>
            </a:r>
          </a:p>
        </p:txBody>
      </p:sp>
    </p:spTree>
    <p:extLst>
      <p:ext uri="{BB962C8B-B14F-4D97-AF65-F5344CB8AC3E}">
        <p14:creationId xmlns:p14="http://schemas.microsoft.com/office/powerpoint/2010/main" val="146936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9900"/>
            <a:ext cx="12215056" cy="6146800"/>
          </a:xfrm>
          <a:prstGeom prst="rect">
            <a:avLst/>
          </a:prstGeom>
        </p:spPr>
      </p:pic>
    </p:spTree>
    <p:extLst>
      <p:ext uri="{BB962C8B-B14F-4D97-AF65-F5344CB8AC3E}">
        <p14:creationId xmlns:p14="http://schemas.microsoft.com/office/powerpoint/2010/main" val="207635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75933" y="3704179"/>
            <a:ext cx="9418930" cy="1107996"/>
          </a:xfrm>
          <a:prstGeom prst="rect">
            <a:avLst/>
          </a:prstGeom>
          <a:noFill/>
        </p:spPr>
        <p:txBody>
          <a:bodyPr wrap="square" lIns="91440" tIns="45720" rIns="91440" bIns="45720" rtlCol="0" anchor="t">
            <a:spAutoFit/>
          </a:bodyPr>
          <a:lstStyle/>
          <a:p>
            <a:pPr algn="ctr"/>
            <a:r>
              <a:rPr lang="en-US" sz="6600">
                <a:latin typeface="Arial Black"/>
              </a:rPr>
              <a:t>Virgin Radio</a:t>
            </a:r>
            <a:endParaRPr lang="en-US"/>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red star with black text&#10;&#10;Description automatically generated">
            <a:extLst>
              <a:ext uri="{FF2B5EF4-FFF2-40B4-BE49-F238E27FC236}">
                <a16:creationId xmlns:a16="http://schemas.microsoft.com/office/drawing/2014/main" id="{7043E3C1-6140-A082-9983-085A98F9B30B}"/>
              </a:ext>
            </a:extLst>
          </p:cNvPr>
          <p:cNvPicPr>
            <a:picLocks noChangeAspect="1"/>
          </p:cNvPicPr>
          <p:nvPr/>
        </p:nvPicPr>
        <p:blipFill>
          <a:blip r:embed="rId3"/>
          <a:stretch>
            <a:fillRect/>
          </a:stretch>
        </p:blipFill>
        <p:spPr>
          <a:xfrm>
            <a:off x="5706979" y="743953"/>
            <a:ext cx="2743200" cy="2743200"/>
          </a:xfrm>
          <a:prstGeom prst="rect">
            <a:avLst/>
          </a:prstGeom>
        </p:spPr>
      </p:pic>
    </p:spTree>
    <p:extLst>
      <p:ext uri="{BB962C8B-B14F-4D97-AF65-F5344CB8AC3E}">
        <p14:creationId xmlns:p14="http://schemas.microsoft.com/office/powerpoint/2010/main" val="70303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29" y="535448"/>
            <a:ext cx="12215056" cy="6146800"/>
          </a:xfrm>
          <a:prstGeom prst="rect">
            <a:avLst/>
          </a:prstGeom>
        </p:spPr>
      </p:pic>
    </p:spTree>
    <p:extLst>
      <p:ext uri="{BB962C8B-B14F-4D97-AF65-F5344CB8AC3E}">
        <p14:creationId xmlns:p14="http://schemas.microsoft.com/office/powerpoint/2010/main" val="68334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sign with white text&#10;&#10;Description automatically generated">
            <a:extLst>
              <a:ext uri="{FF2B5EF4-FFF2-40B4-BE49-F238E27FC236}">
                <a16:creationId xmlns:a16="http://schemas.microsoft.com/office/drawing/2014/main" id="{66940B31-78EC-3166-CB14-C443C1C634FC}"/>
              </a:ext>
            </a:extLst>
          </p:cNvPr>
          <p:cNvPicPr>
            <a:picLocks noChangeAspect="1"/>
          </p:cNvPicPr>
          <p:nvPr/>
        </p:nvPicPr>
        <p:blipFill>
          <a:blip r:embed="rId2"/>
          <a:stretch>
            <a:fillRect/>
          </a:stretch>
        </p:blipFill>
        <p:spPr>
          <a:xfrm>
            <a:off x="4814637" y="1000627"/>
            <a:ext cx="4487778" cy="2991852"/>
          </a:xfrm>
          <a:prstGeom prst="rect">
            <a:avLst/>
          </a:prstGeom>
        </p:spPr>
      </p:pic>
      <p:sp>
        <p:nvSpPr>
          <p:cNvPr id="4" name="TextBox 3">
            <a:extLst>
              <a:ext uri="{FF2B5EF4-FFF2-40B4-BE49-F238E27FC236}">
                <a16:creationId xmlns:a16="http://schemas.microsoft.com/office/drawing/2014/main" id="{BACBB140-FA3F-4A25-81AA-C06D1FC44F5A}"/>
              </a:ext>
            </a:extLst>
          </p:cNvPr>
          <p:cNvSpPr txBox="1"/>
          <p:nvPr/>
        </p:nvSpPr>
        <p:spPr>
          <a:xfrm>
            <a:off x="2436091" y="3583863"/>
            <a:ext cx="9418930" cy="1107996"/>
          </a:xfrm>
          <a:prstGeom prst="rect">
            <a:avLst/>
          </a:prstGeom>
          <a:noFill/>
        </p:spPr>
        <p:txBody>
          <a:bodyPr wrap="square" lIns="91440" tIns="45720" rIns="91440" bIns="45720" rtlCol="0" anchor="t">
            <a:spAutoFit/>
          </a:bodyPr>
          <a:lstStyle/>
          <a:p>
            <a:pPr algn="ctr"/>
            <a:r>
              <a:rPr lang="en-US" sz="6600">
                <a:latin typeface="Arial Black"/>
              </a:rPr>
              <a:t>Newstalk</a:t>
            </a:r>
            <a:endParaRPr lang="en-US"/>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Tree>
    <p:extLst>
      <p:ext uri="{BB962C8B-B14F-4D97-AF65-F5344CB8AC3E}">
        <p14:creationId xmlns:p14="http://schemas.microsoft.com/office/powerpoint/2010/main" val="417605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9900"/>
            <a:ext cx="12215056" cy="6146800"/>
          </a:xfrm>
          <a:prstGeom prst="rect">
            <a:avLst/>
          </a:prstGeom>
        </p:spPr>
      </p:pic>
    </p:spTree>
    <p:extLst>
      <p:ext uri="{BB962C8B-B14F-4D97-AF65-F5344CB8AC3E}">
        <p14:creationId xmlns:p14="http://schemas.microsoft.com/office/powerpoint/2010/main" val="328473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85696" y="3252995"/>
            <a:ext cx="9418930" cy="2123658"/>
          </a:xfrm>
          <a:prstGeom prst="rect">
            <a:avLst/>
          </a:prstGeom>
          <a:noFill/>
        </p:spPr>
        <p:txBody>
          <a:bodyPr wrap="square" lIns="91440" tIns="45720" rIns="91440" bIns="45720" rtlCol="0" anchor="t">
            <a:spAutoFit/>
          </a:bodyPr>
          <a:lstStyle/>
          <a:p>
            <a:pPr algn="ctr"/>
            <a:r>
              <a:rPr lang="en-US" sz="6600">
                <a:latin typeface="Arial Black"/>
              </a:rPr>
              <a:t>The Sports Network (TSN)</a:t>
            </a:r>
            <a:endParaRPr lang="en-US"/>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white and red logo&#10;&#10;Description automatically generated">
            <a:extLst>
              <a:ext uri="{FF2B5EF4-FFF2-40B4-BE49-F238E27FC236}">
                <a16:creationId xmlns:a16="http://schemas.microsoft.com/office/drawing/2014/main" id="{5B8854F4-32E1-870C-4BE4-89D774BE3B4D}"/>
              </a:ext>
            </a:extLst>
          </p:cNvPr>
          <p:cNvPicPr>
            <a:picLocks noChangeAspect="1"/>
          </p:cNvPicPr>
          <p:nvPr/>
        </p:nvPicPr>
        <p:blipFill rotWithShape="1">
          <a:blip r:embed="rId3"/>
          <a:srcRect l="23540" t="22599" r="22410" b="25822"/>
          <a:stretch/>
        </p:blipFill>
        <p:spPr>
          <a:xfrm>
            <a:off x="5727031" y="1119113"/>
            <a:ext cx="2880812" cy="1829475"/>
          </a:xfrm>
          <a:prstGeom prst="rect">
            <a:avLst/>
          </a:prstGeom>
        </p:spPr>
      </p:pic>
    </p:spTree>
    <p:extLst>
      <p:ext uri="{BB962C8B-B14F-4D97-AF65-F5344CB8AC3E}">
        <p14:creationId xmlns:p14="http://schemas.microsoft.com/office/powerpoint/2010/main" val="422800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9900"/>
            <a:ext cx="12215056" cy="6146800"/>
          </a:xfrm>
          <a:prstGeom prst="rect">
            <a:avLst/>
          </a:prstGeom>
        </p:spPr>
      </p:pic>
    </p:spTree>
    <p:extLst>
      <p:ext uri="{BB962C8B-B14F-4D97-AF65-F5344CB8AC3E}">
        <p14:creationId xmlns:p14="http://schemas.microsoft.com/office/powerpoint/2010/main" val="284952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436091" y="2871995"/>
            <a:ext cx="9418930" cy="1107996"/>
          </a:xfrm>
          <a:prstGeom prst="rect">
            <a:avLst/>
          </a:prstGeom>
          <a:noFill/>
        </p:spPr>
        <p:txBody>
          <a:bodyPr wrap="square" lIns="91440" tIns="45720" rIns="91440" bIns="45720" rtlCol="0" anchor="t">
            <a:spAutoFit/>
          </a:bodyPr>
          <a:lstStyle/>
          <a:p>
            <a:pPr algn="ctr"/>
            <a:r>
              <a:rPr lang="en-US" sz="6600" dirty="0">
                <a:latin typeface="Arial Black"/>
              </a:rPr>
              <a:t>Indie 88</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2" name="TextBox 1">
            <a:extLst>
              <a:ext uri="{FF2B5EF4-FFF2-40B4-BE49-F238E27FC236}">
                <a16:creationId xmlns:a16="http://schemas.microsoft.com/office/drawing/2014/main" id="{23C29E4D-ADF2-C0AE-C95F-0DA485A5FEE2}"/>
              </a:ext>
            </a:extLst>
          </p:cNvPr>
          <p:cNvSpPr txBox="1"/>
          <p:nvPr/>
        </p:nvSpPr>
        <p:spPr>
          <a:xfrm>
            <a:off x="4397592" y="4381580"/>
            <a:ext cx="6996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Access Media Kit: </a:t>
            </a:r>
            <a:r>
              <a:rPr lang="en-US" sz="2400" dirty="0">
                <a:solidFill>
                  <a:srgbClr val="444444"/>
                </a:solidFill>
                <a:cs typeface="Calibri"/>
                <a:hlinkClick r:id="rId3"/>
              </a:rPr>
              <a:t>Indie 88 Media Kit</a:t>
            </a:r>
            <a:endParaRPr lang="en-US" sz="2400">
              <a:solidFill>
                <a:srgbClr val="444444"/>
              </a:solidFill>
              <a:cs typeface="Calibri"/>
            </a:endParaRPr>
          </a:p>
        </p:txBody>
      </p:sp>
      <p:pic>
        <p:nvPicPr>
          <p:cNvPr id="6" name="Picture 5" descr="A blue text on a black background&#10;&#10;Description automatically generated">
            <a:extLst>
              <a:ext uri="{FF2B5EF4-FFF2-40B4-BE49-F238E27FC236}">
                <a16:creationId xmlns:a16="http://schemas.microsoft.com/office/drawing/2014/main" id="{EEB3629C-2D84-EBCF-1A3C-8BA3CACC77B1}"/>
              </a:ext>
            </a:extLst>
          </p:cNvPr>
          <p:cNvPicPr>
            <a:picLocks noChangeAspect="1"/>
          </p:cNvPicPr>
          <p:nvPr/>
        </p:nvPicPr>
        <p:blipFill>
          <a:blip r:embed="rId4"/>
          <a:stretch>
            <a:fillRect/>
          </a:stretch>
        </p:blipFill>
        <p:spPr>
          <a:xfrm>
            <a:off x="3895725" y="1322189"/>
            <a:ext cx="6096000" cy="1946672"/>
          </a:xfrm>
          <a:prstGeom prst="rect">
            <a:avLst/>
          </a:prstGeom>
        </p:spPr>
      </p:pic>
    </p:spTree>
    <p:extLst>
      <p:ext uri="{BB962C8B-B14F-4D97-AF65-F5344CB8AC3E}">
        <p14:creationId xmlns:p14="http://schemas.microsoft.com/office/powerpoint/2010/main" val="260790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2947B463-0B6E-BE83-C44B-4AB9C516C963}"/>
              </a:ext>
            </a:extLst>
          </p:cNvPr>
          <p:cNvPicPr>
            <a:picLocks noChangeAspect="1"/>
          </p:cNvPicPr>
          <p:nvPr/>
        </p:nvPicPr>
        <p:blipFill>
          <a:blip r:embed="rId2"/>
          <a:stretch>
            <a:fillRect/>
          </a:stretch>
        </p:blipFill>
        <p:spPr>
          <a:xfrm>
            <a:off x="0" y="292187"/>
            <a:ext cx="12192000" cy="6273627"/>
          </a:xfrm>
          <a:prstGeom prst="rect">
            <a:avLst/>
          </a:prstGeom>
        </p:spPr>
      </p:pic>
    </p:spTree>
    <p:extLst>
      <p:ext uri="{BB962C8B-B14F-4D97-AF65-F5344CB8AC3E}">
        <p14:creationId xmlns:p14="http://schemas.microsoft.com/office/powerpoint/2010/main" val="169097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436091" y="2871995"/>
            <a:ext cx="9418930" cy="1107996"/>
          </a:xfrm>
          <a:prstGeom prst="rect">
            <a:avLst/>
          </a:prstGeom>
          <a:noFill/>
        </p:spPr>
        <p:txBody>
          <a:bodyPr wrap="square" lIns="91440" tIns="45720" rIns="91440" bIns="45720" rtlCol="0" anchor="t">
            <a:spAutoFit/>
          </a:bodyPr>
          <a:lstStyle/>
          <a:p>
            <a:pPr algn="ctr"/>
            <a:r>
              <a:rPr lang="en-US" sz="6600" dirty="0" err="1">
                <a:latin typeface="Arial Black"/>
              </a:rPr>
              <a:t>toronto</a:t>
            </a: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2" name="TextBox 1">
            <a:extLst>
              <a:ext uri="{FF2B5EF4-FFF2-40B4-BE49-F238E27FC236}">
                <a16:creationId xmlns:a16="http://schemas.microsoft.com/office/drawing/2014/main" id="{23C29E4D-ADF2-C0AE-C95F-0DA485A5FEE2}"/>
              </a:ext>
            </a:extLst>
          </p:cNvPr>
          <p:cNvSpPr txBox="1"/>
          <p:nvPr/>
        </p:nvSpPr>
        <p:spPr>
          <a:xfrm>
            <a:off x="3645117" y="4419680"/>
            <a:ext cx="6996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Access Media Kit: </a:t>
            </a:r>
            <a:r>
              <a:rPr lang="en-US" sz="2400" dirty="0">
                <a:solidFill>
                  <a:srgbClr val="444444"/>
                </a:solidFill>
                <a:cs typeface="Calibri"/>
                <a:hlinkClick r:id="rId3"/>
              </a:rPr>
              <a:t>Date Night Toronto Media Kit</a:t>
            </a:r>
            <a:endParaRPr lang="en-US" sz="2400">
              <a:solidFill>
                <a:srgbClr val="444444"/>
              </a:solidFill>
              <a:cs typeface="Calibri"/>
            </a:endParaRPr>
          </a:p>
        </p:txBody>
      </p:sp>
      <p:pic>
        <p:nvPicPr>
          <p:cNvPr id="6" name="Picture 5">
            <a:extLst>
              <a:ext uri="{FF2B5EF4-FFF2-40B4-BE49-F238E27FC236}">
                <a16:creationId xmlns:a16="http://schemas.microsoft.com/office/drawing/2014/main" id="{BCFBA764-BEDA-CFD2-833B-E2DE7346D752}"/>
              </a:ext>
            </a:extLst>
          </p:cNvPr>
          <p:cNvPicPr>
            <a:picLocks noChangeAspect="1"/>
          </p:cNvPicPr>
          <p:nvPr/>
        </p:nvPicPr>
        <p:blipFill>
          <a:blip r:embed="rId4"/>
          <a:stretch>
            <a:fillRect/>
          </a:stretch>
        </p:blipFill>
        <p:spPr>
          <a:xfrm>
            <a:off x="3905250" y="1269900"/>
            <a:ext cx="6096000" cy="1994100"/>
          </a:xfrm>
          <a:prstGeom prst="rect">
            <a:avLst/>
          </a:prstGeom>
        </p:spPr>
      </p:pic>
    </p:spTree>
    <p:extLst>
      <p:ext uri="{BB962C8B-B14F-4D97-AF65-F5344CB8AC3E}">
        <p14:creationId xmlns:p14="http://schemas.microsoft.com/office/powerpoint/2010/main" val="149004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Pattison </a:t>
            </a:r>
            <a:br>
              <a:rPr lang="en-US" sz="2600" dirty="0">
                <a:solidFill>
                  <a:srgbClr val="FFFFFF"/>
                </a:solidFill>
              </a:rPr>
            </a:br>
            <a:r>
              <a:rPr lang="en-US" sz="2600" kern="1200" dirty="0">
                <a:solidFill>
                  <a:srgbClr val="FFFFFF"/>
                </a:solidFill>
                <a:latin typeface="+mj-lt"/>
                <a:ea typeface="+mj-ea"/>
                <a:cs typeface="+mj-cs"/>
              </a:rPr>
              <a:t>Rate Card</a:t>
            </a:r>
          </a:p>
        </p:txBody>
      </p:sp>
      <p:sp>
        <p:nvSpPr>
          <p:cNvPr id="8" name="TextBox 7">
            <a:extLst>
              <a:ext uri="{FF2B5EF4-FFF2-40B4-BE49-F238E27FC236}">
                <a16:creationId xmlns:a16="http://schemas.microsoft.com/office/drawing/2014/main" id="{2C89D38B-D03A-39FF-E051-B960D47F40F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32" name="Content Placeholder 5">
            <a:extLst>
              <a:ext uri="{FF2B5EF4-FFF2-40B4-BE49-F238E27FC236}">
                <a16:creationId xmlns:a16="http://schemas.microsoft.com/office/drawing/2014/main" id="{8A0C1093-09EB-B97B-1117-4F79A4748FE7}"/>
              </a:ext>
            </a:extLst>
          </p:cNvPr>
          <p:cNvGraphicFramePr>
            <a:graphicFrameLocks/>
          </p:cNvGraphicFramePr>
          <p:nvPr>
            <p:extLst>
              <p:ext uri="{D42A27DB-BD31-4B8C-83A1-F6EECF244321}">
                <p14:modId xmlns:p14="http://schemas.microsoft.com/office/powerpoint/2010/main" val="2323887178"/>
              </p:ext>
            </p:extLst>
          </p:nvPr>
        </p:nvGraphicFramePr>
        <p:xfrm>
          <a:off x="4454769" y="175846"/>
          <a:ext cx="7188191" cy="6332042"/>
        </p:xfrm>
        <a:graphic>
          <a:graphicData uri="http://schemas.openxmlformats.org/drawingml/2006/table">
            <a:tbl>
              <a:tblPr firstRow="1" firstCol="1" bandRow="1">
                <a:noFill/>
                <a:tableStyleId>{5C22544A-7EE6-4342-B048-85BDC9FD1C3A}</a:tableStyleId>
              </a:tblPr>
              <a:tblGrid>
                <a:gridCol w="2872153">
                  <a:extLst>
                    <a:ext uri="{9D8B030D-6E8A-4147-A177-3AD203B41FA5}">
                      <a16:colId xmlns:a16="http://schemas.microsoft.com/office/drawing/2014/main" val="1120814032"/>
                    </a:ext>
                  </a:extLst>
                </a:gridCol>
                <a:gridCol w="1836614">
                  <a:extLst>
                    <a:ext uri="{9D8B030D-6E8A-4147-A177-3AD203B41FA5}">
                      <a16:colId xmlns:a16="http://schemas.microsoft.com/office/drawing/2014/main" val="4054567180"/>
                    </a:ext>
                  </a:extLst>
                </a:gridCol>
                <a:gridCol w="2479424">
                  <a:extLst>
                    <a:ext uri="{9D8B030D-6E8A-4147-A177-3AD203B41FA5}">
                      <a16:colId xmlns:a16="http://schemas.microsoft.com/office/drawing/2014/main" val="2268703008"/>
                    </a:ext>
                  </a:extLst>
                </a:gridCol>
              </a:tblGrid>
              <a:tr h="181477">
                <a:tc gridSpan="3">
                  <a:txBody>
                    <a:bodyPr/>
                    <a:lstStyle/>
                    <a:p>
                      <a:pPr algn="ctr"/>
                      <a:endParaRPr lang="en-US" sz="800" b="1" cap="none" spc="0">
                        <a:solidFill>
                          <a:schemeClr val="tx1"/>
                        </a:solidFill>
                        <a:effectLst/>
                        <a:latin typeface="Times New Roman"/>
                      </a:endParaRPr>
                    </a:p>
                  </a:txBody>
                  <a:tcPr marL="0" marR="1100" marT="3553" marB="17764" anchor="b">
                    <a:lnL w="12700" cmpd="sng">
                      <a:noFill/>
                    </a:lnL>
                    <a:lnR w="12700" cmpd="sng">
                      <a:noFill/>
                    </a:lnR>
                    <a:lnT w="9525" cap="flat" cmpd="sng" algn="ctr">
                      <a:noFill/>
                      <a:prstDash val="solid"/>
                    </a:lnT>
                    <a:lnB w="38100" cmpd="sng">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5359903"/>
                  </a:ext>
                </a:extLst>
              </a:tr>
              <a:tr h="170669">
                <a:tc>
                  <a:txBody>
                    <a:bodyPr/>
                    <a:lstStyle/>
                    <a:p>
                      <a:pPr algn="ctr"/>
                      <a:r>
                        <a:rPr lang="en-US" sz="800" b="0" cap="none" spc="0" dirty="0">
                          <a:solidFill>
                            <a:schemeClr val="tx1"/>
                          </a:solidFill>
                          <a:effectLst/>
                          <a:latin typeface="Times New Roman"/>
                        </a:rPr>
                        <a:t>Product</a:t>
                      </a:r>
                    </a:p>
                  </a:txBody>
                  <a:tcPr marL="0" marR="4587" marT="5329" marB="17764"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700" b="1" cap="none" spc="0" dirty="0">
                          <a:solidFill>
                            <a:schemeClr val="tx1"/>
                          </a:solidFill>
                          <a:effectLst/>
                          <a:latin typeface="Times New Roman"/>
                        </a:rPr>
                        <a:t>Pricing</a:t>
                      </a:r>
                      <a:endParaRPr lang="en-US" sz="700" cap="none" spc="0" dirty="0">
                        <a:solidFill>
                          <a:schemeClr val="tx1"/>
                        </a:solidFill>
                        <a:effectLst/>
                        <a:latin typeface="Times New Roman"/>
                      </a:endParaRPr>
                    </a:p>
                  </a:txBody>
                  <a:tcPr marL="0" marR="4587" marT="5329" marB="17764"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700" b="1" cap="none" spc="0" dirty="0">
                          <a:solidFill>
                            <a:schemeClr val="tx1"/>
                          </a:solidFill>
                          <a:effectLst/>
                          <a:latin typeface="Times New Roman"/>
                        </a:rPr>
                        <a:t>Notes</a:t>
                      </a:r>
                      <a:endParaRPr lang="en-US" sz="700" cap="none" spc="0" dirty="0">
                        <a:solidFill>
                          <a:schemeClr val="tx1"/>
                        </a:solidFill>
                        <a:effectLst/>
                        <a:latin typeface="Times New Roman"/>
                      </a:endParaRPr>
                    </a:p>
                  </a:txBody>
                  <a:tcPr marL="0" marR="4587" marT="5329" marB="17764"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774802630"/>
                  </a:ext>
                </a:extLst>
              </a:tr>
              <a:tr h="170669">
                <a:tc>
                  <a:txBody>
                    <a:bodyPr/>
                    <a:lstStyle/>
                    <a:p>
                      <a:pPr lvl="0">
                        <a:buNone/>
                      </a:pPr>
                      <a:r>
                        <a:rPr lang="en-US" sz="800" b="1" cap="none" spc="0" dirty="0">
                          <a:solidFill>
                            <a:schemeClr val="tx1"/>
                          </a:solidFill>
                          <a:effectLst/>
                          <a:latin typeface="Times New Roman"/>
                        </a:rPr>
                        <a:t>Full Streetcar Wrap</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$37,000 per 4 weeks</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800" cap="none" spc="0" dirty="0">
                          <a:solidFill>
                            <a:schemeClr val="tx1"/>
                          </a:solidFill>
                          <a:effectLst/>
                          <a:latin typeface="Times New Roman"/>
                        </a:rPr>
                        <a:t> 8 week </a:t>
                      </a:r>
                      <a:r>
                        <a:rPr lang="en-US" sz="800" b="1" cap="none" spc="0" dirty="0">
                          <a:solidFill>
                            <a:schemeClr val="tx1"/>
                          </a:solidFill>
                          <a:effectLst/>
                          <a:latin typeface="Times New Roman"/>
                        </a:rPr>
                        <a:t>Minimum </a:t>
                      </a:r>
                      <a:r>
                        <a:rPr lang="en-US" sz="800" b="0" cap="none" spc="0" dirty="0">
                          <a:solidFill>
                            <a:schemeClr val="tx1"/>
                          </a:solidFill>
                          <a:effectLst/>
                          <a:latin typeface="Times New Roman"/>
                        </a:rPr>
                        <a:t>Plus</a:t>
                      </a:r>
                      <a:r>
                        <a:rPr lang="en-US" sz="800" b="1" cap="none" spc="0" dirty="0">
                          <a:solidFill>
                            <a:schemeClr val="tx1"/>
                          </a:solidFill>
                          <a:effectLst/>
                          <a:latin typeface="Times New Roman"/>
                        </a:rPr>
                        <a:t> </a:t>
                      </a:r>
                      <a:r>
                        <a:rPr lang="en-US" sz="800" cap="none" spc="0" dirty="0">
                          <a:solidFill>
                            <a:schemeClr val="tx1"/>
                          </a:solidFill>
                          <a:effectLst/>
                          <a:latin typeface="Times New Roman"/>
                        </a:rPr>
                        <a:t>Production: $23,600</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50401161"/>
                  </a:ext>
                </a:extLst>
              </a:tr>
              <a:tr h="170669">
                <a:tc>
                  <a:txBody>
                    <a:bodyPr/>
                    <a:lstStyle/>
                    <a:p>
                      <a:pPr lvl="0">
                        <a:buNone/>
                      </a:pPr>
                      <a:r>
                        <a:rPr lang="en-US" sz="800" b="1" cap="none" spc="0" dirty="0">
                          <a:solidFill>
                            <a:schemeClr val="tx1"/>
                          </a:solidFill>
                          <a:effectLst/>
                          <a:latin typeface="Times New Roman"/>
                        </a:rPr>
                        <a:t>Driver side ONLY</a:t>
                      </a:r>
                    </a:p>
                  </a:txBody>
                  <a:tcPr marL="0" marR="4587" marT="5329" marB="17764"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lvl="0" algn="ctr">
                        <a:buNone/>
                      </a:pPr>
                      <a:r>
                        <a:rPr lang="en-US" sz="800" cap="none" spc="0" dirty="0">
                          <a:solidFill>
                            <a:schemeClr val="tx1"/>
                          </a:solidFill>
                          <a:effectLst/>
                          <a:latin typeface="Times New Roman"/>
                        </a:rPr>
                        <a:t>$30,000 per 4 weeks</a:t>
                      </a:r>
                    </a:p>
                  </a:txBody>
                  <a:tcPr marL="0" marR="4587" marT="5329" marB="17764"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800" cap="none" spc="0" dirty="0">
                          <a:solidFill>
                            <a:schemeClr val="tx1"/>
                          </a:solidFill>
                          <a:effectLst/>
                          <a:latin typeface="Times New Roman"/>
                        </a:rPr>
                        <a:t>8 week </a:t>
                      </a:r>
                      <a:r>
                        <a:rPr lang="en-US" sz="800" b="1" cap="none" spc="0" dirty="0">
                          <a:solidFill>
                            <a:schemeClr val="tx1"/>
                          </a:solidFill>
                          <a:effectLst/>
                          <a:latin typeface="Times New Roman"/>
                        </a:rPr>
                        <a:t>Minimum </a:t>
                      </a:r>
                      <a:r>
                        <a:rPr lang="en-US" sz="800" b="0" cap="none" spc="0" dirty="0">
                          <a:solidFill>
                            <a:schemeClr val="tx1"/>
                          </a:solidFill>
                          <a:effectLst/>
                          <a:latin typeface="Times New Roman"/>
                        </a:rPr>
                        <a:t>Plus</a:t>
                      </a:r>
                      <a:r>
                        <a:rPr lang="en-US" sz="800" b="1" cap="none" spc="0" dirty="0">
                          <a:solidFill>
                            <a:schemeClr val="tx1"/>
                          </a:solidFill>
                          <a:effectLst/>
                          <a:latin typeface="Times New Roman"/>
                        </a:rPr>
                        <a:t> </a:t>
                      </a:r>
                      <a:r>
                        <a:rPr lang="en-US" sz="800" b="0" cap="none" spc="0" dirty="0">
                          <a:solidFill>
                            <a:schemeClr val="tx1"/>
                          </a:solidFill>
                          <a:effectLst/>
                          <a:latin typeface="Times New Roman"/>
                        </a:rPr>
                        <a:t>$9,280 per streetcar</a:t>
                      </a:r>
                      <a:endParaRPr lang="en-US" sz="800" b="1" cap="none" spc="0" dirty="0">
                        <a:solidFill>
                          <a:schemeClr val="tx1"/>
                        </a:solidFill>
                        <a:effectLst/>
                        <a:latin typeface="Times New Roman"/>
                      </a:endParaRPr>
                    </a:p>
                  </a:txBody>
                  <a:tcPr marL="0" marR="4587" marT="5329" marB="17764"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718317738"/>
                  </a:ext>
                </a:extLst>
              </a:tr>
              <a:tr h="170669">
                <a:tc>
                  <a:txBody>
                    <a:bodyPr/>
                    <a:lstStyle/>
                    <a:p>
                      <a:pPr lvl="0">
                        <a:buNone/>
                      </a:pPr>
                      <a:r>
                        <a:rPr lang="en-US" sz="800" b="1" cap="none" spc="0" dirty="0">
                          <a:solidFill>
                            <a:schemeClr val="tx1"/>
                          </a:solidFill>
                          <a:effectLst/>
                          <a:latin typeface="Times New Roman"/>
                        </a:rPr>
                        <a:t>Driver Side Strips </a:t>
                      </a:r>
                    </a:p>
                  </a:txBody>
                  <a:tcPr marL="0" marR="4587" marT="5329" marB="17764" anchor="ctr">
                    <a:lnL w="0" cmpd="sng">
                      <a:noFill/>
                      <a:prstDash val="solid"/>
                    </a:lnL>
                    <a:lnR w="0" cmpd="sng">
                      <a:noFill/>
                      <a:prstDash val="solid"/>
                    </a:lnR>
                    <a:lnT w="12700" cap="flat" cmpd="sng" algn="ctr">
                      <a:solidFill>
                        <a:schemeClr val="tx1"/>
                      </a:solidFill>
                      <a:prstDash val="solid"/>
                    </a:lnT>
                    <a:lnB w="0" cmpd="sng">
                      <a:noFill/>
                      <a:prstDash val="solid"/>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$22,500 per 4 weeks</a:t>
                      </a:r>
                    </a:p>
                  </a:txBody>
                  <a:tcPr marL="0" marR="4587" marT="5329" marB="17764" anchor="ctr">
                    <a:lnL w="0" cmpd="sng">
                      <a:noFill/>
                      <a:prstDash val="solid"/>
                    </a:lnL>
                    <a:lnR w="0" cmpd="sng">
                      <a:noFill/>
                      <a:prstDash val="solid"/>
                    </a:lnR>
                    <a:lnT w="12700" cap="flat" cmpd="sng" algn="ctr">
                      <a:solidFill>
                        <a:schemeClr val="tx1"/>
                      </a:solidFill>
                      <a:prstDash val="solid"/>
                    </a:lnT>
                    <a:lnB w="0" cmpd="sng">
                      <a:noFill/>
                      <a:prstDash val="solid"/>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$5,840 per streetcar</a:t>
                      </a:r>
                    </a:p>
                  </a:txBody>
                  <a:tcPr marL="0" marR="4587" marT="5329" marB="17764" anchor="ctr">
                    <a:lnL w="0" cmpd="sng">
                      <a:noFill/>
                      <a:prstDash val="solid"/>
                    </a:lnL>
                    <a:lnR w="0" cmpd="sng">
                      <a:noFill/>
                      <a:prstDash val="solid"/>
                    </a:lnR>
                    <a:lnT w="12700" cap="flat" cmpd="sng" algn="ctr">
                      <a:solidFill>
                        <a:schemeClr val="tx1"/>
                      </a:solidFill>
                      <a:prstDash val="solid"/>
                    </a:lnT>
                    <a:lnB w="0" cmpd="sng">
                      <a:noFill/>
                      <a:prstDash val="solid"/>
                    </a:lnB>
                    <a:solidFill>
                      <a:schemeClr val="bg1">
                        <a:lumMod val="95000"/>
                      </a:schemeClr>
                    </a:solidFill>
                  </a:tcPr>
                </a:tc>
                <a:extLst>
                  <a:ext uri="{0D108BD9-81ED-4DB2-BD59-A6C34878D82A}">
                    <a16:rowId xmlns:a16="http://schemas.microsoft.com/office/drawing/2014/main" val="280731450"/>
                  </a:ext>
                </a:extLst>
              </a:tr>
              <a:tr h="170669">
                <a:tc>
                  <a:txBody>
                    <a:bodyPr/>
                    <a:lstStyle/>
                    <a:p>
                      <a:pPr lvl="0">
                        <a:buNone/>
                      </a:pPr>
                      <a:r>
                        <a:rPr lang="en-US" sz="800" b="1" cap="none" spc="0" dirty="0">
                          <a:solidFill>
                            <a:schemeClr val="tx1"/>
                          </a:solidFill>
                          <a:effectLst/>
                          <a:latin typeface="Times New Roman"/>
                        </a:rPr>
                        <a:t>Curb Side Strips</a:t>
                      </a:r>
                    </a:p>
                  </a:txBody>
                  <a:tcPr marL="0" marR="4587" marT="5329" marB="17764" anchor="ctr">
                    <a:lnL w="0" cmpd="sng">
                      <a:noFill/>
                      <a:prstDash val="solid"/>
                    </a:lnL>
                    <a:lnR w="0" cmpd="sng">
                      <a:noFill/>
                      <a:prstDash val="solid"/>
                    </a:lnR>
                    <a:lnT w="0" cmpd="sng">
                      <a:noFill/>
                      <a:prstDash val="solid"/>
                    </a:lnT>
                    <a:lnB w="0" cap="flat" cmpd="sng" algn="ctr">
                      <a:noFill/>
                      <a:prstDash val="solid"/>
                    </a:lnB>
                    <a:noFill/>
                  </a:tcPr>
                </a:tc>
                <a:tc>
                  <a:txBody>
                    <a:bodyPr/>
                    <a:lstStyle/>
                    <a:p>
                      <a:pPr lvl="0" algn="ctr">
                        <a:buNone/>
                      </a:pPr>
                      <a:r>
                        <a:rPr lang="en-US" sz="800" cap="none" spc="0" dirty="0">
                          <a:solidFill>
                            <a:schemeClr val="tx1"/>
                          </a:solidFill>
                          <a:effectLst/>
                          <a:latin typeface="Times New Roman"/>
                        </a:rPr>
                        <a:t>$9,500 per 4 weeks</a:t>
                      </a:r>
                    </a:p>
                  </a:txBody>
                  <a:tcPr marL="0" marR="4587" marT="5329" marB="17764" anchor="ctr">
                    <a:lnL w="0" cmpd="sng">
                      <a:noFill/>
                      <a:prstDash val="solid"/>
                    </a:lnL>
                    <a:lnR w="0" cmpd="sng">
                      <a:noFill/>
                      <a:prstDash val="solid"/>
                    </a:lnR>
                    <a:lnT w="0" cmpd="sng">
                      <a:noFill/>
                      <a:prstDash val="solid"/>
                    </a:lnT>
                    <a:lnB w="0" cap="flat" cmpd="sng" algn="ctr">
                      <a:noFill/>
                      <a:prstDash val="solid"/>
                    </a:lnB>
                    <a:noFill/>
                  </a:tcPr>
                </a:tc>
                <a:tc>
                  <a:txBody>
                    <a:bodyPr/>
                    <a:lstStyle/>
                    <a:p>
                      <a:r>
                        <a:rPr lang="en-US" sz="800" cap="none" spc="0" dirty="0">
                          <a:solidFill>
                            <a:schemeClr val="tx1"/>
                          </a:solidFill>
                          <a:effectLst/>
                          <a:latin typeface="Times New Roman"/>
                        </a:rPr>
                        <a:t>Plus Production $5,250</a:t>
                      </a:r>
                    </a:p>
                  </a:txBody>
                  <a:tcPr marL="0" marR="4587" marT="5329" marB="17764" anchor="ctr">
                    <a:lnL w="0" cmpd="sng">
                      <a:noFill/>
                      <a:prstDash val="solid"/>
                    </a:lnL>
                    <a:lnR w="0" cmpd="sng">
                      <a:noFill/>
                      <a:prstDash val="solid"/>
                    </a:lnR>
                    <a:lnT w="0" cmpd="sng">
                      <a:noFill/>
                      <a:prstDash val="solid"/>
                    </a:lnT>
                    <a:lnB w="0" cap="flat" cmpd="sng" algn="ctr">
                      <a:noFill/>
                      <a:prstDash val="solid"/>
                    </a:lnB>
                    <a:noFill/>
                  </a:tcPr>
                </a:tc>
                <a:extLst>
                  <a:ext uri="{0D108BD9-81ED-4DB2-BD59-A6C34878D82A}">
                    <a16:rowId xmlns:a16="http://schemas.microsoft.com/office/drawing/2014/main" val="1055498355"/>
                  </a:ext>
                </a:extLst>
              </a:tr>
              <a:tr h="170668">
                <a:tc>
                  <a:txBody>
                    <a:bodyPr/>
                    <a:lstStyle/>
                    <a:p>
                      <a:pPr lvl="0">
                        <a:buNone/>
                      </a:pPr>
                      <a:r>
                        <a:rPr lang="en-US" sz="800" b="1" cap="none" spc="0" dirty="0">
                          <a:solidFill>
                            <a:schemeClr val="tx1"/>
                          </a:solidFill>
                          <a:effectLst/>
                          <a:latin typeface="Times New Roman"/>
                        </a:rPr>
                        <a:t>Driver &amp; Curb Side Strips</a:t>
                      </a:r>
                      <a:endParaRPr lang="en-US" sz="1400" b="1"/>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solidFill>
                      <a:schemeClr val="bg2"/>
                    </a:solidFill>
                  </a:tcPr>
                </a:tc>
                <a:tc>
                  <a:txBody>
                    <a:bodyPr/>
                    <a:lstStyle/>
                    <a:p>
                      <a:pPr lvl="0" algn="ctr">
                        <a:buNone/>
                      </a:pPr>
                      <a:r>
                        <a:rPr lang="en-US" sz="800" cap="none" spc="0" dirty="0">
                          <a:solidFill>
                            <a:schemeClr val="tx1"/>
                          </a:solidFill>
                          <a:effectLst/>
                          <a:latin typeface="Times New Roman"/>
                        </a:rPr>
                        <a:t>$32,000 per 4 weeks</a:t>
                      </a:r>
                      <a:endParaRPr lang="en-US" sz="1400" dirty="0"/>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solidFill>
                      <a:schemeClr val="bg2"/>
                    </a:solidFill>
                  </a:tcPr>
                </a:tc>
                <a:tc>
                  <a:txBody>
                    <a:bodyPr/>
                    <a:lstStyle/>
                    <a:p>
                      <a:pPr lvl="0">
                        <a:buNone/>
                      </a:pPr>
                      <a:r>
                        <a:rPr lang="en-US" sz="800" cap="none" spc="0" dirty="0">
                          <a:solidFill>
                            <a:schemeClr val="tx1"/>
                          </a:solidFill>
                          <a:effectLst/>
                          <a:latin typeface="Times New Roman"/>
                        </a:rPr>
                        <a:t>Production $11,000 per streetcar</a:t>
                      </a:r>
                      <a:endParaRPr lang="en-US" sz="1400" dirty="0"/>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solidFill>
                      <a:schemeClr val="bg2"/>
                    </a:solidFill>
                  </a:tcPr>
                </a:tc>
                <a:extLst>
                  <a:ext uri="{0D108BD9-81ED-4DB2-BD59-A6C34878D82A}">
                    <a16:rowId xmlns:a16="http://schemas.microsoft.com/office/drawing/2014/main" val="1404027009"/>
                  </a:ext>
                </a:extLst>
              </a:tr>
              <a:tr h="216217">
                <a:tc>
                  <a:txBody>
                    <a:bodyPr/>
                    <a:lstStyle/>
                    <a:p>
                      <a:pPr lvl="0">
                        <a:buNone/>
                      </a:pPr>
                      <a:r>
                        <a:rPr lang="en-US" sz="800" b="1" cap="none" spc="0" dirty="0">
                          <a:solidFill>
                            <a:schemeClr val="tx1"/>
                          </a:solidFill>
                          <a:effectLst/>
                          <a:latin typeface="Times New Roman"/>
                        </a:rPr>
                        <a:t>Driver Side Triple Streetcar Mural (Top)</a:t>
                      </a:r>
                    </a:p>
                  </a:txBody>
                  <a:tcPr marL="68640" marR="68640" marT="34320" marB="3432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$22,500 per 4 weeks</a:t>
                      </a:r>
                    </a:p>
                  </a:txBody>
                  <a:tcPr marL="0" marR="4587" marT="5329" marB="17764"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lvl="0">
                        <a:buNone/>
                      </a:pPr>
                      <a:r>
                        <a:rPr lang="en-US" sz="800" cap="none" spc="0" dirty="0">
                          <a:solidFill>
                            <a:schemeClr val="tx1"/>
                          </a:solidFill>
                          <a:effectLst/>
                          <a:latin typeface="Times New Roman"/>
                        </a:rPr>
                        <a:t>8 week Minimum Plus $4,775 per streetcar</a:t>
                      </a:r>
                    </a:p>
                  </a:txBody>
                  <a:tcPr marL="0" marR="4587" marT="5329" marB="17764"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683206103"/>
                  </a:ext>
                </a:extLst>
              </a:tr>
              <a:tr h="279349">
                <a:tc>
                  <a:txBody>
                    <a:bodyPr/>
                    <a:lstStyle/>
                    <a:p>
                      <a:pPr lvl="0">
                        <a:buNone/>
                      </a:pPr>
                      <a:r>
                        <a:rPr lang="en-US" sz="800" b="1" cap="none" spc="0" dirty="0">
                          <a:solidFill>
                            <a:schemeClr val="tx1"/>
                          </a:solidFill>
                          <a:effectLst/>
                          <a:latin typeface="Times New Roman"/>
                        </a:rPr>
                        <a:t>Single Streetcar Mural (Bottom)</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lgn="ctr">
                        <a:buNone/>
                      </a:pPr>
                      <a:r>
                        <a:rPr lang="en-US" sz="800" cap="none" spc="0" dirty="0">
                          <a:solidFill>
                            <a:schemeClr val="tx1"/>
                          </a:solidFill>
                          <a:effectLst/>
                          <a:latin typeface="Times New Roman"/>
                        </a:rPr>
                        <a:t>$9,500 per 4 weeks</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buNone/>
                      </a:pPr>
                      <a:r>
                        <a:rPr lang="en-US" sz="800" cap="none" spc="0" dirty="0">
                          <a:solidFill>
                            <a:schemeClr val="tx1"/>
                          </a:solidFill>
                          <a:effectLst/>
                          <a:latin typeface="Times New Roman"/>
                        </a:rPr>
                        <a:t>8 week Minimum Plus Production $2,000</a:t>
                      </a:r>
                    </a:p>
                    <a:p>
                      <a:pPr lvl="0">
                        <a:buNone/>
                      </a:pPr>
                      <a:r>
                        <a:rPr lang="en-US" sz="800" cap="none" spc="0" dirty="0">
                          <a:solidFill>
                            <a:schemeClr val="tx1"/>
                          </a:solidFill>
                          <a:effectLst/>
                          <a:latin typeface="Times New Roman"/>
                        </a:rPr>
                        <a:t>*Choose driver or curb side for placement </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167517139"/>
                  </a:ext>
                </a:extLst>
              </a:tr>
              <a:tr h="290789">
                <a:tc>
                  <a:txBody>
                    <a:bodyPr/>
                    <a:lstStyle/>
                    <a:p>
                      <a:r>
                        <a:rPr lang="en-US" sz="800" b="1" cap="none" spc="0" dirty="0">
                          <a:solidFill>
                            <a:schemeClr val="tx1"/>
                          </a:solidFill>
                          <a:effectLst/>
                          <a:latin typeface="Times New Roman"/>
                        </a:rPr>
                        <a:t>Streetcar Interior Domination</a:t>
                      </a:r>
                    </a:p>
                    <a:p>
                      <a:pPr lvl="0">
                        <a:buNone/>
                      </a:pPr>
                      <a:r>
                        <a:rPr lang="en-US" sz="800" b="0" cap="none" spc="0" dirty="0">
                          <a:solidFill>
                            <a:schemeClr val="tx1"/>
                          </a:solidFill>
                          <a:effectLst/>
                          <a:latin typeface="Times New Roman"/>
                        </a:rPr>
                        <a:t>(Includes 28 interior cards, 8 vertical interior cards, Full ceiling decal)</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$4,200 per 4 weeks</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$6,000</a:t>
                      </a:r>
                    </a:p>
                  </a:txBody>
                  <a:tcPr marL="0" marR="4587" marT="5329" marB="17764"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95344309"/>
                  </a:ext>
                </a:extLst>
              </a:tr>
              <a:tr h="290789">
                <a:tc>
                  <a:txBody>
                    <a:bodyPr/>
                    <a:lstStyle/>
                    <a:p>
                      <a:pPr lvl="0">
                        <a:buNone/>
                      </a:pPr>
                      <a:r>
                        <a:rPr lang="en-US" sz="800" b="1" cap="none" spc="0" dirty="0">
                          <a:solidFill>
                            <a:schemeClr val="tx1"/>
                          </a:solidFill>
                          <a:effectLst/>
                          <a:latin typeface="Times New Roman"/>
                        </a:rPr>
                        <a:t>Subway Mural </a:t>
                      </a:r>
                    </a:p>
                    <a:p>
                      <a:pPr lvl="0">
                        <a:buNone/>
                      </a:pPr>
                      <a:r>
                        <a:rPr lang="en-US" sz="800" b="0" cap="none" spc="0" dirty="0">
                          <a:solidFill>
                            <a:schemeClr val="tx1"/>
                          </a:solidFill>
                          <a:effectLst/>
                          <a:latin typeface="Times New Roman"/>
                        </a:rPr>
                        <a:t>(Includes mural on both sides of train, subway car interior domination)</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lgn="ctr">
                        <a:buNone/>
                      </a:pPr>
                      <a:r>
                        <a:rPr lang="en-US" sz="800" cap="none" spc="0" dirty="0">
                          <a:solidFill>
                            <a:schemeClr val="tx1"/>
                          </a:solidFill>
                          <a:effectLst/>
                          <a:latin typeface="Times New Roman"/>
                        </a:rPr>
                        <a:t>$20,000 per 4 weeks</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lvl="0">
                        <a:buNone/>
                      </a:pPr>
                      <a:r>
                        <a:rPr lang="en-US" sz="800" cap="none" spc="0" dirty="0">
                          <a:solidFill>
                            <a:schemeClr val="tx1"/>
                          </a:solidFill>
                          <a:effectLst/>
                          <a:latin typeface="Times New Roman"/>
                        </a:rPr>
                        <a:t>Plus Production $4,600</a:t>
                      </a:r>
                    </a:p>
                  </a:txBody>
                  <a:tcPr marL="0" marR="4587" marT="5329" marB="17764"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530157663"/>
                  </a:ext>
                </a:extLst>
              </a:tr>
              <a:tr h="170669">
                <a:tc>
                  <a:txBody>
                    <a:bodyPr/>
                    <a:lstStyle/>
                    <a:p>
                      <a:pPr lvl="0">
                        <a:buNone/>
                      </a:pPr>
                      <a:r>
                        <a:rPr lang="en-US" sz="800" b="1" cap="none" spc="0" dirty="0">
                          <a:solidFill>
                            <a:schemeClr val="tx1"/>
                          </a:solidFill>
                          <a:effectLst/>
                          <a:latin typeface="Times New Roman"/>
                        </a:rPr>
                        <a:t>Single Subway Car Interior Domination</a:t>
                      </a:r>
                    </a:p>
                  </a:txBody>
                  <a:tcPr marL="0" marR="4587" marT="5329" marB="177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$6,250 per 4 weeks</a:t>
                      </a:r>
                    </a:p>
                  </a:txBody>
                  <a:tcPr marL="0" marR="4587" marT="5329" marB="177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TBD at booking </a:t>
                      </a:r>
                    </a:p>
                  </a:txBody>
                  <a:tcPr marL="0" marR="4587" marT="5329" marB="17764"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3719234006"/>
                  </a:ext>
                </a:extLst>
              </a:tr>
              <a:tr h="170669">
                <a:tc>
                  <a:txBody>
                    <a:bodyPr/>
                    <a:lstStyle/>
                    <a:p>
                      <a:pPr lvl="0">
                        <a:buNone/>
                      </a:pPr>
                      <a:r>
                        <a:rPr lang="en-US" sz="800" b="1" cap="none" spc="0" dirty="0">
                          <a:solidFill>
                            <a:schemeClr val="tx1"/>
                          </a:solidFill>
                          <a:effectLst/>
                          <a:latin typeface="Times New Roman"/>
                        </a:rPr>
                        <a:t>Entire Train Interior Domination</a:t>
                      </a:r>
                    </a:p>
                  </a:txBody>
                  <a:tcPr marL="0" marR="4587" marT="5329" marB="17764" anchor="ctr">
                    <a:lnL w="12700" cmpd="sng">
                      <a:noFill/>
                      <a:prstDash val="solid"/>
                    </a:lnL>
                    <a:lnR w="12700" cmpd="sng">
                      <a:noFill/>
                      <a:prstDash val="solid"/>
                    </a:lnR>
                    <a:lnT w="12700" cmpd="sng">
                      <a:noFill/>
                      <a:prstDash val="solid"/>
                    </a:lnT>
                    <a:lnB w="0" cap="flat" cmpd="sng" algn="ctr">
                      <a:noFill/>
                      <a:prstDash val="solid"/>
                    </a:lnB>
                    <a:noFill/>
                  </a:tcPr>
                </a:tc>
                <a:tc>
                  <a:txBody>
                    <a:bodyPr/>
                    <a:lstStyle/>
                    <a:p>
                      <a:pPr lvl="0" algn="ctr">
                        <a:buNone/>
                      </a:pPr>
                      <a:r>
                        <a:rPr lang="en-US" sz="800" cap="none" spc="0" dirty="0">
                          <a:solidFill>
                            <a:schemeClr val="tx1"/>
                          </a:solidFill>
                          <a:effectLst/>
                          <a:latin typeface="Times New Roman"/>
                        </a:rPr>
                        <a:t>$37,500 per 4 weeks</a:t>
                      </a:r>
                    </a:p>
                  </a:txBody>
                  <a:tcPr marL="0" marR="4587" marT="5329" marB="17764" anchor="ctr">
                    <a:lnL w="12700" cmpd="sng">
                      <a:noFill/>
                      <a:prstDash val="solid"/>
                    </a:lnL>
                    <a:lnR w="12700" cmpd="sng">
                      <a:noFill/>
                      <a:prstDash val="solid"/>
                    </a:lnR>
                    <a:lnT w="12700" cmpd="sng">
                      <a:noFill/>
                      <a:prstDash val="solid"/>
                    </a:lnT>
                    <a:lnB w="0" cap="flat" cmpd="sng" algn="ctr">
                      <a:noFill/>
                      <a:prstDash val="solid"/>
                    </a:lnB>
                    <a:noFill/>
                  </a:tcPr>
                </a:tc>
                <a:tc>
                  <a:txBody>
                    <a:bodyPr/>
                    <a:lstStyle/>
                    <a:p>
                      <a:pPr lvl="0">
                        <a:buNone/>
                      </a:pPr>
                      <a:r>
                        <a:rPr lang="en-US" sz="800" b="0" i="0" u="none" strike="noStrike" cap="none" spc="0" noProof="0" dirty="0">
                          <a:solidFill>
                            <a:srgbClr val="000000"/>
                          </a:solidFill>
                          <a:effectLst/>
                          <a:latin typeface="Times New Roman"/>
                        </a:rPr>
                        <a:t>Plus Production TBD at booking </a:t>
                      </a:r>
                      <a:endParaRPr lang="en-US" sz="800" cap="none" spc="0" dirty="0">
                        <a:solidFill>
                          <a:schemeClr val="tx1"/>
                        </a:solidFill>
                        <a:effectLst/>
                        <a:latin typeface="Times New Roman"/>
                      </a:endParaRPr>
                    </a:p>
                  </a:txBody>
                  <a:tcPr marL="0" marR="4587" marT="5329" marB="17764" anchor="ctr">
                    <a:lnL w="12700" cmpd="sng">
                      <a:noFill/>
                      <a:prstDash val="solid"/>
                    </a:lnL>
                    <a:lnR w="12700" cmpd="sng">
                      <a:noFill/>
                      <a:prstDash val="solid"/>
                    </a:lnR>
                    <a:lnT w="12700" cmpd="sng">
                      <a:noFill/>
                      <a:prstDash val="solid"/>
                    </a:lnT>
                    <a:lnB w="0" cap="flat" cmpd="sng" algn="ctr">
                      <a:noFill/>
                      <a:prstDash val="solid"/>
                    </a:lnB>
                    <a:noFill/>
                  </a:tcPr>
                </a:tc>
                <a:extLst>
                  <a:ext uri="{0D108BD9-81ED-4DB2-BD59-A6C34878D82A}">
                    <a16:rowId xmlns:a16="http://schemas.microsoft.com/office/drawing/2014/main" val="2376147820"/>
                  </a:ext>
                </a:extLst>
              </a:tr>
              <a:tr h="290789">
                <a:tc>
                  <a:txBody>
                    <a:bodyPr/>
                    <a:lstStyle/>
                    <a:p>
                      <a:pPr lvl="0" algn="l">
                        <a:buNone/>
                      </a:pPr>
                      <a:r>
                        <a:rPr lang="en-US" sz="800" b="1" cap="none" spc="0" dirty="0">
                          <a:solidFill>
                            <a:schemeClr val="tx1"/>
                          </a:solidFill>
                          <a:effectLst/>
                          <a:latin typeface="Times New Roman"/>
                        </a:rPr>
                        <a:t>Subway Door Surround Max</a:t>
                      </a:r>
                    </a:p>
                    <a:p>
                      <a:pPr lvl="0" algn="l">
                        <a:buNone/>
                      </a:pPr>
                      <a:r>
                        <a:rPr lang="en-US" sz="800" b="0" cap="none" spc="0" dirty="0">
                          <a:solidFill>
                            <a:schemeClr val="tx1"/>
                          </a:solidFill>
                          <a:effectLst/>
                          <a:latin typeface="Times New Roman"/>
                        </a:rPr>
                        <a:t>(Includes 1 Super Interior Card, 2 Interior Cards, 2 Vertical Posters)</a:t>
                      </a:r>
                    </a:p>
                  </a:txBody>
                  <a:tcPr marL="0" marR="4587" marT="5329" marB="17764" anchor="ctr">
                    <a:lnL w="0" cmpd="sng">
                      <a:noFill/>
                      <a:prstDash val="solid"/>
                    </a:lnL>
                    <a:lnR w="0" cmpd="sng">
                      <a:noFill/>
                      <a:prstDash val="solid"/>
                    </a:lnR>
                    <a:lnT w="0" cap="flat" cmpd="sng" algn="ctr">
                      <a:noFill/>
                      <a:prstDash val="solid"/>
                    </a:lnT>
                    <a:lnB w="0" cap="flat" cmpd="sng" algn="ctr">
                      <a:noFill/>
                      <a:prstDash val="solid"/>
                    </a:lnB>
                    <a:solidFill>
                      <a:schemeClr val="bg1">
                        <a:lumMod val="95000"/>
                      </a:schemeClr>
                    </a:solidFill>
                  </a:tcPr>
                </a:tc>
                <a:tc>
                  <a:txBody>
                    <a:bodyPr/>
                    <a:lstStyle/>
                    <a:p>
                      <a:pPr lvl="0" algn="ctr">
                        <a:buNone/>
                      </a:pPr>
                      <a:r>
                        <a:rPr lang="en-US" sz="800" b="0" cap="none" spc="0" dirty="0">
                          <a:solidFill>
                            <a:schemeClr val="tx1"/>
                          </a:solidFill>
                          <a:effectLst/>
                          <a:latin typeface="Times New Roman"/>
                        </a:rPr>
                        <a:t>$750 per 4 weeks</a:t>
                      </a:r>
                      <a:endParaRPr lang="en-US" sz="1400" b="0" dirty="0"/>
                    </a:p>
                  </a:txBody>
                  <a:tcPr marL="0" marR="4587" marT="5329" marB="17764" anchor="ctr">
                    <a:lnL w="0" cmpd="sng">
                      <a:noFill/>
                      <a:prstDash val="solid"/>
                    </a:lnL>
                    <a:lnR w="0" cmpd="sng">
                      <a:noFill/>
                      <a:prstDash val="solid"/>
                    </a:lnR>
                    <a:lnT w="0" cap="flat" cmpd="sng" algn="ctr">
                      <a:noFill/>
                      <a:prstDash val="solid"/>
                    </a:lnT>
                    <a:lnB w="0" cap="flat" cmpd="sng" algn="ctr">
                      <a:noFill/>
                      <a:prstDash val="solid"/>
                    </a:lnB>
                    <a:solidFill>
                      <a:schemeClr val="bg1">
                        <a:lumMod val="95000"/>
                      </a:schemeClr>
                    </a:solidFill>
                  </a:tcPr>
                </a:tc>
                <a:tc>
                  <a:txBody>
                    <a:bodyPr/>
                    <a:lstStyle/>
                    <a:p>
                      <a:pPr algn="l"/>
                      <a:r>
                        <a:rPr lang="en-US" sz="800" b="0" cap="none" spc="0" dirty="0">
                          <a:solidFill>
                            <a:schemeClr val="tx1"/>
                          </a:solidFill>
                          <a:effectLst/>
                          <a:latin typeface="Times New Roman"/>
                        </a:rPr>
                        <a:t>Plus Production $250</a:t>
                      </a:r>
                    </a:p>
                  </a:txBody>
                  <a:tcPr marL="0" marR="4587" marT="5329" marB="17764" anchor="ctr">
                    <a:lnL w="0" cmpd="sng">
                      <a:noFill/>
                      <a:prstDash val="solid"/>
                    </a:lnL>
                    <a:lnR w="0" cmpd="sng">
                      <a:noFill/>
                      <a:prstDash val="solid"/>
                    </a:lnR>
                    <a:lnT w="0" cap="flat" cmpd="sng" algn="ctr">
                      <a:noFill/>
                      <a:prstDash val="solid"/>
                    </a:lnT>
                    <a:lnB w="0" cap="flat" cmpd="sng" algn="ctr">
                      <a:noFill/>
                      <a:prstDash val="solid"/>
                    </a:lnB>
                    <a:solidFill>
                      <a:schemeClr val="bg1">
                        <a:lumMod val="95000"/>
                      </a:schemeClr>
                    </a:solidFill>
                  </a:tcPr>
                </a:tc>
                <a:extLst>
                  <a:ext uri="{0D108BD9-81ED-4DB2-BD59-A6C34878D82A}">
                    <a16:rowId xmlns:a16="http://schemas.microsoft.com/office/drawing/2014/main" val="3995057665"/>
                  </a:ext>
                </a:extLst>
              </a:tr>
              <a:tr h="290788">
                <a:tc>
                  <a:txBody>
                    <a:bodyPr/>
                    <a:lstStyle/>
                    <a:p>
                      <a:pPr lvl="0" algn="l">
                        <a:buNone/>
                      </a:pPr>
                      <a:r>
                        <a:rPr lang="en-US" sz="800" b="1" cap="none" spc="0" dirty="0">
                          <a:solidFill>
                            <a:schemeClr val="tx1"/>
                          </a:solidFill>
                          <a:effectLst/>
                          <a:latin typeface="Times New Roman"/>
                        </a:rPr>
                        <a:t>100 Interior Subway Posters </a:t>
                      </a:r>
                      <a:endParaRPr lang="en-US" sz="800" b="1" cap="none" spc="0">
                        <a:solidFill>
                          <a:schemeClr val="tx1"/>
                        </a:solidFill>
                        <a:effectLst/>
                        <a:latin typeface="Times New Roman"/>
                      </a:endParaRPr>
                    </a:p>
                    <a:p>
                      <a:pPr lvl="0" algn="l">
                        <a:buNone/>
                      </a:pPr>
                      <a:r>
                        <a:rPr lang="en-US" sz="800" b="0" cap="none" spc="0" dirty="0">
                          <a:solidFill>
                            <a:schemeClr val="tx1"/>
                          </a:solidFill>
                          <a:effectLst/>
                          <a:latin typeface="Times New Roman"/>
                        </a:rPr>
                        <a:t>(Choose either vertical or horizontal and subway line) </a:t>
                      </a:r>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800" b="0" cap="none" spc="0" dirty="0">
                          <a:solidFill>
                            <a:schemeClr val="tx1"/>
                          </a:solidFill>
                          <a:effectLst/>
                          <a:latin typeface="Times New Roman"/>
                        </a:rPr>
                        <a:t>$4,900 (per 100)</a:t>
                      </a:r>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noFill/>
                  </a:tcPr>
                </a:tc>
                <a:tc>
                  <a:txBody>
                    <a:bodyPr/>
                    <a:lstStyle/>
                    <a:p>
                      <a:pPr lvl="0" algn="l">
                        <a:buNone/>
                      </a:pPr>
                      <a:r>
                        <a:rPr lang="en-US" sz="800" b="0" cap="none" spc="0" dirty="0">
                          <a:solidFill>
                            <a:schemeClr val="tx1"/>
                          </a:solidFill>
                          <a:effectLst/>
                          <a:latin typeface="Times New Roman"/>
                        </a:rPr>
                        <a:t>Plus Production $1,575 (per 100)</a:t>
                      </a:r>
                    </a:p>
                    <a:p>
                      <a:pPr lvl="0" algn="l">
                        <a:buNone/>
                      </a:pPr>
                      <a:r>
                        <a:rPr lang="en-US" sz="800" b="0" cap="none" spc="0" dirty="0">
                          <a:solidFill>
                            <a:schemeClr val="tx1"/>
                          </a:solidFill>
                          <a:effectLst/>
                          <a:latin typeface="Times New Roman"/>
                        </a:rPr>
                        <a:t>Contact TABIA for campaign pricing for more/less than 100 posters</a:t>
                      </a:r>
                    </a:p>
                  </a:txBody>
                  <a:tcPr marL="0" marR="4587" marT="5329" marB="17763" anchor="ctr">
                    <a:lnL w="0">
                      <a:noFill/>
                    </a:lnL>
                    <a:lnR w="0">
                      <a:noFill/>
                    </a:lnR>
                    <a:lnT w="0" cap="flat" cmpd="sng" algn="ctr">
                      <a:no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156540007"/>
                  </a:ext>
                </a:extLst>
              </a:tr>
              <a:tr h="176388">
                <a:tc>
                  <a:txBody>
                    <a:bodyPr/>
                    <a:lstStyle/>
                    <a:p>
                      <a:pPr lvl="0" algn="l">
                        <a:buNone/>
                      </a:pPr>
                      <a:r>
                        <a:rPr lang="en-US" sz="800" b="1" i="0" u="none" strike="noStrike" cap="none" spc="0" noProof="0" dirty="0">
                          <a:solidFill>
                            <a:schemeClr val="tx1"/>
                          </a:solidFill>
                          <a:effectLst/>
                          <a:latin typeface="Times New Roman"/>
                        </a:rPr>
                        <a:t>TTC Station Posters (Top)</a:t>
                      </a:r>
                      <a:endParaRPr lang="en-US" sz="1400" b="1" dirty="0"/>
                    </a:p>
                  </a:txBody>
                  <a:tcPr marL="0" marR="4587" marT="5329" marB="17763" anchor="ctr">
                    <a:lnL w="0">
                      <a:noFill/>
                    </a:lnL>
                    <a:lnR w="0">
                      <a:noFill/>
                    </a:lnR>
                    <a:lnT w="12700">
                      <a:solidFill>
                        <a:schemeClr val="tx1"/>
                      </a:solidFill>
                    </a:lnT>
                    <a:lnB w="0">
                      <a:noFill/>
                    </a:lnB>
                    <a:solidFill>
                      <a:schemeClr val="bg1">
                        <a:lumMod val="95000"/>
                      </a:schemeClr>
                    </a:solidFill>
                  </a:tcPr>
                </a:tc>
                <a:tc>
                  <a:txBody>
                    <a:bodyPr/>
                    <a:lstStyle/>
                    <a:p>
                      <a:pPr lvl="0" algn="ctr">
                        <a:buNone/>
                      </a:pPr>
                      <a:endParaRPr lang="en-US" sz="800" cap="none" spc="0">
                        <a:solidFill>
                          <a:schemeClr val="tx1"/>
                        </a:solidFill>
                        <a:effectLst/>
                        <a:latin typeface="Times New Roman"/>
                      </a:endParaRPr>
                    </a:p>
                  </a:txBody>
                  <a:tcPr marL="0" marR="4587" marT="5329" marB="17763" anchor="ctr">
                    <a:lnL w="0">
                      <a:noFill/>
                    </a:lnL>
                    <a:lnR w="0">
                      <a:noFill/>
                    </a:lnR>
                    <a:lnT w="12700">
                      <a:solidFill>
                        <a:schemeClr val="tx1"/>
                      </a:solidFill>
                    </a:lnT>
                    <a:lnB w="0">
                      <a:noFill/>
                    </a:lnB>
                    <a:solidFill>
                      <a:schemeClr val="bg1">
                        <a:lumMod val="95000"/>
                      </a:schemeClr>
                    </a:solidFill>
                  </a:tcPr>
                </a:tc>
                <a:tc>
                  <a:txBody>
                    <a:bodyPr/>
                    <a:lstStyle/>
                    <a:p>
                      <a:pPr lvl="0" algn="ctr">
                        <a:buNone/>
                      </a:pPr>
                      <a:endParaRPr lang="en-US" sz="800" cap="none" spc="0">
                        <a:solidFill>
                          <a:schemeClr val="tx1"/>
                        </a:solidFill>
                        <a:effectLst/>
                        <a:latin typeface="Times New Roman"/>
                      </a:endParaRPr>
                    </a:p>
                  </a:txBody>
                  <a:tcPr marL="0" marR="4587" marT="5329" marB="17763" anchor="ctr">
                    <a:lnL w="0">
                      <a:noFill/>
                    </a:lnL>
                    <a:lnR w="0">
                      <a:noFill/>
                    </a:lnR>
                    <a:lnT w="12700">
                      <a:solidFill>
                        <a:schemeClr val="tx1"/>
                      </a:solidFill>
                    </a:lnT>
                    <a:lnB w="0">
                      <a:noFill/>
                    </a:lnB>
                    <a:solidFill>
                      <a:schemeClr val="bg1">
                        <a:lumMod val="95000"/>
                      </a:schemeClr>
                    </a:solidFill>
                  </a:tcPr>
                </a:tc>
                <a:extLst>
                  <a:ext uri="{0D108BD9-81ED-4DB2-BD59-A6C34878D82A}">
                    <a16:rowId xmlns:a16="http://schemas.microsoft.com/office/drawing/2014/main" val="2248624337"/>
                  </a:ext>
                </a:extLst>
              </a:tr>
              <a:tr h="279349">
                <a:tc>
                  <a:txBody>
                    <a:bodyPr/>
                    <a:lstStyle/>
                    <a:p>
                      <a:r>
                        <a:rPr lang="en-US" sz="800" b="0" cap="none" spc="0" dirty="0">
                          <a:solidFill>
                            <a:schemeClr val="tx1"/>
                          </a:solidFill>
                          <a:effectLst/>
                          <a:latin typeface="Times New Roman"/>
                        </a:rPr>
                        <a:t>Outside Lower  U</a:t>
                      </a:r>
                    </a:p>
                  </a:txBody>
                  <a:tcPr marL="0" marR="4587" marT="5329" marB="17764" anchor="ctr">
                    <a:lnL w="12700" cmpd="sng">
                      <a:noFill/>
                      <a:prstDash val="solid"/>
                    </a:lnL>
                    <a:lnR w="12700" cmpd="sng">
                      <a:noFill/>
                      <a:prstDash val="solid"/>
                    </a:lnR>
                    <a:lnT w="9525" cap="flat" cmpd="sng" algn="ctr">
                      <a:noFill/>
                      <a:prstDash val="solid"/>
                    </a:lnT>
                    <a:lnB w="12700" cmpd="sng">
                      <a:noFill/>
                      <a:prstDash val="solid"/>
                    </a:lnB>
                    <a:solidFill>
                      <a:schemeClr val="bg1"/>
                    </a:solidFill>
                  </a:tcPr>
                </a:tc>
                <a:tc>
                  <a:txBody>
                    <a:bodyPr/>
                    <a:lstStyle/>
                    <a:p>
                      <a:pPr algn="ctr"/>
                      <a:r>
                        <a:rPr lang="en-US" sz="800" cap="none" spc="0" dirty="0">
                          <a:solidFill>
                            <a:schemeClr val="tx1"/>
                          </a:solidFill>
                          <a:effectLst/>
                          <a:latin typeface="Times New Roman"/>
                        </a:rPr>
                        <a:t>$500 each per 4 weeks</a:t>
                      </a:r>
                    </a:p>
                    <a:p>
                      <a:pPr lvl="0" algn="ctr">
                        <a:buNone/>
                      </a:pPr>
                      <a:r>
                        <a:rPr lang="en-US" sz="800" cap="none" spc="0" dirty="0">
                          <a:solidFill>
                            <a:schemeClr val="tx1"/>
                          </a:solidFill>
                          <a:effectLst/>
                          <a:latin typeface="Times New Roman"/>
                        </a:rPr>
                        <a:t>(Reg. $1,500)</a:t>
                      </a:r>
                    </a:p>
                  </a:txBody>
                  <a:tcPr marL="0" marR="4587" marT="5329" marB="17764" anchor="ctr">
                    <a:lnL w="12700" cmpd="sng">
                      <a:noFill/>
                      <a:prstDash val="solid"/>
                    </a:lnL>
                    <a:lnR w="12700" cmpd="sng">
                      <a:noFill/>
                      <a:prstDash val="solid"/>
                    </a:lnR>
                    <a:lnT w="9525" cap="flat" cmpd="sng" algn="ctr">
                      <a:noFill/>
                      <a:prstDash val="solid"/>
                    </a:lnT>
                    <a:lnB w="12700" cmpd="sng">
                      <a:noFill/>
                      <a:prstDash val="solid"/>
                    </a:lnB>
                    <a:solidFill>
                      <a:schemeClr val="bg1"/>
                    </a:solidFill>
                  </a:tcPr>
                </a:tc>
                <a:tc>
                  <a:txBody>
                    <a:bodyPr/>
                    <a:lstStyle/>
                    <a:p>
                      <a:r>
                        <a:rPr lang="en-US" sz="800" cap="none" spc="0" dirty="0">
                          <a:solidFill>
                            <a:schemeClr val="tx1"/>
                          </a:solidFill>
                          <a:effectLst/>
                          <a:latin typeface="Times New Roman"/>
                        </a:rPr>
                        <a:t>Plus Production $100 each</a:t>
                      </a:r>
                    </a:p>
                  </a:txBody>
                  <a:tcPr marL="0" marR="4587" marT="5329" marB="17764" anchor="ctr">
                    <a:lnL w="12700" cmpd="sng">
                      <a:noFill/>
                      <a:prstDash val="solid"/>
                    </a:lnL>
                    <a:lnR w="12700" cmpd="sng">
                      <a:noFill/>
                      <a:prstDash val="solid"/>
                    </a:lnR>
                    <a:lnT w="9525" cap="flat" cmpd="sng" algn="ctr">
                      <a:noFill/>
                      <a:prstDash val="solid"/>
                    </a:lnT>
                    <a:lnB w="12700" cmpd="sng">
                      <a:noFill/>
                      <a:prstDash val="solid"/>
                    </a:lnB>
                    <a:solidFill>
                      <a:schemeClr val="bg1"/>
                    </a:solidFill>
                  </a:tcPr>
                </a:tc>
                <a:extLst>
                  <a:ext uri="{0D108BD9-81ED-4DB2-BD59-A6C34878D82A}">
                    <a16:rowId xmlns:a16="http://schemas.microsoft.com/office/drawing/2014/main" val="3515733946"/>
                  </a:ext>
                </a:extLst>
              </a:tr>
              <a:tr h="170668">
                <a:tc>
                  <a:txBody>
                    <a:bodyPr/>
                    <a:lstStyle/>
                    <a:p>
                      <a:pPr lvl="0">
                        <a:buNone/>
                      </a:pPr>
                      <a:r>
                        <a:rPr lang="en-US" sz="800" b="0" cap="none" spc="0" dirty="0">
                          <a:solidFill>
                            <a:schemeClr val="tx1"/>
                          </a:solidFill>
                          <a:effectLst/>
                          <a:latin typeface="Times New Roman"/>
                        </a:rPr>
                        <a:t>Inside Lower U</a:t>
                      </a:r>
                    </a:p>
                  </a:txBody>
                  <a:tcPr marL="0" marR="4587" marT="5329" marB="17763" anchor="ctr">
                    <a:lnL w="0">
                      <a:noFill/>
                    </a:lnL>
                    <a:lnR w="0">
                      <a:noFill/>
                    </a:lnR>
                    <a:lnT w="9524">
                      <a:noFill/>
                    </a:lnT>
                    <a:lnB w="12700">
                      <a:solidFill>
                        <a:schemeClr val="tx1"/>
                      </a:solidFill>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$750 each per 4 weeks </a:t>
                      </a:r>
                      <a:endParaRPr lang="en-US" dirty="0"/>
                    </a:p>
                    <a:p>
                      <a:pPr lvl="0" algn="ctr">
                        <a:buNone/>
                      </a:pPr>
                      <a:r>
                        <a:rPr lang="en-US" sz="800" cap="none" spc="0" dirty="0">
                          <a:solidFill>
                            <a:schemeClr val="tx1"/>
                          </a:solidFill>
                          <a:effectLst/>
                          <a:latin typeface="Times New Roman"/>
                        </a:rPr>
                        <a:t>(Reg. $2,000)</a:t>
                      </a:r>
                    </a:p>
                  </a:txBody>
                  <a:tcPr marL="0" marR="4587" marT="5329" marB="17763" anchor="ctr">
                    <a:lnL w="0">
                      <a:noFill/>
                    </a:lnL>
                    <a:lnR w="0">
                      <a:noFill/>
                    </a:lnR>
                    <a:lnT w="9524">
                      <a:noFill/>
                    </a:lnT>
                    <a:lnB w="12700">
                      <a:solidFill>
                        <a:schemeClr val="tx1"/>
                      </a:solidFill>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$100 each</a:t>
                      </a:r>
                    </a:p>
                  </a:txBody>
                  <a:tcPr marL="0" marR="4587" marT="5329" marB="17763" anchor="ctr">
                    <a:lnL w="0">
                      <a:noFill/>
                    </a:lnL>
                    <a:lnR w="0">
                      <a:noFill/>
                    </a:lnR>
                    <a:lnT w="9524">
                      <a:noFill/>
                    </a:lnT>
                    <a:lnB w="12700">
                      <a:solidFill>
                        <a:schemeClr val="tx1"/>
                      </a:solidFill>
                    </a:lnB>
                    <a:solidFill>
                      <a:schemeClr val="bg1">
                        <a:lumMod val="95000"/>
                      </a:schemeClr>
                    </a:solidFill>
                  </a:tcPr>
                </a:tc>
                <a:extLst>
                  <a:ext uri="{0D108BD9-81ED-4DB2-BD59-A6C34878D82A}">
                    <a16:rowId xmlns:a16="http://schemas.microsoft.com/office/drawing/2014/main" val="316632557"/>
                  </a:ext>
                </a:extLst>
              </a:tr>
              <a:tr h="170668">
                <a:tc>
                  <a:txBody>
                    <a:bodyPr/>
                    <a:lstStyle/>
                    <a:p>
                      <a:pPr lvl="0">
                        <a:buNone/>
                      </a:pPr>
                      <a:r>
                        <a:rPr lang="en-US" sz="800" b="1" cap="none" spc="0" dirty="0">
                          <a:solidFill>
                            <a:schemeClr val="tx1"/>
                          </a:solidFill>
                          <a:effectLst/>
                          <a:latin typeface="Times New Roman"/>
                        </a:rPr>
                        <a:t>TTC Station 28 Posters (Bottom)</a:t>
                      </a:r>
                    </a:p>
                  </a:txBody>
                  <a:tcPr marL="0" marR="4587" marT="5329" marB="17763" anchor="ctr">
                    <a:lnL w="0">
                      <a:noFill/>
                    </a:lnL>
                    <a:lnR w="0">
                      <a:noFill/>
                    </a:lnR>
                    <a:lnT w="12700">
                      <a:solidFill>
                        <a:schemeClr val="tx1"/>
                      </a:solidFill>
                    </a:lnT>
                    <a:lnB w="0">
                      <a:noFill/>
                    </a:lnB>
                    <a:solidFill>
                      <a:schemeClr val="bg1"/>
                    </a:solidFill>
                  </a:tcPr>
                </a:tc>
                <a:tc>
                  <a:txBody>
                    <a:bodyPr/>
                    <a:lstStyle/>
                    <a:p>
                      <a:pPr lvl="0" algn="ctr">
                        <a:buNone/>
                      </a:pPr>
                      <a:endParaRPr lang="en-US" sz="800" cap="none" spc="0">
                        <a:solidFill>
                          <a:schemeClr val="tx1"/>
                        </a:solidFill>
                        <a:effectLst/>
                        <a:latin typeface="Times New Roman"/>
                      </a:endParaRPr>
                    </a:p>
                  </a:txBody>
                  <a:tcPr marL="0" marR="4587" marT="5329" marB="17763" anchor="ctr">
                    <a:lnL w="0">
                      <a:noFill/>
                    </a:lnL>
                    <a:lnR w="0">
                      <a:noFill/>
                    </a:lnR>
                    <a:lnT w="12700">
                      <a:solidFill>
                        <a:schemeClr val="tx1"/>
                      </a:solidFill>
                    </a:lnT>
                    <a:lnB w="0">
                      <a:noFill/>
                    </a:lnB>
                    <a:solidFill>
                      <a:schemeClr val="bg1"/>
                    </a:solidFill>
                  </a:tcPr>
                </a:tc>
                <a:tc>
                  <a:txBody>
                    <a:bodyPr/>
                    <a:lstStyle/>
                    <a:p>
                      <a:pPr lvl="0">
                        <a:buNone/>
                      </a:pPr>
                      <a:endParaRPr lang="en-US" sz="800" cap="none" spc="0">
                        <a:solidFill>
                          <a:schemeClr val="tx1"/>
                        </a:solidFill>
                        <a:effectLst/>
                        <a:latin typeface="Times New Roman"/>
                      </a:endParaRPr>
                    </a:p>
                  </a:txBody>
                  <a:tcPr marL="0" marR="4587" marT="5329" marB="17763" anchor="ctr">
                    <a:lnL w="0">
                      <a:noFill/>
                    </a:lnL>
                    <a:lnR w="0">
                      <a:noFill/>
                    </a:lnR>
                    <a:lnT w="12700">
                      <a:solidFill>
                        <a:schemeClr val="tx1"/>
                      </a:solidFill>
                    </a:lnT>
                    <a:lnB w="0">
                      <a:noFill/>
                    </a:lnB>
                    <a:solidFill>
                      <a:schemeClr val="bg1"/>
                    </a:solidFill>
                  </a:tcPr>
                </a:tc>
                <a:extLst>
                  <a:ext uri="{0D108BD9-81ED-4DB2-BD59-A6C34878D82A}">
                    <a16:rowId xmlns:a16="http://schemas.microsoft.com/office/drawing/2014/main" val="2655619444"/>
                  </a:ext>
                </a:extLst>
              </a:tr>
              <a:tr h="279349">
                <a:tc>
                  <a:txBody>
                    <a:bodyPr/>
                    <a:lstStyle/>
                    <a:p>
                      <a:pPr lvl="0">
                        <a:buNone/>
                      </a:pPr>
                      <a:r>
                        <a:rPr lang="en-US" sz="800" b="0" cap="none" spc="0" dirty="0">
                          <a:solidFill>
                            <a:schemeClr val="tx1"/>
                          </a:solidFill>
                          <a:effectLst/>
                          <a:latin typeface="Times New Roman"/>
                        </a:rPr>
                        <a:t>Outside Lower  U</a:t>
                      </a:r>
                    </a:p>
                  </a:txBody>
                  <a:tcPr marL="0" marR="4587" marT="5329" marB="17763" anchor="ctr">
                    <a:lnL w="0">
                      <a:noFill/>
                    </a:lnL>
                    <a:lnR w="0">
                      <a:noFill/>
                    </a:lnR>
                    <a:lnT w="9524">
                      <a:noFill/>
                    </a:lnT>
                    <a:lnB w="0">
                      <a:noFill/>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$95 each per 4 weeks</a:t>
                      </a:r>
                      <a:endParaRPr lang="en-US" sz="1400" dirty="0"/>
                    </a:p>
                    <a:p>
                      <a:pPr lvl="0" algn="ctr">
                        <a:buNone/>
                      </a:pPr>
                      <a:r>
                        <a:rPr lang="en-US" sz="800" cap="none" spc="0" dirty="0">
                          <a:solidFill>
                            <a:schemeClr val="tx1"/>
                          </a:solidFill>
                          <a:effectLst/>
                          <a:latin typeface="Times New Roman"/>
                        </a:rPr>
                        <a:t>(Reg. $500)</a:t>
                      </a:r>
                    </a:p>
                  </a:txBody>
                  <a:tcPr marL="0" marR="4587" marT="5329" marB="17763" anchor="ctr">
                    <a:lnL w="0">
                      <a:noFill/>
                    </a:lnL>
                    <a:lnR w="0">
                      <a:noFill/>
                    </a:lnR>
                    <a:lnT w="9524">
                      <a:noFill/>
                    </a:lnT>
                    <a:lnB w="0">
                      <a:noFill/>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(dependent on quantity)</a:t>
                      </a:r>
                    </a:p>
                  </a:txBody>
                  <a:tcPr marL="0" marR="4587" marT="5329" marB="17763" anchor="ctr">
                    <a:lnL w="0">
                      <a:noFill/>
                    </a:lnL>
                    <a:lnR w="0">
                      <a:noFill/>
                    </a:lnR>
                    <a:lnT w="9524">
                      <a:noFill/>
                    </a:lnT>
                    <a:lnB w="0">
                      <a:noFill/>
                    </a:lnB>
                    <a:solidFill>
                      <a:schemeClr val="bg1">
                        <a:lumMod val="95000"/>
                      </a:schemeClr>
                    </a:solidFill>
                  </a:tcPr>
                </a:tc>
                <a:extLst>
                  <a:ext uri="{0D108BD9-81ED-4DB2-BD59-A6C34878D82A}">
                    <a16:rowId xmlns:a16="http://schemas.microsoft.com/office/drawing/2014/main" val="1405183425"/>
                  </a:ext>
                </a:extLst>
              </a:tr>
              <a:tr h="170668">
                <a:tc>
                  <a:txBody>
                    <a:bodyPr/>
                    <a:lstStyle/>
                    <a:p>
                      <a:pPr lvl="0">
                        <a:buNone/>
                      </a:pPr>
                      <a:r>
                        <a:rPr lang="en-US" sz="800" b="0" cap="none" spc="0" dirty="0">
                          <a:solidFill>
                            <a:schemeClr val="tx1"/>
                          </a:solidFill>
                          <a:effectLst/>
                          <a:latin typeface="Times New Roman"/>
                        </a:rPr>
                        <a:t>Inside Lower U</a:t>
                      </a:r>
                    </a:p>
                  </a:txBody>
                  <a:tcPr marL="0" marR="4587" marT="5329" marB="17763" anchor="ctr">
                    <a:lnL w="0">
                      <a:noFill/>
                    </a:lnL>
                    <a:lnR w="0">
                      <a:noFill/>
                    </a:lnR>
                    <a:lnT w="9524">
                      <a:noFill/>
                    </a:lnT>
                    <a:lnB w="12700">
                      <a:solidFill>
                        <a:schemeClr val="tx1"/>
                      </a:solidFill>
                    </a:lnB>
                    <a:solidFill>
                      <a:schemeClr val="bg1"/>
                    </a:solidFill>
                  </a:tcPr>
                </a:tc>
                <a:tc>
                  <a:txBody>
                    <a:bodyPr/>
                    <a:lstStyle/>
                    <a:p>
                      <a:pPr lvl="0" algn="ctr">
                        <a:buNone/>
                      </a:pPr>
                      <a:r>
                        <a:rPr lang="en-US" sz="800" cap="none" spc="0" dirty="0">
                          <a:solidFill>
                            <a:schemeClr val="tx1"/>
                          </a:solidFill>
                          <a:effectLst/>
                          <a:latin typeface="Times New Roman"/>
                        </a:rPr>
                        <a:t>$125 each per 4 weeks (Reg. $750)</a:t>
                      </a:r>
                    </a:p>
                  </a:txBody>
                  <a:tcPr marL="0" marR="4587" marT="5329" marB="17763" anchor="ctr">
                    <a:lnL w="0">
                      <a:noFill/>
                    </a:lnL>
                    <a:lnR w="0">
                      <a:noFill/>
                    </a:lnR>
                    <a:lnT w="9524">
                      <a:noFill/>
                    </a:lnT>
                    <a:lnB w="12700">
                      <a:solidFill>
                        <a:schemeClr val="tx1"/>
                      </a:solidFill>
                    </a:lnB>
                    <a:solidFill>
                      <a:schemeClr val="bg1"/>
                    </a:solidFill>
                  </a:tcPr>
                </a:tc>
                <a:tc>
                  <a:txBody>
                    <a:bodyPr/>
                    <a:lstStyle/>
                    <a:p>
                      <a:pPr lvl="0">
                        <a:buNone/>
                      </a:pPr>
                      <a:r>
                        <a:rPr lang="en-US" sz="800" b="0" i="0" u="none" strike="noStrike" cap="none" spc="0" noProof="0" dirty="0">
                          <a:solidFill>
                            <a:schemeClr val="tx1"/>
                          </a:solidFill>
                          <a:effectLst/>
                          <a:latin typeface="Times New Roman"/>
                        </a:rPr>
                        <a:t>Plus Production (dependent on quantity)</a:t>
                      </a:r>
                      <a:endParaRPr lang="en-US" sz="1400" dirty="0"/>
                    </a:p>
                  </a:txBody>
                  <a:tcPr marL="0" marR="4587" marT="5329" marB="17763" anchor="ctr">
                    <a:lnL w="0">
                      <a:noFill/>
                    </a:lnL>
                    <a:lnR w="0">
                      <a:noFill/>
                    </a:lnR>
                    <a:lnT w="9524">
                      <a:noFill/>
                    </a:lnT>
                    <a:lnB w="12700">
                      <a:solidFill>
                        <a:schemeClr val="tx1"/>
                      </a:solidFill>
                    </a:lnB>
                    <a:solidFill>
                      <a:schemeClr val="bg1"/>
                    </a:solidFill>
                  </a:tcPr>
                </a:tc>
                <a:extLst>
                  <a:ext uri="{0D108BD9-81ED-4DB2-BD59-A6C34878D82A}">
                    <a16:rowId xmlns:a16="http://schemas.microsoft.com/office/drawing/2014/main" val="2233895538"/>
                  </a:ext>
                </a:extLst>
              </a:tr>
              <a:tr h="254000">
                <a:tc>
                  <a:txBody>
                    <a:bodyPr/>
                    <a:lstStyle/>
                    <a:p>
                      <a:r>
                        <a:rPr lang="en-US" sz="800" b="1" cap="none" spc="0" dirty="0">
                          <a:solidFill>
                            <a:schemeClr val="tx1"/>
                          </a:solidFill>
                          <a:effectLst/>
                          <a:latin typeface="Times New Roman"/>
                        </a:rPr>
                        <a:t>TTC Seventy Posters (Top)</a:t>
                      </a:r>
                    </a:p>
                  </a:txBody>
                  <a:tcPr marL="0" marR="4587" marT="5329" marB="17764" anchor="ctr">
                    <a:lnL w="12700" cmpd="sng">
                      <a:noFill/>
                      <a:prstDash val="solid"/>
                    </a:lnL>
                    <a:lnR w="12700" cmpd="sng">
                      <a:noFill/>
                      <a:prstDash val="solid"/>
                    </a:lnR>
                    <a:lnT w="12700">
                      <a:solidFill>
                        <a:schemeClr val="tx1"/>
                      </a:solidFill>
                    </a:lnT>
                    <a:lnB w="0">
                      <a:noFill/>
                    </a:lnB>
                    <a:solidFill>
                      <a:schemeClr val="bg1">
                        <a:lumMod val="95000"/>
                      </a:schemeClr>
                    </a:solidFill>
                  </a:tcPr>
                </a:tc>
                <a:tc>
                  <a:txBody>
                    <a:bodyPr/>
                    <a:lstStyle/>
                    <a:p>
                      <a:pPr algn="ctr"/>
                      <a:r>
                        <a:rPr lang="en-US" sz="800" cap="none" spc="0" dirty="0">
                          <a:solidFill>
                            <a:schemeClr val="tx1"/>
                          </a:solidFill>
                          <a:effectLst/>
                          <a:latin typeface="Times New Roman"/>
                        </a:rPr>
                        <a:t>$275 each per 4 weeks</a:t>
                      </a:r>
                    </a:p>
                    <a:p>
                      <a:pPr lvl="0" algn="ctr">
                        <a:buNone/>
                      </a:pPr>
                      <a:r>
                        <a:rPr lang="en-US" sz="800" cap="none" spc="0" dirty="0">
                          <a:solidFill>
                            <a:schemeClr val="tx1"/>
                          </a:solidFill>
                          <a:effectLst/>
                          <a:latin typeface="Times New Roman"/>
                        </a:rPr>
                        <a:t>(Reg. $550)</a:t>
                      </a:r>
                    </a:p>
                  </a:txBody>
                  <a:tcPr marL="0" marR="4587" marT="5329" marB="17764" anchor="ctr">
                    <a:lnL w="12700" cmpd="sng">
                      <a:noFill/>
                      <a:prstDash val="solid"/>
                    </a:lnL>
                    <a:lnR w="12700" cmpd="sng">
                      <a:noFill/>
                      <a:prstDash val="solid"/>
                    </a:lnR>
                    <a:lnT w="12700">
                      <a:solidFill>
                        <a:schemeClr val="tx1"/>
                      </a:solidFill>
                    </a:lnT>
                    <a:lnB w="0">
                      <a:noFill/>
                    </a:lnB>
                    <a:solidFill>
                      <a:schemeClr val="bg1">
                        <a:lumMod val="95000"/>
                      </a:schemeClr>
                    </a:solidFill>
                  </a:tcPr>
                </a:tc>
                <a:tc>
                  <a:txBody>
                    <a:bodyPr/>
                    <a:lstStyle/>
                    <a:p>
                      <a:pPr lvl="0">
                        <a:buNone/>
                      </a:pPr>
                      <a:r>
                        <a:rPr lang="en-US" sz="800" cap="none" spc="0" dirty="0">
                          <a:solidFill>
                            <a:schemeClr val="tx1"/>
                          </a:solidFill>
                          <a:effectLst/>
                          <a:latin typeface="Times New Roman"/>
                        </a:rPr>
                        <a:t>Plus Production (dependent on quantity)</a:t>
                      </a:r>
                      <a:endParaRPr lang="en-US" dirty="0"/>
                    </a:p>
                  </a:txBody>
                  <a:tcPr marL="0" marR="4587" marT="5329" marB="17764" anchor="ctr">
                    <a:lnL w="12700" cmpd="sng">
                      <a:noFill/>
                      <a:prstDash val="solid"/>
                    </a:lnL>
                    <a:lnR w="12700" cmpd="sng">
                      <a:noFill/>
                      <a:prstDash val="solid"/>
                    </a:lnR>
                    <a:lnT w="12700">
                      <a:solidFill>
                        <a:schemeClr val="tx1"/>
                      </a:solidFill>
                    </a:lnT>
                    <a:lnB w="0">
                      <a:noFill/>
                    </a:lnB>
                    <a:solidFill>
                      <a:schemeClr val="bg1">
                        <a:lumMod val="95000"/>
                      </a:schemeClr>
                    </a:solidFill>
                  </a:tcPr>
                </a:tc>
                <a:extLst>
                  <a:ext uri="{0D108BD9-81ED-4DB2-BD59-A6C34878D82A}">
                    <a16:rowId xmlns:a16="http://schemas.microsoft.com/office/drawing/2014/main" val="2892269739"/>
                  </a:ext>
                </a:extLst>
              </a:tr>
              <a:tr h="183253">
                <a:tc>
                  <a:txBody>
                    <a:bodyPr/>
                    <a:lstStyle/>
                    <a:p>
                      <a:pPr lvl="0">
                        <a:buNone/>
                      </a:pPr>
                      <a:r>
                        <a:rPr lang="en-US" sz="800" b="1" cap="none" spc="0" dirty="0">
                          <a:solidFill>
                            <a:schemeClr val="tx1"/>
                          </a:solidFill>
                          <a:effectLst/>
                          <a:latin typeface="Times New Roman"/>
                        </a:rPr>
                        <a:t>TTC King Posters</a:t>
                      </a:r>
                    </a:p>
                  </a:txBody>
                  <a:tcPr marL="0" marR="4586" marT="5329" marB="17764" anchor="ctr">
                    <a:lnL w="0">
                      <a:noFill/>
                    </a:lnL>
                    <a:lnR w="0">
                      <a:noFill/>
                    </a:lnR>
                    <a:lnT w="0">
                      <a:noFill/>
                    </a:lnT>
                    <a:lnB w="12700">
                      <a:solidFill>
                        <a:schemeClr val="tx1"/>
                      </a:solidFill>
                    </a:lnB>
                    <a:solidFill>
                      <a:schemeClr val="bg1"/>
                    </a:solidFill>
                  </a:tcPr>
                </a:tc>
                <a:tc>
                  <a:txBody>
                    <a:bodyPr/>
                    <a:lstStyle/>
                    <a:p>
                      <a:pPr lvl="0" algn="ctr">
                        <a:buNone/>
                      </a:pPr>
                      <a:r>
                        <a:rPr lang="en-US" sz="800" cap="none" spc="0" dirty="0">
                          <a:solidFill>
                            <a:schemeClr val="tx1"/>
                          </a:solidFill>
                          <a:effectLst/>
                          <a:latin typeface="Times New Roman"/>
                        </a:rPr>
                        <a:t>$300 each per 4 weeks</a:t>
                      </a:r>
                    </a:p>
                  </a:txBody>
                  <a:tcPr marL="0" marR="4586" marT="5329" marB="17764" anchor="ctr">
                    <a:lnL w="0">
                      <a:noFill/>
                    </a:lnL>
                    <a:lnR w="0">
                      <a:noFill/>
                    </a:lnR>
                    <a:lnT w="0">
                      <a:noFill/>
                    </a:lnT>
                    <a:lnB w="12700">
                      <a:solidFill>
                        <a:schemeClr val="tx1"/>
                      </a:solidFill>
                    </a:lnB>
                    <a:solidFill>
                      <a:schemeClr val="bg1"/>
                    </a:solidFill>
                  </a:tcPr>
                </a:tc>
                <a:tc>
                  <a:txBody>
                    <a:bodyPr/>
                    <a:lstStyle/>
                    <a:p>
                      <a:pPr lvl="0">
                        <a:buNone/>
                      </a:pPr>
                      <a:r>
                        <a:rPr lang="en-US" sz="800" b="0" i="0" u="none" strike="noStrike" cap="none" spc="0" noProof="0" dirty="0">
                          <a:solidFill>
                            <a:schemeClr val="tx1"/>
                          </a:solidFill>
                          <a:effectLst/>
                          <a:latin typeface="Times New Roman"/>
                        </a:rPr>
                        <a:t>Plus Production (dependent on quantity)</a:t>
                      </a:r>
                      <a:endParaRPr lang="en-US" sz="1400" dirty="0"/>
                    </a:p>
                  </a:txBody>
                  <a:tcPr marL="0" marR="4586" marT="5329" marB="17764" anchor="ctr">
                    <a:lnL w="0">
                      <a:noFill/>
                    </a:lnL>
                    <a:lnR w="0">
                      <a:noFill/>
                    </a:lnR>
                    <a:lnT w="0">
                      <a:noFill/>
                    </a:lnT>
                    <a:lnB w="12700">
                      <a:solidFill>
                        <a:schemeClr val="tx1"/>
                      </a:solidFill>
                    </a:lnB>
                    <a:solidFill>
                      <a:schemeClr val="bg1"/>
                    </a:solidFill>
                  </a:tcPr>
                </a:tc>
                <a:extLst>
                  <a:ext uri="{0D108BD9-81ED-4DB2-BD59-A6C34878D82A}">
                    <a16:rowId xmlns:a16="http://schemas.microsoft.com/office/drawing/2014/main" val="3433351884"/>
                  </a:ext>
                </a:extLst>
              </a:tr>
              <a:tr h="183253">
                <a:tc>
                  <a:txBody>
                    <a:bodyPr/>
                    <a:lstStyle/>
                    <a:p>
                      <a:pPr lvl="0">
                        <a:buNone/>
                      </a:pPr>
                      <a:r>
                        <a:rPr lang="en-US" sz="800" b="1" cap="none" spc="0" dirty="0">
                          <a:solidFill>
                            <a:schemeClr val="tx1"/>
                          </a:solidFill>
                          <a:effectLst/>
                          <a:latin typeface="Times New Roman"/>
                        </a:rPr>
                        <a:t>Billboards </a:t>
                      </a:r>
                      <a:r>
                        <a:rPr lang="en-US" sz="800" b="0" cap="none" spc="0" dirty="0">
                          <a:solidFill>
                            <a:schemeClr val="tx1"/>
                          </a:solidFill>
                          <a:effectLst/>
                          <a:latin typeface="Times New Roman"/>
                        </a:rPr>
                        <a:t>*Contact TABIA for location details </a:t>
                      </a:r>
                    </a:p>
                  </a:txBody>
                  <a:tcPr marL="0" marR="4586" marT="5329" marB="17764" anchor="ctr">
                    <a:lnL w="0">
                      <a:noFill/>
                    </a:lnL>
                    <a:lnR w="0">
                      <a:noFill/>
                    </a:lnR>
                    <a:lnT w="12700">
                      <a:solidFill>
                        <a:schemeClr val="tx1"/>
                      </a:solidFill>
                    </a:lnT>
                    <a:lnB w="0">
                      <a:noFill/>
                    </a:lnB>
                    <a:solidFill>
                      <a:schemeClr val="bg1">
                        <a:lumMod val="95000"/>
                      </a:schemeClr>
                    </a:solidFill>
                  </a:tcPr>
                </a:tc>
                <a:tc>
                  <a:txBody>
                    <a:bodyPr/>
                    <a:lstStyle/>
                    <a:p>
                      <a:pPr lvl="0" algn="ctr">
                        <a:buNone/>
                      </a:pPr>
                      <a:endParaRPr lang="en-US" sz="800" cap="none" spc="0" dirty="0">
                        <a:solidFill>
                          <a:schemeClr val="tx1"/>
                        </a:solidFill>
                        <a:effectLst/>
                        <a:latin typeface="Times New Roman"/>
                      </a:endParaRPr>
                    </a:p>
                  </a:txBody>
                  <a:tcPr marL="0" marR="4586" marT="5329" marB="17764" anchor="ctr">
                    <a:lnL w="0">
                      <a:noFill/>
                    </a:lnL>
                    <a:lnR w="0">
                      <a:noFill/>
                    </a:lnR>
                    <a:lnT w="12700">
                      <a:solidFill>
                        <a:schemeClr val="tx1"/>
                      </a:solidFill>
                    </a:lnT>
                    <a:lnB w="0">
                      <a:noFill/>
                    </a:lnB>
                    <a:solidFill>
                      <a:schemeClr val="bg1">
                        <a:lumMod val="95000"/>
                      </a:schemeClr>
                    </a:solidFill>
                  </a:tcPr>
                </a:tc>
                <a:tc>
                  <a:txBody>
                    <a:bodyPr/>
                    <a:lstStyle/>
                    <a:p>
                      <a:pPr lvl="0">
                        <a:buNone/>
                      </a:pPr>
                      <a:endParaRPr lang="en-US" sz="1400" dirty="0"/>
                    </a:p>
                  </a:txBody>
                  <a:tcPr marL="0" marR="4586" marT="5329" marB="17764" anchor="ctr">
                    <a:lnL w="0">
                      <a:noFill/>
                    </a:lnL>
                    <a:lnR w="0">
                      <a:noFill/>
                    </a:lnR>
                    <a:lnT w="12700">
                      <a:solidFill>
                        <a:schemeClr val="tx1"/>
                      </a:solidFill>
                    </a:lnT>
                    <a:lnB w="0">
                      <a:noFill/>
                    </a:lnB>
                    <a:solidFill>
                      <a:schemeClr val="bg1">
                        <a:lumMod val="95000"/>
                      </a:schemeClr>
                    </a:solidFill>
                  </a:tcPr>
                </a:tc>
                <a:extLst>
                  <a:ext uri="{0D108BD9-81ED-4DB2-BD59-A6C34878D82A}">
                    <a16:rowId xmlns:a16="http://schemas.microsoft.com/office/drawing/2014/main" val="1772159190"/>
                  </a:ext>
                </a:extLst>
              </a:tr>
              <a:tr h="183253">
                <a:tc>
                  <a:txBody>
                    <a:bodyPr/>
                    <a:lstStyle/>
                    <a:p>
                      <a:pPr lvl="0">
                        <a:buNone/>
                      </a:pPr>
                      <a:r>
                        <a:rPr lang="en-US" sz="800" b="0" cap="none" spc="0" dirty="0">
                          <a:solidFill>
                            <a:schemeClr val="tx1"/>
                          </a:solidFill>
                          <a:effectLst/>
                          <a:latin typeface="Times New Roman"/>
                        </a:rPr>
                        <a:t>Horizontal (Top)</a:t>
                      </a:r>
                    </a:p>
                  </a:txBody>
                  <a:tcPr marL="0" marR="4586" marT="5329" marB="17764" anchor="ctr">
                    <a:lnL w="0">
                      <a:noFill/>
                    </a:lnL>
                    <a:lnR w="0">
                      <a:noFill/>
                    </a:lnR>
                    <a:lnT w="0">
                      <a:noFill/>
                    </a:lnT>
                    <a:lnB w="0">
                      <a:noFill/>
                    </a:lnB>
                    <a:solidFill>
                      <a:schemeClr val="bg1"/>
                    </a:solidFill>
                  </a:tcPr>
                </a:tc>
                <a:tc>
                  <a:txBody>
                    <a:bodyPr/>
                    <a:lstStyle/>
                    <a:p>
                      <a:pPr lvl="0" algn="ctr">
                        <a:buNone/>
                      </a:pPr>
                      <a:r>
                        <a:rPr lang="en-US" sz="800" cap="none" spc="0" dirty="0">
                          <a:solidFill>
                            <a:schemeClr val="tx1"/>
                          </a:solidFill>
                          <a:effectLst/>
                          <a:latin typeface="Times New Roman"/>
                        </a:rPr>
                        <a:t>$1,500 each per 4 weeks </a:t>
                      </a:r>
                    </a:p>
                    <a:p>
                      <a:pPr lvl="0" algn="ctr">
                        <a:buNone/>
                      </a:pPr>
                      <a:r>
                        <a:rPr lang="en-US" sz="800" cap="none" spc="0" dirty="0">
                          <a:solidFill>
                            <a:schemeClr val="tx1"/>
                          </a:solidFill>
                          <a:effectLst/>
                          <a:latin typeface="Times New Roman"/>
                        </a:rPr>
                        <a:t>(Reg. $3,000)</a:t>
                      </a:r>
                    </a:p>
                  </a:txBody>
                  <a:tcPr marL="0" marR="4586" marT="5329" marB="17764" anchor="ctr">
                    <a:lnL w="0">
                      <a:noFill/>
                    </a:lnL>
                    <a:lnR w="0">
                      <a:noFill/>
                    </a:lnR>
                    <a:lnT w="0">
                      <a:noFill/>
                    </a:lnT>
                    <a:lnB w="0">
                      <a:noFill/>
                    </a:lnB>
                    <a:solidFill>
                      <a:schemeClr val="bg1"/>
                    </a:solidFill>
                  </a:tcPr>
                </a:tc>
                <a:tc>
                  <a:txBody>
                    <a:bodyPr/>
                    <a:lstStyle/>
                    <a:p>
                      <a:pPr lvl="0">
                        <a:buNone/>
                      </a:pPr>
                      <a:r>
                        <a:rPr lang="en-US" sz="800" kern="1200" cap="none" spc="0" dirty="0">
                          <a:solidFill>
                            <a:schemeClr val="tx1"/>
                          </a:solidFill>
                          <a:effectLst/>
                          <a:latin typeface="Times New Roman"/>
                          <a:ea typeface="+mn-ea"/>
                          <a:cs typeface="+mn-cs"/>
                        </a:rPr>
                        <a:t>Plus Production $125 each</a:t>
                      </a:r>
                    </a:p>
                  </a:txBody>
                  <a:tcPr marL="0" marR="4586" marT="5329" marB="17764" anchor="ctr">
                    <a:lnL w="0">
                      <a:noFill/>
                    </a:lnL>
                    <a:lnR w="0">
                      <a:noFill/>
                    </a:lnR>
                    <a:lnT w="0">
                      <a:noFill/>
                    </a:lnT>
                    <a:lnB w="0">
                      <a:noFill/>
                    </a:lnB>
                    <a:solidFill>
                      <a:schemeClr val="bg1"/>
                    </a:solidFill>
                  </a:tcPr>
                </a:tc>
                <a:extLst>
                  <a:ext uri="{0D108BD9-81ED-4DB2-BD59-A6C34878D82A}">
                    <a16:rowId xmlns:a16="http://schemas.microsoft.com/office/drawing/2014/main" val="369742938"/>
                  </a:ext>
                </a:extLst>
              </a:tr>
              <a:tr h="183253">
                <a:tc>
                  <a:txBody>
                    <a:bodyPr/>
                    <a:lstStyle/>
                    <a:p>
                      <a:pPr lvl="0">
                        <a:buNone/>
                      </a:pPr>
                      <a:r>
                        <a:rPr lang="en-US" sz="800" b="0" cap="none" spc="0" dirty="0">
                          <a:solidFill>
                            <a:schemeClr val="tx1"/>
                          </a:solidFill>
                          <a:effectLst/>
                          <a:latin typeface="Times New Roman"/>
                        </a:rPr>
                        <a:t>Vertical (Middle)</a:t>
                      </a:r>
                    </a:p>
                  </a:txBody>
                  <a:tcPr marL="0" marR="4586" marT="5329" marB="17764" anchor="ctr">
                    <a:lnL w="0">
                      <a:noFill/>
                    </a:lnL>
                    <a:lnR w="0">
                      <a:noFill/>
                    </a:lnR>
                    <a:lnT w="0">
                      <a:noFill/>
                    </a:lnT>
                    <a:lnB w="0">
                      <a:noFill/>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$1,000 each per 4 weeks (Reg. $3000)</a:t>
                      </a:r>
                    </a:p>
                  </a:txBody>
                  <a:tcPr marL="0" marR="4586" marT="5329" marB="17764" anchor="ctr">
                    <a:lnL w="0">
                      <a:noFill/>
                    </a:lnL>
                    <a:lnR w="0">
                      <a:noFill/>
                    </a:lnR>
                    <a:lnT w="0">
                      <a:noFill/>
                    </a:lnT>
                    <a:lnB w="0">
                      <a:noFill/>
                    </a:lnB>
                    <a:solidFill>
                      <a:schemeClr val="bg1">
                        <a:lumMod val="95000"/>
                      </a:schemeClr>
                    </a:solidFill>
                  </a:tcPr>
                </a:tc>
                <a:tc>
                  <a:txBody>
                    <a:bodyPr/>
                    <a:lstStyle/>
                    <a:p>
                      <a:pPr lvl="0">
                        <a:buNone/>
                      </a:pPr>
                      <a:r>
                        <a:rPr lang="en-US" sz="800" kern="1200" cap="none" spc="0" dirty="0">
                          <a:solidFill>
                            <a:schemeClr val="tx1"/>
                          </a:solidFill>
                          <a:effectLst/>
                          <a:latin typeface="Times New Roman"/>
                          <a:ea typeface="+mn-ea"/>
                          <a:cs typeface="+mn-cs"/>
                        </a:rPr>
                        <a:t>Plus Production $125 each</a:t>
                      </a:r>
                    </a:p>
                  </a:txBody>
                  <a:tcPr marL="0" marR="4586" marT="5329" marB="17764" anchor="ctr">
                    <a:lnL w="0">
                      <a:noFill/>
                    </a:lnL>
                    <a:lnR w="0">
                      <a:noFill/>
                    </a:lnR>
                    <a:lnT w="0">
                      <a:noFill/>
                    </a:lnT>
                    <a:lnB w="0">
                      <a:noFill/>
                    </a:lnB>
                    <a:solidFill>
                      <a:schemeClr val="bg1">
                        <a:lumMod val="95000"/>
                      </a:schemeClr>
                    </a:solidFill>
                  </a:tcPr>
                </a:tc>
                <a:extLst>
                  <a:ext uri="{0D108BD9-81ED-4DB2-BD59-A6C34878D82A}">
                    <a16:rowId xmlns:a16="http://schemas.microsoft.com/office/drawing/2014/main" val="3673249174"/>
                  </a:ext>
                </a:extLst>
              </a:tr>
              <a:tr h="183253">
                <a:tc>
                  <a:txBody>
                    <a:bodyPr/>
                    <a:lstStyle/>
                    <a:p>
                      <a:pPr lvl="0">
                        <a:buNone/>
                      </a:pPr>
                      <a:r>
                        <a:rPr lang="en-US" sz="800" b="0" cap="none" spc="0" dirty="0">
                          <a:solidFill>
                            <a:schemeClr val="tx1"/>
                          </a:solidFill>
                          <a:effectLst/>
                          <a:latin typeface="Times New Roman"/>
                        </a:rPr>
                        <a:t>Digital (Bottom)</a:t>
                      </a:r>
                    </a:p>
                  </a:txBody>
                  <a:tcPr marL="0" marR="4586" marT="5329" marB="17764" anchor="ctr">
                    <a:lnL w="0">
                      <a:noFill/>
                    </a:lnL>
                    <a:lnR w="0">
                      <a:noFill/>
                    </a:lnR>
                    <a:lnT w="0">
                      <a:noFill/>
                    </a:lnT>
                    <a:lnB w="12700">
                      <a:solidFill>
                        <a:schemeClr val="tx1"/>
                      </a:solidFill>
                    </a:lnB>
                    <a:solidFill>
                      <a:schemeClr val="bg1"/>
                    </a:solidFill>
                  </a:tcPr>
                </a:tc>
                <a:tc>
                  <a:txBody>
                    <a:bodyPr/>
                    <a:lstStyle/>
                    <a:p>
                      <a:pPr lvl="0" algn="ctr">
                        <a:buNone/>
                      </a:pPr>
                      <a:r>
                        <a:rPr lang="en-US" sz="800" cap="none" spc="0" dirty="0">
                          <a:solidFill>
                            <a:schemeClr val="tx1"/>
                          </a:solidFill>
                          <a:effectLst/>
                          <a:latin typeface="Times New Roman"/>
                        </a:rPr>
                        <a:t>$1,500 - $3,000 per face per 4 weeks </a:t>
                      </a:r>
                    </a:p>
                  </a:txBody>
                  <a:tcPr marL="0" marR="4586" marT="5329" marB="17764" anchor="ctr">
                    <a:lnL w="0">
                      <a:noFill/>
                    </a:lnL>
                    <a:lnR w="0">
                      <a:noFill/>
                    </a:lnR>
                    <a:lnT w="0">
                      <a:noFill/>
                    </a:lnT>
                    <a:lnB w="12700">
                      <a:solidFill>
                        <a:schemeClr val="tx1"/>
                      </a:solidFill>
                    </a:lnB>
                    <a:solidFill>
                      <a:schemeClr val="bg1"/>
                    </a:solidFill>
                  </a:tcPr>
                </a:tc>
                <a:tc>
                  <a:txBody>
                    <a:bodyPr/>
                    <a:lstStyle/>
                    <a:p>
                      <a:pPr lvl="0">
                        <a:buNone/>
                      </a:pPr>
                      <a:r>
                        <a:rPr lang="en-US" sz="800" kern="1200" cap="none" spc="0" dirty="0">
                          <a:solidFill>
                            <a:schemeClr val="tx1"/>
                          </a:solidFill>
                          <a:effectLst/>
                          <a:latin typeface="Times New Roman"/>
                          <a:ea typeface="+mn-ea"/>
                          <a:cs typeface="+mn-cs"/>
                        </a:rPr>
                        <a:t>No Production cost</a:t>
                      </a:r>
                    </a:p>
                  </a:txBody>
                  <a:tcPr marL="0" marR="4586" marT="5329" marB="17764" anchor="ctr">
                    <a:lnL w="0">
                      <a:noFill/>
                    </a:lnL>
                    <a:lnR w="0">
                      <a:noFill/>
                    </a:lnR>
                    <a:lnT w="0">
                      <a:noFill/>
                    </a:lnT>
                    <a:lnB w="12700">
                      <a:solidFill>
                        <a:schemeClr val="tx1"/>
                      </a:solidFill>
                    </a:lnB>
                    <a:solidFill>
                      <a:schemeClr val="bg1"/>
                    </a:solidFill>
                  </a:tcPr>
                </a:tc>
                <a:extLst>
                  <a:ext uri="{0D108BD9-81ED-4DB2-BD59-A6C34878D82A}">
                    <a16:rowId xmlns:a16="http://schemas.microsoft.com/office/drawing/2014/main" val="3896400628"/>
                  </a:ext>
                </a:extLst>
              </a:tr>
              <a:tr h="183253">
                <a:tc>
                  <a:txBody>
                    <a:bodyPr/>
                    <a:lstStyle/>
                    <a:p>
                      <a:pPr lvl="0">
                        <a:buNone/>
                      </a:pPr>
                      <a:r>
                        <a:rPr lang="en-US" sz="800" b="1" cap="none" spc="0" dirty="0">
                          <a:solidFill>
                            <a:schemeClr val="tx1"/>
                          </a:solidFill>
                          <a:effectLst/>
                          <a:latin typeface="Times New Roman"/>
                        </a:rPr>
                        <a:t>Digital Residential Network</a:t>
                      </a:r>
                      <a:r>
                        <a:rPr lang="en-US" sz="800" b="0" cap="none" spc="0" dirty="0">
                          <a:solidFill>
                            <a:schemeClr val="tx1"/>
                          </a:solidFill>
                          <a:effectLst/>
                          <a:latin typeface="Times New Roman"/>
                        </a:rPr>
                        <a:t> </a:t>
                      </a:r>
                      <a:endParaRPr lang="en-US"/>
                    </a:p>
                    <a:p>
                      <a:pPr lvl="0">
                        <a:buNone/>
                      </a:pPr>
                      <a:r>
                        <a:rPr lang="en-US" sz="800" b="0" cap="none" spc="0" dirty="0">
                          <a:solidFill>
                            <a:schemeClr val="tx1"/>
                          </a:solidFill>
                          <a:effectLst/>
                          <a:latin typeface="Times New Roman"/>
                        </a:rPr>
                        <a:t>(condominium, high-rise buildings – common areas and elevators)</a:t>
                      </a:r>
                    </a:p>
                  </a:txBody>
                  <a:tcPr marL="0" marR="4586" marT="5329" marB="17764" anchor="ctr">
                    <a:lnL w="0">
                      <a:noFill/>
                    </a:lnL>
                    <a:lnR w="0">
                      <a:noFill/>
                    </a:lnR>
                    <a:lnT w="12700">
                      <a:solidFill>
                        <a:schemeClr val="tx1"/>
                      </a:solidFill>
                    </a:lnT>
                    <a:lnB w="0">
                      <a:noFill/>
                    </a:lnB>
                    <a:solidFill>
                      <a:schemeClr val="bg1">
                        <a:lumMod val="95000"/>
                      </a:schemeClr>
                    </a:solidFill>
                  </a:tcPr>
                </a:tc>
                <a:tc>
                  <a:txBody>
                    <a:bodyPr/>
                    <a:lstStyle/>
                    <a:p>
                      <a:pPr lvl="0" algn="ctr">
                        <a:buNone/>
                      </a:pPr>
                      <a:r>
                        <a:rPr lang="en-US" sz="800" cap="none" spc="0" dirty="0">
                          <a:solidFill>
                            <a:schemeClr val="tx1"/>
                          </a:solidFill>
                          <a:effectLst/>
                          <a:latin typeface="Times New Roman"/>
                        </a:rPr>
                        <a:t>$7,000 - $10,000</a:t>
                      </a:r>
                    </a:p>
                  </a:txBody>
                  <a:tcPr marL="0" marR="4586" marT="5329" marB="17764" anchor="ctr">
                    <a:lnL w="0">
                      <a:noFill/>
                    </a:lnL>
                    <a:lnR w="0">
                      <a:noFill/>
                    </a:lnR>
                    <a:lnT w="12700">
                      <a:solidFill>
                        <a:schemeClr val="tx1"/>
                      </a:solidFill>
                    </a:lnT>
                    <a:lnB w="0">
                      <a:noFill/>
                    </a:lnB>
                    <a:solidFill>
                      <a:schemeClr val="bg1">
                        <a:lumMod val="95000"/>
                      </a:schemeClr>
                    </a:solidFill>
                  </a:tcPr>
                </a:tc>
                <a:tc>
                  <a:txBody>
                    <a:bodyPr/>
                    <a:lstStyle/>
                    <a:p>
                      <a:pPr lvl="0">
                        <a:buNone/>
                      </a:pPr>
                      <a:r>
                        <a:rPr lang="en-US" sz="800" kern="1200" cap="none" spc="0" dirty="0">
                          <a:solidFill>
                            <a:schemeClr val="tx1"/>
                          </a:solidFill>
                          <a:effectLst/>
                          <a:latin typeface="Times New Roman"/>
                          <a:ea typeface="+mn-ea"/>
                          <a:cs typeface="+mn-cs"/>
                        </a:rPr>
                        <a:t>No Production cost</a:t>
                      </a:r>
                    </a:p>
                  </a:txBody>
                  <a:tcPr marL="0" marR="4586" marT="5329" marB="17764" anchor="ctr">
                    <a:lnL w="0">
                      <a:noFill/>
                    </a:lnL>
                    <a:lnR w="0">
                      <a:noFill/>
                    </a:lnR>
                    <a:lnT w="12700">
                      <a:solidFill>
                        <a:schemeClr val="tx1"/>
                      </a:solidFill>
                    </a:lnT>
                    <a:lnB w="0">
                      <a:noFill/>
                    </a:lnB>
                    <a:solidFill>
                      <a:schemeClr val="bg1">
                        <a:lumMod val="95000"/>
                      </a:schemeClr>
                    </a:solidFill>
                  </a:tcPr>
                </a:tc>
                <a:extLst>
                  <a:ext uri="{0D108BD9-81ED-4DB2-BD59-A6C34878D82A}">
                    <a16:rowId xmlns:a16="http://schemas.microsoft.com/office/drawing/2014/main" val="2360008980"/>
                  </a:ext>
                </a:extLst>
              </a:tr>
            </a:tbl>
          </a:graphicData>
        </a:graphic>
      </p:graphicFrame>
      <p:pic>
        <p:nvPicPr>
          <p:cNvPr id="4" name="Picture 3" descr="A blue and white sign with white text&#10;&#10;Description automatically generated">
            <a:extLst>
              <a:ext uri="{FF2B5EF4-FFF2-40B4-BE49-F238E27FC236}">
                <a16:creationId xmlns:a16="http://schemas.microsoft.com/office/drawing/2014/main" id="{01DA262C-A01E-929F-97B5-EDF12D0C4241}"/>
              </a:ext>
            </a:extLst>
          </p:cNvPr>
          <p:cNvPicPr>
            <a:picLocks noChangeAspect="1"/>
          </p:cNvPicPr>
          <p:nvPr/>
        </p:nvPicPr>
        <p:blipFill>
          <a:blip r:embed="rId2"/>
          <a:stretch>
            <a:fillRect/>
          </a:stretch>
        </p:blipFill>
        <p:spPr>
          <a:xfrm>
            <a:off x="2165244" y="371421"/>
            <a:ext cx="2140398" cy="754846"/>
          </a:xfrm>
          <a:prstGeom prst="rect">
            <a:avLst/>
          </a:prstGeom>
        </p:spPr>
      </p:pic>
      <p:pic>
        <p:nvPicPr>
          <p:cNvPr id="6" name="Picture 5" descr="A red and black logo&#10;&#10;Description automatically generated">
            <a:extLst>
              <a:ext uri="{FF2B5EF4-FFF2-40B4-BE49-F238E27FC236}">
                <a16:creationId xmlns:a16="http://schemas.microsoft.com/office/drawing/2014/main" id="{BBC4A724-C3BB-CF3C-2B2F-7FF50EAE88D7}"/>
              </a:ext>
            </a:extLst>
          </p:cNvPr>
          <p:cNvPicPr>
            <a:picLocks noChangeAspect="1"/>
          </p:cNvPicPr>
          <p:nvPr/>
        </p:nvPicPr>
        <p:blipFill>
          <a:blip r:embed="rId3"/>
          <a:stretch>
            <a:fillRect/>
          </a:stretch>
        </p:blipFill>
        <p:spPr>
          <a:xfrm>
            <a:off x="2528635" y="1393128"/>
            <a:ext cx="1405055" cy="536886"/>
          </a:xfrm>
          <a:prstGeom prst="rect">
            <a:avLst/>
          </a:prstGeom>
        </p:spPr>
      </p:pic>
      <p:sp>
        <p:nvSpPr>
          <p:cNvPr id="7" name="TextBox 1">
            <a:extLst>
              <a:ext uri="{FF2B5EF4-FFF2-40B4-BE49-F238E27FC236}">
                <a16:creationId xmlns:a16="http://schemas.microsoft.com/office/drawing/2014/main" id="{E9EF5BFA-475C-781C-34CB-1BBA065E34DE}"/>
              </a:ext>
            </a:extLst>
          </p:cNvPr>
          <p:cNvSpPr txBox="1"/>
          <p:nvPr/>
        </p:nvSpPr>
        <p:spPr>
          <a:xfrm>
            <a:off x="2100158" y="5084578"/>
            <a:ext cx="225697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Light"/>
                <a:cs typeface="Calibri Light"/>
              </a:rPr>
              <a:t>2022 Rates </a:t>
            </a:r>
            <a:r>
              <a:rPr lang="en-US" dirty="0" err="1">
                <a:latin typeface="Calibri Light"/>
                <a:cs typeface="Calibri Light"/>
              </a:rPr>
              <a:t>honoured</a:t>
            </a:r>
            <a:r>
              <a:rPr lang="en-US" dirty="0">
                <a:latin typeface="Calibri Light"/>
                <a:cs typeface="Calibri Light"/>
              </a:rPr>
              <a:t>, over 60% discount available </a:t>
            </a:r>
            <a:endParaRPr lang="en-US" dirty="0"/>
          </a:p>
        </p:txBody>
      </p:sp>
    </p:spTree>
    <p:extLst>
      <p:ext uri="{BB962C8B-B14F-4D97-AF65-F5344CB8AC3E}">
        <p14:creationId xmlns:p14="http://schemas.microsoft.com/office/powerpoint/2010/main" val="240579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making a heart with fingers&#10;&#10;Description automatically generated">
            <a:extLst>
              <a:ext uri="{FF2B5EF4-FFF2-40B4-BE49-F238E27FC236}">
                <a16:creationId xmlns:a16="http://schemas.microsoft.com/office/drawing/2014/main" id="{48D229F0-3AFD-3CFF-DEC4-97A69134DEAB}"/>
              </a:ext>
            </a:extLst>
          </p:cNvPr>
          <p:cNvPicPr>
            <a:picLocks noChangeAspect="1"/>
          </p:cNvPicPr>
          <p:nvPr/>
        </p:nvPicPr>
        <p:blipFill>
          <a:blip r:embed="rId2"/>
          <a:stretch>
            <a:fillRect/>
          </a:stretch>
        </p:blipFill>
        <p:spPr>
          <a:xfrm>
            <a:off x="0" y="284422"/>
            <a:ext cx="12192000" cy="6289156"/>
          </a:xfrm>
          <a:prstGeom prst="rect">
            <a:avLst/>
          </a:prstGeom>
        </p:spPr>
      </p:pic>
    </p:spTree>
    <p:extLst>
      <p:ext uri="{BB962C8B-B14F-4D97-AF65-F5344CB8AC3E}">
        <p14:creationId xmlns:p14="http://schemas.microsoft.com/office/powerpoint/2010/main" val="141976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512291" y="3157745"/>
            <a:ext cx="9418930" cy="1107996"/>
          </a:xfrm>
          <a:prstGeom prst="rect">
            <a:avLst/>
          </a:prstGeom>
          <a:noFill/>
        </p:spPr>
        <p:txBody>
          <a:bodyPr wrap="square" lIns="91440" tIns="45720" rIns="91440" bIns="45720" rtlCol="0" anchor="t">
            <a:spAutoFit/>
          </a:bodyPr>
          <a:lstStyle/>
          <a:p>
            <a:pPr algn="ctr"/>
            <a:r>
              <a:rPr lang="en-US" sz="6600" dirty="0">
                <a:latin typeface="Arial Black"/>
              </a:rPr>
              <a:t>West End Pheonix </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2" name="TextBox 1">
            <a:extLst>
              <a:ext uri="{FF2B5EF4-FFF2-40B4-BE49-F238E27FC236}">
                <a16:creationId xmlns:a16="http://schemas.microsoft.com/office/drawing/2014/main" id="{23C29E4D-ADF2-C0AE-C95F-0DA485A5FEE2}"/>
              </a:ext>
            </a:extLst>
          </p:cNvPr>
          <p:cNvSpPr txBox="1"/>
          <p:nvPr/>
        </p:nvSpPr>
        <p:spPr>
          <a:xfrm>
            <a:off x="3645117" y="4419680"/>
            <a:ext cx="6996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Access Media Kit: </a:t>
            </a:r>
            <a:r>
              <a:rPr lang="en-US" sz="2400" dirty="0">
                <a:solidFill>
                  <a:srgbClr val="444444"/>
                </a:solidFill>
                <a:cs typeface="Calibri"/>
                <a:hlinkClick r:id="rId3"/>
              </a:rPr>
              <a:t>West End Pheonix Media Kit</a:t>
            </a:r>
            <a:endParaRPr lang="en-US" sz="2400">
              <a:solidFill>
                <a:srgbClr val="444444"/>
              </a:solidFill>
              <a:cs typeface="Calibri"/>
            </a:endParaRPr>
          </a:p>
        </p:txBody>
      </p:sp>
      <p:pic>
        <p:nvPicPr>
          <p:cNvPr id="3" name="Picture 2" descr="A black and white sign with white text&#10;&#10;Description automatically generated">
            <a:extLst>
              <a:ext uri="{FF2B5EF4-FFF2-40B4-BE49-F238E27FC236}">
                <a16:creationId xmlns:a16="http://schemas.microsoft.com/office/drawing/2014/main" id="{A4103F42-792B-97D7-DB08-8C3B92FDC5C3}"/>
              </a:ext>
            </a:extLst>
          </p:cNvPr>
          <p:cNvPicPr>
            <a:picLocks noChangeAspect="1"/>
          </p:cNvPicPr>
          <p:nvPr/>
        </p:nvPicPr>
        <p:blipFill>
          <a:blip r:embed="rId4"/>
          <a:stretch>
            <a:fillRect/>
          </a:stretch>
        </p:blipFill>
        <p:spPr>
          <a:xfrm>
            <a:off x="5581650" y="438150"/>
            <a:ext cx="2562225" cy="2562225"/>
          </a:xfrm>
          <a:prstGeom prst="rect">
            <a:avLst/>
          </a:prstGeom>
        </p:spPr>
      </p:pic>
    </p:spTree>
    <p:extLst>
      <p:ext uri="{BB962C8B-B14F-4D97-AF65-F5344CB8AC3E}">
        <p14:creationId xmlns:p14="http://schemas.microsoft.com/office/powerpoint/2010/main" val="360203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images and text&#10;&#10;Description automatically generated">
            <a:extLst>
              <a:ext uri="{FF2B5EF4-FFF2-40B4-BE49-F238E27FC236}">
                <a16:creationId xmlns:a16="http://schemas.microsoft.com/office/drawing/2014/main" id="{0A6C7AB4-81EE-BF3C-6C31-CA06879C6134}"/>
              </a:ext>
            </a:extLst>
          </p:cNvPr>
          <p:cNvPicPr>
            <a:picLocks noChangeAspect="1"/>
          </p:cNvPicPr>
          <p:nvPr/>
        </p:nvPicPr>
        <p:blipFill>
          <a:blip r:embed="rId2"/>
          <a:stretch>
            <a:fillRect/>
          </a:stretch>
        </p:blipFill>
        <p:spPr>
          <a:xfrm>
            <a:off x="803609" y="0"/>
            <a:ext cx="10584782" cy="6858000"/>
          </a:xfrm>
          <a:prstGeom prst="rect">
            <a:avLst/>
          </a:prstGeom>
        </p:spPr>
      </p:pic>
    </p:spTree>
    <p:extLst>
      <p:ext uri="{BB962C8B-B14F-4D97-AF65-F5344CB8AC3E}">
        <p14:creationId xmlns:p14="http://schemas.microsoft.com/office/powerpoint/2010/main" val="367003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436091" y="2871995"/>
            <a:ext cx="9418930" cy="1107996"/>
          </a:xfrm>
          <a:prstGeom prst="rect">
            <a:avLst/>
          </a:prstGeom>
          <a:noFill/>
        </p:spPr>
        <p:txBody>
          <a:bodyPr wrap="square" lIns="91440" tIns="45720" rIns="91440" bIns="45720" rtlCol="0" anchor="t">
            <a:spAutoFit/>
          </a:bodyPr>
          <a:lstStyle/>
          <a:p>
            <a:pPr algn="ctr"/>
            <a:r>
              <a:rPr lang="en-US" sz="6600" dirty="0">
                <a:latin typeface="Arial Black"/>
              </a:rPr>
              <a:t>Destination Toronto</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EA2A3E38-963F-9CCA-5E03-9743AD1FFFE9}"/>
              </a:ext>
            </a:extLst>
          </p:cNvPr>
          <p:cNvPicPr>
            <a:picLocks noChangeAspect="1"/>
          </p:cNvPicPr>
          <p:nvPr/>
        </p:nvPicPr>
        <p:blipFill>
          <a:blip r:embed="rId3"/>
          <a:stretch>
            <a:fillRect/>
          </a:stretch>
        </p:blipFill>
        <p:spPr>
          <a:xfrm>
            <a:off x="4493794" y="931296"/>
            <a:ext cx="5289884" cy="1736856"/>
          </a:xfrm>
          <a:prstGeom prst="rect">
            <a:avLst/>
          </a:prstGeom>
        </p:spPr>
      </p:pic>
      <p:sp>
        <p:nvSpPr>
          <p:cNvPr id="2" name="TextBox 1">
            <a:extLst>
              <a:ext uri="{FF2B5EF4-FFF2-40B4-BE49-F238E27FC236}">
                <a16:creationId xmlns:a16="http://schemas.microsoft.com/office/drawing/2014/main" id="{23C29E4D-ADF2-C0AE-C95F-0DA485A5FEE2}"/>
              </a:ext>
            </a:extLst>
          </p:cNvPr>
          <p:cNvSpPr txBox="1"/>
          <p:nvPr/>
        </p:nvSpPr>
        <p:spPr>
          <a:xfrm>
            <a:off x="3645117" y="4419680"/>
            <a:ext cx="699698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44444"/>
                </a:solidFill>
                <a:cs typeface="Calibri"/>
              </a:rPr>
              <a:t>Access Media Kit: </a:t>
            </a:r>
            <a:r>
              <a:rPr lang="en-US" sz="2400" dirty="0">
                <a:solidFill>
                  <a:srgbClr val="444444"/>
                </a:solidFill>
                <a:cs typeface="Calibri"/>
                <a:hlinkClick r:id="rId4"/>
              </a:rPr>
              <a:t>Destination Toronto Media Kit</a:t>
            </a:r>
            <a:r>
              <a:rPr lang="en-US" sz="2400" dirty="0">
                <a:solidFill>
                  <a:srgbClr val="444444"/>
                </a:solidFill>
                <a:cs typeface="Calibri"/>
              </a:rPr>
              <a:t> </a:t>
            </a:r>
            <a:endParaRPr lang="en-US" sz="2400" u="sng" dirty="0">
              <a:solidFill>
                <a:srgbClr val="444444"/>
              </a:solidFill>
              <a:cs typeface="Calibri"/>
            </a:endParaRPr>
          </a:p>
          <a:p>
            <a:pPr algn="l"/>
            <a:endParaRPr lang="en-US" dirty="0">
              <a:cs typeface="Calibri"/>
            </a:endParaRPr>
          </a:p>
        </p:txBody>
      </p:sp>
    </p:spTree>
    <p:extLst>
      <p:ext uri="{BB962C8B-B14F-4D97-AF65-F5344CB8AC3E}">
        <p14:creationId xmlns:p14="http://schemas.microsoft.com/office/powerpoint/2010/main" val="162480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35000" y="640823"/>
            <a:ext cx="3418659" cy="5583148"/>
          </a:xfrm>
        </p:spPr>
        <p:txBody>
          <a:bodyPr anchor="ctr">
            <a:normAutofit/>
          </a:bodyPr>
          <a:lstStyle/>
          <a:p>
            <a:r>
              <a:rPr lang="en-US" dirty="0">
                <a:cs typeface="Calibri Light"/>
              </a:rPr>
              <a:t>Destination Toronto </a:t>
            </a:r>
            <a:br>
              <a:rPr lang="en-US" dirty="0">
                <a:cs typeface="Calibri Light"/>
              </a:rPr>
            </a:br>
            <a:r>
              <a:rPr lang="en-US" dirty="0">
                <a:cs typeface="Calibri Light"/>
              </a:rPr>
              <a:t>Rate Card</a:t>
            </a:r>
            <a:endParaRPr lang="en-US"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BD451F-0AC2-C142-EC92-CC2D37B04D8C}"/>
              </a:ext>
            </a:extLst>
          </p:cNvPr>
          <p:cNvGraphicFramePr>
            <a:graphicFrameLocks noGrp="1"/>
          </p:cNvGraphicFramePr>
          <p:nvPr>
            <p:ph idx="1"/>
            <p:extLst>
              <p:ext uri="{D42A27DB-BD31-4B8C-83A1-F6EECF244321}">
                <p14:modId xmlns:p14="http://schemas.microsoft.com/office/powerpoint/2010/main" val="32165938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 name="Picture 44" descr="A black and white logo&#10;&#10;Description automatically generated">
            <a:extLst>
              <a:ext uri="{FF2B5EF4-FFF2-40B4-BE49-F238E27FC236}">
                <a16:creationId xmlns:a16="http://schemas.microsoft.com/office/drawing/2014/main" id="{700E7604-7DF7-C4F4-97A1-192A13005E32}"/>
              </a:ext>
            </a:extLst>
          </p:cNvPr>
          <p:cNvPicPr>
            <a:picLocks noChangeAspect="1"/>
          </p:cNvPicPr>
          <p:nvPr/>
        </p:nvPicPr>
        <p:blipFill>
          <a:blip r:embed="rId7"/>
          <a:stretch>
            <a:fillRect/>
          </a:stretch>
        </p:blipFill>
        <p:spPr>
          <a:xfrm>
            <a:off x="904631" y="1267128"/>
            <a:ext cx="2743200" cy="904515"/>
          </a:xfrm>
          <a:prstGeom prst="rect">
            <a:avLst/>
          </a:prstGeom>
        </p:spPr>
      </p:pic>
      <p:sp>
        <p:nvSpPr>
          <p:cNvPr id="177" name="TextBox 176">
            <a:extLst>
              <a:ext uri="{FF2B5EF4-FFF2-40B4-BE49-F238E27FC236}">
                <a16:creationId xmlns:a16="http://schemas.microsoft.com/office/drawing/2014/main" id="{9C353C6C-DE0B-8EB1-5FE5-B4AECFBB96A2}"/>
              </a:ext>
            </a:extLst>
          </p:cNvPr>
          <p:cNvSpPr txBox="1"/>
          <p:nvPr/>
        </p:nvSpPr>
        <p:spPr>
          <a:xfrm>
            <a:off x="820326" y="475262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20% discount on all tactics</a:t>
            </a:r>
            <a:endParaRPr lang="en-US" dirty="0">
              <a:latin typeface="Calibri" panose="020F0502020204030204"/>
              <a:cs typeface="Calibri" panose="020F0502020204030204"/>
            </a:endParaRPr>
          </a:p>
          <a:p>
            <a:r>
              <a:rPr lang="en-US" dirty="0">
                <a:latin typeface="Calibri" panose="020F0502020204030204"/>
                <a:cs typeface="Calibri" panose="020F0502020204030204"/>
              </a:rPr>
              <a:t>*Discount already applied</a:t>
            </a:r>
          </a:p>
        </p:txBody>
      </p:sp>
    </p:spTree>
    <p:extLst>
      <p:ext uri="{BB962C8B-B14F-4D97-AF65-F5344CB8AC3E}">
        <p14:creationId xmlns:p14="http://schemas.microsoft.com/office/powerpoint/2010/main" val="1424826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175407" y="3583863"/>
            <a:ext cx="9418930" cy="1538883"/>
          </a:xfrm>
          <a:prstGeom prst="rect">
            <a:avLst/>
          </a:prstGeom>
          <a:noFill/>
        </p:spPr>
        <p:txBody>
          <a:bodyPr wrap="square" lIns="91440" tIns="45720" rIns="91440" bIns="45720" rtlCol="0" anchor="t">
            <a:spAutoFit/>
          </a:bodyPr>
          <a:lstStyle/>
          <a:p>
            <a:pPr algn="ctr"/>
            <a:r>
              <a:rPr lang="en-US" sz="6600" err="1">
                <a:latin typeface="Arial Black"/>
              </a:rPr>
              <a:t>BlogTO</a:t>
            </a:r>
            <a:endParaRPr lang="en-US" sz="6600">
              <a:latin typeface="Arial Black"/>
            </a:endParaRPr>
          </a:p>
          <a:p>
            <a:pPr algn="ctr"/>
            <a:r>
              <a:rPr lang="en-US" sz="2800" dirty="0">
                <a:latin typeface="Arial Nova"/>
                <a:ea typeface="+mn-lt"/>
                <a:cs typeface="+mn-lt"/>
              </a:rPr>
              <a:t>Download media kit: </a:t>
            </a:r>
            <a:r>
              <a:rPr lang="en-US" sz="2800" dirty="0">
                <a:latin typeface="Arial Nova"/>
                <a:ea typeface="+mn-lt"/>
                <a:cs typeface="+mn-lt"/>
                <a:hlinkClick r:id="rId2"/>
              </a:rPr>
              <a:t>BlogTO Media kit</a:t>
            </a:r>
            <a:r>
              <a:rPr lang="en-US" sz="2800" dirty="0">
                <a:latin typeface="Arial Nova"/>
                <a:ea typeface="+mn-lt"/>
                <a:cs typeface="+mn-lt"/>
              </a:rPr>
              <a:t> </a:t>
            </a: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red and black logo&#10;&#10;Description automatically generated">
            <a:extLst>
              <a:ext uri="{FF2B5EF4-FFF2-40B4-BE49-F238E27FC236}">
                <a16:creationId xmlns:a16="http://schemas.microsoft.com/office/drawing/2014/main" id="{100BC094-F482-C2F5-98A2-8D878BC2AAED}"/>
              </a:ext>
            </a:extLst>
          </p:cNvPr>
          <p:cNvPicPr>
            <a:picLocks noChangeAspect="1"/>
          </p:cNvPicPr>
          <p:nvPr/>
        </p:nvPicPr>
        <p:blipFill>
          <a:blip r:embed="rId4"/>
          <a:stretch>
            <a:fillRect/>
          </a:stretch>
        </p:blipFill>
        <p:spPr>
          <a:xfrm>
            <a:off x="4323348" y="1611668"/>
            <a:ext cx="5109410" cy="1499059"/>
          </a:xfrm>
          <a:prstGeom prst="rect">
            <a:avLst/>
          </a:prstGeom>
        </p:spPr>
      </p:pic>
      <p:sp>
        <p:nvSpPr>
          <p:cNvPr id="6" name="TextBox 5">
            <a:extLst>
              <a:ext uri="{FF2B5EF4-FFF2-40B4-BE49-F238E27FC236}">
                <a16:creationId xmlns:a16="http://schemas.microsoft.com/office/drawing/2014/main" id="{DBFA05E6-898E-D4DE-59D3-40B2EB65AF90}"/>
              </a:ext>
            </a:extLst>
          </p:cNvPr>
          <p:cNvSpPr txBox="1"/>
          <p:nvPr/>
        </p:nvSpPr>
        <p:spPr>
          <a:xfrm>
            <a:off x="2250416" y="6126383"/>
            <a:ext cx="5686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a:rPr>
              <a:t>*Affected by Bill C-18, please see Disclaimer​</a:t>
            </a:r>
          </a:p>
        </p:txBody>
      </p:sp>
    </p:spTree>
    <p:extLst>
      <p:ext uri="{BB962C8B-B14F-4D97-AF65-F5344CB8AC3E}">
        <p14:creationId xmlns:p14="http://schemas.microsoft.com/office/powerpoint/2010/main" val="1930995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07A7E4-772E-E9E5-0737-34F1898D196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800" kern="1200" dirty="0" err="1">
                <a:latin typeface="+mj-lt"/>
                <a:ea typeface="+mj-ea"/>
                <a:cs typeface="+mj-cs"/>
              </a:rPr>
              <a:t>BlogTO</a:t>
            </a:r>
            <a:r>
              <a:rPr lang="en-US" sz="4800" kern="1200" dirty="0">
                <a:latin typeface="+mj-lt"/>
                <a:ea typeface="+mj-ea"/>
                <a:cs typeface="+mj-cs"/>
              </a:rPr>
              <a:t> </a:t>
            </a:r>
            <a:br>
              <a:rPr lang="en-US" sz="4800" dirty="0"/>
            </a:br>
            <a:r>
              <a:rPr lang="en-US" sz="4800" kern="1200" dirty="0">
                <a:latin typeface="+mj-lt"/>
                <a:ea typeface="+mj-ea"/>
                <a:cs typeface="+mj-cs"/>
              </a:rPr>
              <a:t>Rate Card</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71F0C531-A503-FB48-9D7B-4AE4EC112561}"/>
              </a:ext>
            </a:extLst>
          </p:cNvPr>
          <p:cNvGraphicFramePr>
            <a:graphicFrameLocks noGrp="1"/>
          </p:cNvGraphicFramePr>
          <p:nvPr>
            <p:ph idx="1"/>
            <p:extLst>
              <p:ext uri="{D42A27DB-BD31-4B8C-83A1-F6EECF244321}">
                <p14:modId xmlns:p14="http://schemas.microsoft.com/office/powerpoint/2010/main" val="2629023139"/>
              </p:ext>
            </p:extLst>
          </p:nvPr>
        </p:nvGraphicFramePr>
        <p:xfrm>
          <a:off x="4381500" y="370973"/>
          <a:ext cx="7485345" cy="5643248"/>
        </p:xfrm>
        <a:graphic>
          <a:graphicData uri="http://schemas.openxmlformats.org/drawingml/2006/table">
            <a:tbl>
              <a:tblPr firstRow="1" bandRow="1">
                <a:tableStyleId>{3B4B98B0-60AC-42C2-AFA5-B58CD77FA1E5}</a:tableStyleId>
              </a:tblPr>
              <a:tblGrid>
                <a:gridCol w="2589838">
                  <a:extLst>
                    <a:ext uri="{9D8B030D-6E8A-4147-A177-3AD203B41FA5}">
                      <a16:colId xmlns:a16="http://schemas.microsoft.com/office/drawing/2014/main" val="2931820360"/>
                    </a:ext>
                  </a:extLst>
                </a:gridCol>
                <a:gridCol w="689462">
                  <a:extLst>
                    <a:ext uri="{9D8B030D-6E8A-4147-A177-3AD203B41FA5}">
                      <a16:colId xmlns:a16="http://schemas.microsoft.com/office/drawing/2014/main" val="957932663"/>
                    </a:ext>
                  </a:extLst>
                </a:gridCol>
                <a:gridCol w="1095812">
                  <a:extLst>
                    <a:ext uri="{9D8B030D-6E8A-4147-A177-3AD203B41FA5}">
                      <a16:colId xmlns:a16="http://schemas.microsoft.com/office/drawing/2014/main" val="1021085404"/>
                    </a:ext>
                  </a:extLst>
                </a:gridCol>
                <a:gridCol w="807090">
                  <a:extLst>
                    <a:ext uri="{9D8B030D-6E8A-4147-A177-3AD203B41FA5}">
                      <a16:colId xmlns:a16="http://schemas.microsoft.com/office/drawing/2014/main" val="2339472473"/>
                    </a:ext>
                  </a:extLst>
                </a:gridCol>
                <a:gridCol w="805563">
                  <a:extLst>
                    <a:ext uri="{9D8B030D-6E8A-4147-A177-3AD203B41FA5}">
                      <a16:colId xmlns:a16="http://schemas.microsoft.com/office/drawing/2014/main" val="1116015213"/>
                    </a:ext>
                  </a:extLst>
                </a:gridCol>
                <a:gridCol w="1497580">
                  <a:extLst>
                    <a:ext uri="{9D8B030D-6E8A-4147-A177-3AD203B41FA5}">
                      <a16:colId xmlns:a16="http://schemas.microsoft.com/office/drawing/2014/main" val="3100918761"/>
                    </a:ext>
                  </a:extLst>
                </a:gridCol>
              </a:tblGrid>
              <a:tr h="220071">
                <a:tc>
                  <a:txBody>
                    <a:bodyPr/>
                    <a:lstStyle/>
                    <a:p>
                      <a:pPr rtl="0" fontAlgn="b"/>
                      <a:r>
                        <a:rPr lang="en-US" sz="900" b="1" dirty="0">
                          <a:effectLst/>
                        </a:rPr>
                        <a:t>Display Ads</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Impressions</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1766683200"/>
                  </a:ext>
                </a:extLst>
              </a:tr>
              <a:tr h="220071">
                <a:tc>
                  <a:txBody>
                    <a:bodyPr/>
                    <a:lstStyle/>
                    <a:p>
                      <a:pPr rtl="0" fontAlgn="b"/>
                      <a:r>
                        <a:rPr lang="en-US" sz="900" b="1" dirty="0">
                          <a:effectLst/>
                        </a:rPr>
                        <a:t>Standard Display</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$13</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Scalable</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24-48 </a:t>
                      </a:r>
                      <a:r>
                        <a:rPr lang="en-US" sz="900" b="1" dirty="0" err="1">
                          <a:effectLst/>
                        </a:rPr>
                        <a:t>hr</a:t>
                      </a:r>
                      <a:endParaRPr lang="en-US" sz="900" b="1" dirty="0" err="1">
                        <a:effectLst/>
                        <a:latin typeface="Roboto Condensed" panose="02000000000000000000" pitchFamily="2" charset="0"/>
                      </a:endParaRPr>
                    </a:p>
                  </a:txBody>
                  <a:tcPr marL="12609" marR="12609" marT="8407" marB="8407" anchor="b"/>
                </a:tc>
                <a:tc>
                  <a:txBody>
                    <a:bodyPr/>
                    <a:lstStyle/>
                    <a:p>
                      <a:pPr rtl="0" fontAlgn="b"/>
                      <a:r>
                        <a:rPr lang="en-US" sz="900" dirty="0">
                          <a:effectLst/>
                        </a:rPr>
                        <a:t>Purchased by Impression</a:t>
                      </a:r>
                      <a:endParaRPr lang="en-US" sz="900" i="1" dirty="0">
                        <a:effectLst/>
                      </a:endParaRPr>
                    </a:p>
                  </a:txBody>
                  <a:tcPr marL="12609" marR="12609" marT="8407" marB="8407" anchor="b"/>
                </a:tc>
                <a:extLst>
                  <a:ext uri="{0D108BD9-81ED-4DB2-BD59-A6C34878D82A}">
                    <a16:rowId xmlns:a16="http://schemas.microsoft.com/office/drawing/2014/main" val="3613940043"/>
                  </a:ext>
                </a:extLst>
              </a:tr>
              <a:tr h="220071">
                <a:tc>
                  <a:txBody>
                    <a:bodyPr/>
                    <a:lstStyle/>
                    <a:p>
                      <a:pPr rtl="0" fontAlgn="b"/>
                      <a:r>
                        <a:rPr lang="en-US" sz="900" b="1" dirty="0">
                          <a:effectLst/>
                        </a:rPr>
                        <a:t>Content Distribution</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lvl="0" algn="ctr">
                        <a:buNone/>
                      </a:pPr>
                      <a:r>
                        <a:rPr lang="en-US" sz="900" b="1" i="0" u="none" strike="noStrike" noProof="0" dirty="0">
                          <a:solidFill>
                            <a:srgbClr val="000000"/>
                          </a:solidFill>
                          <a:effectLst/>
                          <a:latin typeface="Calibri"/>
                        </a:rPr>
                        <a:t>Impressions</a:t>
                      </a:r>
                      <a:endParaRPr lang="en-US" dirty="0"/>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2097591143"/>
                  </a:ext>
                </a:extLst>
              </a:tr>
              <a:tr h="220071">
                <a:tc>
                  <a:txBody>
                    <a:bodyPr/>
                    <a:lstStyle/>
                    <a:p>
                      <a:pPr rtl="0" fontAlgn="b"/>
                      <a:r>
                        <a:rPr lang="en-US" sz="900" b="1" dirty="0">
                          <a:effectLst/>
                        </a:rPr>
                        <a:t>Branded Editorial </a:t>
                      </a:r>
                      <a:endParaRPr lang="en-US" sz="900" b="1">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$8,000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$6,800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2500 Reads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3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Reads</a:t>
                      </a:r>
                      <a:endParaRPr lang="en-US" sz="900" i="1" dirty="0">
                        <a:effectLst/>
                      </a:endParaRPr>
                    </a:p>
                  </a:txBody>
                  <a:tcPr marL="12609" marR="12609" marT="8407" marB="8407" anchor="b"/>
                </a:tc>
                <a:extLst>
                  <a:ext uri="{0D108BD9-81ED-4DB2-BD59-A6C34878D82A}">
                    <a16:rowId xmlns:a16="http://schemas.microsoft.com/office/drawing/2014/main" val="84257784"/>
                  </a:ext>
                </a:extLst>
              </a:tr>
              <a:tr h="220071">
                <a:tc>
                  <a:txBody>
                    <a:bodyPr/>
                    <a:lstStyle/>
                    <a:p>
                      <a:pPr rtl="0" fontAlgn="b"/>
                      <a:r>
                        <a:rPr lang="en-US" sz="900" b="1" dirty="0">
                          <a:effectLst/>
                        </a:rPr>
                        <a:t>Branded Announcement</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$4,250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2500 Reads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4-5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Reads</a:t>
                      </a:r>
                      <a:endParaRPr lang="en-US" sz="900" i="1" dirty="0">
                        <a:effectLst/>
                      </a:endParaRPr>
                    </a:p>
                  </a:txBody>
                  <a:tcPr marL="12609" marR="12609" marT="8407" marB="8407" anchor="b"/>
                </a:tc>
                <a:extLst>
                  <a:ext uri="{0D108BD9-81ED-4DB2-BD59-A6C34878D82A}">
                    <a16:rowId xmlns:a16="http://schemas.microsoft.com/office/drawing/2014/main" val="1005768871"/>
                  </a:ext>
                </a:extLst>
              </a:tr>
              <a:tr h="220071">
                <a:tc>
                  <a:txBody>
                    <a:bodyPr/>
                    <a:lstStyle/>
                    <a:p>
                      <a:pPr rtl="0" fontAlgn="b"/>
                      <a:r>
                        <a:rPr lang="en-US" sz="900" b="1" dirty="0" err="1">
                          <a:effectLst/>
                        </a:rPr>
                        <a:t>blogTO</a:t>
                      </a:r>
                      <a:r>
                        <a:rPr lang="en-US" sz="900" b="1" dirty="0">
                          <a:effectLst/>
                        </a:rPr>
                        <a:t> Website Contest</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$3,250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$2,700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2840361618"/>
                  </a:ext>
                </a:extLst>
              </a:tr>
              <a:tr h="220071">
                <a:tc>
                  <a:txBody>
                    <a:bodyPr/>
                    <a:lstStyle/>
                    <a:p>
                      <a:pPr rtl="0" fontAlgn="b"/>
                      <a:r>
                        <a:rPr lang="en-US" sz="900" b="1" dirty="0" err="1">
                          <a:effectLst/>
                        </a:rPr>
                        <a:t>blogTO</a:t>
                      </a:r>
                      <a:r>
                        <a:rPr lang="en-US" sz="900" b="1" dirty="0">
                          <a:effectLst/>
                        </a:rPr>
                        <a:t> Events Newsletter</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$1,700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$1,450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80,000 subs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3215089725"/>
                  </a:ext>
                </a:extLst>
              </a:tr>
              <a:tr h="220071">
                <a:tc>
                  <a:txBody>
                    <a:bodyPr/>
                    <a:lstStyle/>
                    <a:p>
                      <a:pPr rtl="0" fontAlgn="b"/>
                      <a:r>
                        <a:rPr lang="en-US" sz="900" b="1" dirty="0" err="1">
                          <a:effectLst/>
                        </a:rPr>
                        <a:t>blogTO</a:t>
                      </a:r>
                      <a:r>
                        <a:rPr lang="en-US" sz="900" b="1" dirty="0">
                          <a:effectLst/>
                        </a:rPr>
                        <a:t> Daily Newsletter</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$1,700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90,000 subs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1407035253"/>
                  </a:ext>
                </a:extLst>
              </a:tr>
              <a:tr h="220071">
                <a:tc>
                  <a:txBody>
                    <a:bodyPr/>
                    <a:lstStyle/>
                    <a:p>
                      <a:pPr rtl="0" fontAlgn="b"/>
                      <a:r>
                        <a:rPr lang="en-US" sz="900" b="1" dirty="0" err="1">
                          <a:effectLst/>
                        </a:rPr>
                        <a:t>blogTO</a:t>
                      </a:r>
                      <a:r>
                        <a:rPr lang="en-US" sz="900" b="1" dirty="0">
                          <a:effectLst/>
                        </a:rPr>
                        <a:t> </a:t>
                      </a:r>
                      <a:r>
                        <a:rPr lang="en-US" sz="900" b="1" dirty="0" err="1">
                          <a:effectLst/>
                        </a:rPr>
                        <a:t>eBlast</a:t>
                      </a:r>
                      <a:endParaRPr lang="en-US" sz="900" b="1" dirty="0" err="1">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$425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15,000 subs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1949924120"/>
                  </a:ext>
                </a:extLst>
              </a:tr>
              <a:tr h="220071">
                <a:tc>
                  <a:txBody>
                    <a:bodyPr/>
                    <a:lstStyle/>
                    <a:p>
                      <a:pPr rtl="0" fontAlgn="b"/>
                      <a:r>
                        <a:rPr lang="en-US" sz="900" b="1" dirty="0">
                          <a:effectLst/>
                        </a:rPr>
                        <a:t>Video</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lvl="0" algn="ctr">
                        <a:buNone/>
                      </a:pPr>
                      <a:r>
                        <a:rPr lang="en-US" sz="900" b="1" i="0" u="none" strike="noStrike" noProof="0" dirty="0">
                          <a:solidFill>
                            <a:srgbClr val="000000"/>
                          </a:solidFill>
                          <a:effectLst/>
                          <a:latin typeface="Calibri"/>
                        </a:rPr>
                        <a:t>Impressions</a:t>
                      </a:r>
                      <a:endParaRPr lang="en-US" dirty="0"/>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2005804077"/>
                  </a:ext>
                </a:extLst>
              </a:tr>
              <a:tr h="220071">
                <a:tc>
                  <a:txBody>
                    <a:bodyPr/>
                    <a:lstStyle/>
                    <a:p>
                      <a:pPr rtl="0" fontAlgn="b"/>
                      <a:r>
                        <a:rPr lang="en-US" sz="900" b="1" dirty="0">
                          <a:effectLst/>
                        </a:rPr>
                        <a:t>Instagram Reel</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Impressions</a:t>
                      </a:r>
                      <a:endParaRPr lang="en-US" sz="900" i="1" dirty="0">
                        <a:effectLst/>
                      </a:endParaRPr>
                    </a:p>
                  </a:txBody>
                  <a:tcPr marL="12609" marR="12609" marT="8407" marB="8407" anchor="b"/>
                </a:tc>
                <a:extLst>
                  <a:ext uri="{0D108BD9-81ED-4DB2-BD59-A6C34878D82A}">
                    <a16:rowId xmlns:a16="http://schemas.microsoft.com/office/drawing/2014/main" val="1477487918"/>
                  </a:ext>
                </a:extLst>
              </a:tr>
              <a:tr h="361544">
                <a:tc>
                  <a:txBody>
                    <a:bodyPr/>
                    <a:lstStyle/>
                    <a:p>
                      <a:pPr rtl="0" fontAlgn="b"/>
                      <a:r>
                        <a:rPr lang="en-US" sz="900" b="1" dirty="0">
                          <a:effectLst/>
                        </a:rPr>
                        <a:t>Reel Extension to Facebook and/or Twitter (</a:t>
                      </a:r>
                      <a:r>
                        <a:rPr lang="en-US" sz="900" b="1" dirty="0" err="1">
                          <a:effectLst/>
                        </a:rPr>
                        <a:t>blogTO</a:t>
                      </a:r>
                      <a:r>
                        <a:rPr lang="en-US" sz="900" b="1" dirty="0">
                          <a:effectLst/>
                        </a:rPr>
                        <a:t>)</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$1,700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 </a:t>
                      </a:r>
                      <a:endParaRPr lang="en-US" sz="900" i="1">
                        <a:effectLst/>
                      </a:endParaRPr>
                    </a:p>
                  </a:txBody>
                  <a:tcPr marL="12609" marR="12609" marT="8407" marB="8407" anchor="b"/>
                </a:tc>
                <a:extLst>
                  <a:ext uri="{0D108BD9-81ED-4DB2-BD59-A6C34878D82A}">
                    <a16:rowId xmlns:a16="http://schemas.microsoft.com/office/drawing/2014/main" val="3285900951"/>
                  </a:ext>
                </a:extLst>
              </a:tr>
              <a:tr h="220071">
                <a:tc>
                  <a:txBody>
                    <a:bodyPr/>
                    <a:lstStyle/>
                    <a:p>
                      <a:pPr rtl="0" fontAlgn="b"/>
                      <a:r>
                        <a:rPr lang="en-US" sz="900" b="1" dirty="0">
                          <a:effectLst/>
                        </a:rPr>
                        <a:t>Reel Extension to blogto.com</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$2,125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120,000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Impressions</a:t>
                      </a:r>
                      <a:endParaRPr lang="en-US" sz="900" i="1" dirty="0">
                        <a:effectLst/>
                      </a:endParaRPr>
                    </a:p>
                  </a:txBody>
                  <a:tcPr marL="12609" marR="12609" marT="8407" marB="8407" anchor="b"/>
                </a:tc>
                <a:extLst>
                  <a:ext uri="{0D108BD9-81ED-4DB2-BD59-A6C34878D82A}">
                    <a16:rowId xmlns:a16="http://schemas.microsoft.com/office/drawing/2014/main" val="3606376107"/>
                  </a:ext>
                </a:extLst>
              </a:tr>
              <a:tr h="220071">
                <a:tc>
                  <a:txBody>
                    <a:bodyPr/>
                    <a:lstStyle/>
                    <a:p>
                      <a:pPr rtl="0" fontAlgn="b"/>
                      <a:r>
                        <a:rPr lang="en-US" sz="900" b="1" dirty="0">
                          <a:effectLst/>
                        </a:rPr>
                        <a:t>TikTok Video</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$4,250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 Weeks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Impressions</a:t>
                      </a:r>
                      <a:endParaRPr lang="en-US" sz="900" i="1" dirty="0">
                        <a:effectLst/>
                      </a:endParaRPr>
                    </a:p>
                  </a:txBody>
                  <a:tcPr marL="12609" marR="12609" marT="8407" marB="8407" anchor="b"/>
                </a:tc>
                <a:extLst>
                  <a:ext uri="{0D108BD9-81ED-4DB2-BD59-A6C34878D82A}">
                    <a16:rowId xmlns:a16="http://schemas.microsoft.com/office/drawing/2014/main" val="1015500812"/>
                  </a:ext>
                </a:extLst>
              </a:tr>
              <a:tr h="220071">
                <a:tc>
                  <a:txBody>
                    <a:bodyPr/>
                    <a:lstStyle/>
                    <a:p>
                      <a:pPr rtl="0" fontAlgn="b"/>
                      <a:r>
                        <a:rPr lang="en-US" sz="900" b="1" dirty="0">
                          <a:effectLst/>
                        </a:rPr>
                        <a:t>Social Media</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lvl="0" algn="ctr">
                        <a:buNone/>
                      </a:pPr>
                      <a:r>
                        <a:rPr lang="en-US" sz="900" b="1" i="0" u="none" strike="noStrike" noProof="0" dirty="0">
                          <a:solidFill>
                            <a:srgbClr val="000000"/>
                          </a:solidFill>
                          <a:effectLst/>
                          <a:latin typeface="Calibri"/>
                        </a:rPr>
                        <a:t>Impressions</a:t>
                      </a:r>
                      <a:endParaRPr lang="en-US" dirty="0"/>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1940715803"/>
                  </a:ext>
                </a:extLst>
              </a:tr>
              <a:tr h="220071">
                <a:tc>
                  <a:txBody>
                    <a:bodyPr/>
                    <a:lstStyle/>
                    <a:p>
                      <a:pPr rtl="0" fontAlgn="b"/>
                      <a:r>
                        <a:rPr lang="en-US" sz="900" b="1" dirty="0">
                          <a:effectLst/>
                        </a:rPr>
                        <a:t>Instagram Image Post</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$2,750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3-5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Impressions</a:t>
                      </a:r>
                      <a:endParaRPr lang="en-US" sz="900" i="1" dirty="0">
                        <a:effectLst/>
                      </a:endParaRPr>
                    </a:p>
                  </a:txBody>
                  <a:tcPr marL="12609" marR="12609" marT="8407" marB="8407" anchor="b"/>
                </a:tc>
                <a:extLst>
                  <a:ext uri="{0D108BD9-81ED-4DB2-BD59-A6C34878D82A}">
                    <a16:rowId xmlns:a16="http://schemas.microsoft.com/office/drawing/2014/main" val="2452286198"/>
                  </a:ext>
                </a:extLst>
              </a:tr>
              <a:tr h="220071">
                <a:tc>
                  <a:txBody>
                    <a:bodyPr/>
                    <a:lstStyle/>
                    <a:p>
                      <a:pPr rtl="0" fontAlgn="b"/>
                      <a:r>
                        <a:rPr lang="en-US" sz="900" b="1" dirty="0">
                          <a:effectLst/>
                        </a:rPr>
                        <a:t>Instagram Single Story Slide</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$750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33,333</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Guaranteed Impressions</a:t>
                      </a:r>
                      <a:endParaRPr lang="en-US" sz="900" i="1" dirty="0">
                        <a:effectLst/>
                      </a:endParaRPr>
                    </a:p>
                  </a:txBody>
                  <a:tcPr marL="12609" marR="12609" marT="8407" marB="8407" anchor="b"/>
                </a:tc>
                <a:extLst>
                  <a:ext uri="{0D108BD9-81ED-4DB2-BD59-A6C34878D82A}">
                    <a16:rowId xmlns:a16="http://schemas.microsoft.com/office/drawing/2014/main" val="3943390484"/>
                  </a:ext>
                </a:extLst>
              </a:tr>
              <a:tr h="220071">
                <a:tc>
                  <a:txBody>
                    <a:bodyPr/>
                    <a:lstStyle/>
                    <a:p>
                      <a:pPr rtl="0" fontAlgn="b"/>
                      <a:r>
                        <a:rPr lang="en-US" sz="900" b="1" dirty="0">
                          <a:effectLst/>
                        </a:rPr>
                        <a:t>Facebook Post (1-4 images)</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$1,250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1192698505"/>
                  </a:ext>
                </a:extLst>
              </a:tr>
              <a:tr h="220071">
                <a:tc>
                  <a:txBody>
                    <a:bodyPr/>
                    <a:lstStyle/>
                    <a:p>
                      <a:pPr rtl="0" fontAlgn="b"/>
                      <a:r>
                        <a:rPr lang="en-US" sz="900" b="1" dirty="0">
                          <a:effectLst/>
                        </a:rPr>
                        <a:t>Tweet</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$1,150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$975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10,000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 Days</a:t>
                      </a:r>
                      <a:endParaRPr lang="en-US" sz="900" b="1" dirty="0">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3433194690"/>
                  </a:ext>
                </a:extLst>
              </a:tr>
              <a:tr h="220071">
                <a:tc>
                  <a:txBody>
                    <a:bodyPr/>
                    <a:lstStyle/>
                    <a:p>
                      <a:pPr rtl="0" fontAlgn="b"/>
                      <a:r>
                        <a:rPr lang="en-US" sz="900" b="1" dirty="0">
                          <a:effectLst/>
                        </a:rPr>
                        <a:t>Contest Management Fee</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$425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N/a</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N/a</a:t>
                      </a:r>
                      <a:endParaRPr lang="en-US" sz="900" b="1" dirty="0">
                        <a:effectLst/>
                        <a:latin typeface="Roboto Condensed" panose="02000000000000000000" pitchFamily="2" charset="0"/>
                      </a:endParaRPr>
                    </a:p>
                  </a:txBody>
                  <a:tcPr marL="12609" marR="12609" marT="8407" marB="8407" anchor="b"/>
                </a:tc>
                <a:tc>
                  <a:txBody>
                    <a:bodyPr/>
                    <a:lstStyle/>
                    <a:p>
                      <a:pPr rtl="0" fontAlgn="b"/>
                      <a:endParaRPr lang="en-US" sz="900">
                        <a:effectLst/>
                      </a:endParaRPr>
                    </a:p>
                  </a:txBody>
                  <a:tcPr marL="12609" marR="12609" marT="8407" marB="8407" anchor="b"/>
                </a:tc>
                <a:extLst>
                  <a:ext uri="{0D108BD9-81ED-4DB2-BD59-A6C34878D82A}">
                    <a16:rowId xmlns:a16="http://schemas.microsoft.com/office/drawing/2014/main" val="401143866"/>
                  </a:ext>
                </a:extLst>
              </a:tr>
              <a:tr h="220071">
                <a:tc>
                  <a:txBody>
                    <a:bodyPr/>
                    <a:lstStyle/>
                    <a:p>
                      <a:pPr rtl="0" fontAlgn="b"/>
                      <a:r>
                        <a:rPr lang="en-US" sz="900" b="1" dirty="0">
                          <a:effectLst/>
                        </a:rPr>
                        <a:t>Visual Production</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lvl="0" algn="ctr">
                        <a:buNone/>
                      </a:pPr>
                      <a:r>
                        <a:rPr lang="en-US" sz="900" b="1" i="0" u="none" strike="noStrike" noProof="0" dirty="0">
                          <a:solidFill>
                            <a:srgbClr val="000000"/>
                          </a:solidFill>
                          <a:effectLst/>
                          <a:latin typeface="Calibri"/>
                        </a:rPr>
                        <a:t>Impressions</a:t>
                      </a:r>
                      <a:endParaRPr lang="en-US" dirty="0"/>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785082926"/>
                  </a:ext>
                </a:extLst>
              </a:tr>
              <a:tr h="220071">
                <a:tc>
                  <a:txBody>
                    <a:bodyPr/>
                    <a:lstStyle/>
                    <a:p>
                      <a:pPr rtl="0" fontAlgn="b"/>
                      <a:r>
                        <a:rPr lang="en-US" sz="900" b="1" dirty="0">
                          <a:effectLst/>
                        </a:rPr>
                        <a:t>Custom Photography</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N/a</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N/a</a:t>
                      </a:r>
                      <a:endParaRPr lang="en-US" sz="900" b="1" dirty="0">
                        <a:effectLst/>
                        <a:latin typeface="Roboto Condensed" panose="02000000000000000000" pitchFamily="2" charset="0"/>
                      </a:endParaRPr>
                    </a:p>
                  </a:txBody>
                  <a:tcPr marL="12609" marR="12609" marT="8407" marB="8407" anchor="b"/>
                </a:tc>
                <a:tc>
                  <a:txBody>
                    <a:bodyPr/>
                    <a:lstStyle/>
                    <a:p>
                      <a:pPr rtl="0" fontAlgn="b"/>
                      <a:endParaRPr lang="en-US" sz="900">
                        <a:effectLst/>
                      </a:endParaRPr>
                    </a:p>
                  </a:txBody>
                  <a:tcPr marL="12609" marR="12609" marT="8407" marB="8407" anchor="b"/>
                </a:tc>
                <a:extLst>
                  <a:ext uri="{0D108BD9-81ED-4DB2-BD59-A6C34878D82A}">
                    <a16:rowId xmlns:a16="http://schemas.microsoft.com/office/drawing/2014/main" val="749051427"/>
                  </a:ext>
                </a:extLst>
              </a:tr>
              <a:tr h="220071">
                <a:tc>
                  <a:txBody>
                    <a:bodyPr/>
                    <a:lstStyle/>
                    <a:p>
                      <a:pPr rtl="0" fontAlgn="b"/>
                      <a:r>
                        <a:rPr lang="en-US" sz="900" b="1" dirty="0">
                          <a:effectLst/>
                        </a:rPr>
                        <a:t>Section Takeovers / Roadblocks </a:t>
                      </a:r>
                      <a:endParaRPr lang="en-US" sz="900" b="1">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BT PRICE</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algn="ctr" rtl="0" fontAlgn="b"/>
                      <a:r>
                        <a:rPr lang="en-US" sz="900" b="1" dirty="0">
                          <a:effectLst/>
                        </a:rPr>
                        <a:t>TABIA Preferred </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lvl="0" algn="ctr">
                        <a:buNone/>
                      </a:pPr>
                      <a:r>
                        <a:rPr lang="en-US" sz="900" b="1" i="0" u="none" strike="noStrike" noProof="0" dirty="0">
                          <a:solidFill>
                            <a:srgbClr val="000000"/>
                          </a:solidFill>
                          <a:effectLst/>
                          <a:latin typeface="Calibri"/>
                        </a:rPr>
                        <a:t>Impressions</a:t>
                      </a:r>
                      <a:endParaRPr lang="en-US" dirty="0"/>
                    </a:p>
                  </a:txBody>
                  <a:tcPr marL="12609" marR="12609" marT="8407" marB="8407" anchor="b">
                    <a:solidFill>
                      <a:srgbClr val="ED7D31"/>
                    </a:solidFill>
                  </a:tcPr>
                </a:tc>
                <a:tc>
                  <a:txBody>
                    <a:bodyPr/>
                    <a:lstStyle/>
                    <a:p>
                      <a:pPr algn="ctr" rtl="0" fontAlgn="b"/>
                      <a:r>
                        <a:rPr lang="en-US" sz="900" b="1" dirty="0">
                          <a:effectLst/>
                        </a:rPr>
                        <a:t>Turnaround</a:t>
                      </a:r>
                      <a:endParaRPr lang="en-US" sz="900" b="1" dirty="0">
                        <a:effectLst/>
                        <a:latin typeface="Roboto Condensed" panose="02000000000000000000" pitchFamily="2" charset="0"/>
                      </a:endParaRPr>
                    </a:p>
                  </a:txBody>
                  <a:tcPr marL="12609" marR="12609" marT="8407" marB="8407" anchor="b">
                    <a:solidFill>
                      <a:srgbClr val="ED7D31"/>
                    </a:solidFill>
                  </a:tcPr>
                </a:tc>
                <a:tc>
                  <a:txBody>
                    <a:bodyPr/>
                    <a:lstStyle/>
                    <a:p>
                      <a:pPr rtl="0" fontAlgn="b"/>
                      <a:endParaRPr lang="en-US" sz="900">
                        <a:effectLst/>
                      </a:endParaRPr>
                    </a:p>
                  </a:txBody>
                  <a:tcPr marL="12609" marR="12609" marT="8407" marB="8407" anchor="b">
                    <a:solidFill>
                      <a:srgbClr val="ED7D31"/>
                    </a:solidFill>
                  </a:tcPr>
                </a:tc>
                <a:extLst>
                  <a:ext uri="{0D108BD9-81ED-4DB2-BD59-A6C34878D82A}">
                    <a16:rowId xmlns:a16="http://schemas.microsoft.com/office/drawing/2014/main" val="3336625247"/>
                  </a:ext>
                </a:extLst>
              </a:tr>
              <a:tr h="220071">
                <a:tc>
                  <a:txBody>
                    <a:bodyPr/>
                    <a:lstStyle/>
                    <a:p>
                      <a:pPr rtl="0" fontAlgn="b"/>
                      <a:r>
                        <a:rPr lang="en-US" sz="900" b="1" dirty="0">
                          <a:effectLst/>
                        </a:rPr>
                        <a:t>Homepage (Daily Flat Rate)</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$6,000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$5,100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300,000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24-48 </a:t>
                      </a:r>
                      <a:r>
                        <a:rPr lang="en-US" sz="900" b="1" dirty="0" err="1">
                          <a:effectLst/>
                        </a:rPr>
                        <a:t>Hrs</a:t>
                      </a:r>
                      <a:endParaRPr lang="en-US" sz="900" b="1" dirty="0" err="1">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61763806"/>
                  </a:ext>
                </a:extLst>
              </a:tr>
              <a:tr h="220071">
                <a:tc>
                  <a:txBody>
                    <a:bodyPr/>
                    <a:lstStyle/>
                    <a:p>
                      <a:pPr rtl="0" fontAlgn="b"/>
                      <a:r>
                        <a:rPr lang="en-US" sz="900" b="1" dirty="0">
                          <a:effectLst/>
                        </a:rPr>
                        <a:t>Radar + Events (Daily Flat Rate)</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$500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$425</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25,000</a:t>
                      </a:r>
                      <a:endParaRPr lang="en-US" sz="900" b="1" dirty="0">
                        <a:effectLst/>
                        <a:latin typeface="Roboto Condensed" panose="02000000000000000000" pitchFamily="2" charset="0"/>
                      </a:endParaRPr>
                    </a:p>
                  </a:txBody>
                  <a:tcPr marL="12609" marR="12609" marT="8407" marB="8407" anchor="b"/>
                </a:tc>
                <a:tc>
                  <a:txBody>
                    <a:bodyPr/>
                    <a:lstStyle/>
                    <a:p>
                      <a:pPr algn="ctr" rtl="0" fontAlgn="b"/>
                      <a:r>
                        <a:rPr lang="en-US" sz="900" b="1" dirty="0">
                          <a:effectLst/>
                        </a:rPr>
                        <a:t>24-48 </a:t>
                      </a:r>
                      <a:r>
                        <a:rPr lang="en-US" sz="900" b="1" dirty="0" err="1">
                          <a:effectLst/>
                        </a:rPr>
                        <a:t>Hrs</a:t>
                      </a:r>
                      <a:endParaRPr lang="en-US" sz="900" b="1" dirty="0" err="1">
                        <a:effectLst/>
                        <a:latin typeface="Roboto Condensed" panose="02000000000000000000" pitchFamily="2" charset="0"/>
                      </a:endParaRPr>
                    </a:p>
                  </a:txBody>
                  <a:tcPr marL="12609" marR="12609" marT="8407" marB="8407" anchor="b"/>
                </a:tc>
                <a:tc>
                  <a:txBody>
                    <a:bodyPr/>
                    <a:lstStyle/>
                    <a:p>
                      <a:pPr rtl="0" fontAlgn="b"/>
                      <a:r>
                        <a:rPr lang="en-US" sz="900" dirty="0">
                          <a:effectLst/>
                        </a:rPr>
                        <a:t>Estimated Impressions</a:t>
                      </a:r>
                      <a:endParaRPr lang="en-US" sz="900" i="1" dirty="0">
                        <a:effectLst/>
                      </a:endParaRPr>
                    </a:p>
                  </a:txBody>
                  <a:tcPr marL="12609" marR="12609" marT="8407" marB="8407" anchor="b"/>
                </a:tc>
                <a:extLst>
                  <a:ext uri="{0D108BD9-81ED-4DB2-BD59-A6C34878D82A}">
                    <a16:rowId xmlns:a16="http://schemas.microsoft.com/office/drawing/2014/main" val="2715251049"/>
                  </a:ext>
                </a:extLst>
              </a:tr>
            </a:tbl>
          </a:graphicData>
        </a:graphic>
      </p:graphicFrame>
      <p:pic>
        <p:nvPicPr>
          <p:cNvPr id="3" name="Picture 2" descr="A red and black logo&#10;&#10;Description automatically generated">
            <a:extLst>
              <a:ext uri="{FF2B5EF4-FFF2-40B4-BE49-F238E27FC236}">
                <a16:creationId xmlns:a16="http://schemas.microsoft.com/office/drawing/2014/main" id="{26B5AC90-FC25-546A-DC78-77A91903C3F7}"/>
              </a:ext>
            </a:extLst>
          </p:cNvPr>
          <p:cNvPicPr>
            <a:picLocks noChangeAspect="1"/>
          </p:cNvPicPr>
          <p:nvPr/>
        </p:nvPicPr>
        <p:blipFill>
          <a:blip r:embed="rId2"/>
          <a:stretch>
            <a:fillRect/>
          </a:stretch>
        </p:blipFill>
        <p:spPr>
          <a:xfrm>
            <a:off x="904240" y="1310204"/>
            <a:ext cx="2743200" cy="803512"/>
          </a:xfrm>
          <a:prstGeom prst="rect">
            <a:avLst/>
          </a:prstGeom>
        </p:spPr>
      </p:pic>
      <p:sp>
        <p:nvSpPr>
          <p:cNvPr id="4" name="TextBox 3">
            <a:extLst>
              <a:ext uri="{FF2B5EF4-FFF2-40B4-BE49-F238E27FC236}">
                <a16:creationId xmlns:a16="http://schemas.microsoft.com/office/drawing/2014/main" id="{CDAE3000-A6AE-F2CC-5C41-557C69803B7B}"/>
              </a:ext>
            </a:extLst>
          </p:cNvPr>
          <p:cNvSpPr txBox="1"/>
          <p:nvPr/>
        </p:nvSpPr>
        <p:spPr>
          <a:xfrm>
            <a:off x="735659" y="49125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15% discount on all tactics </a:t>
            </a:r>
          </a:p>
        </p:txBody>
      </p:sp>
    </p:spTree>
    <p:extLst>
      <p:ext uri="{BB962C8B-B14F-4D97-AF65-F5344CB8AC3E}">
        <p14:creationId xmlns:p14="http://schemas.microsoft.com/office/powerpoint/2010/main" val="6134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63571" y="2871995"/>
            <a:ext cx="9418930" cy="1107996"/>
          </a:xfrm>
          <a:prstGeom prst="rect">
            <a:avLst/>
          </a:prstGeom>
          <a:noFill/>
        </p:spPr>
        <p:txBody>
          <a:bodyPr wrap="square" lIns="91440" tIns="45720" rIns="91440" bIns="45720" rtlCol="0" anchor="t">
            <a:spAutoFit/>
          </a:bodyPr>
          <a:lstStyle/>
          <a:p>
            <a:pPr algn="ctr"/>
            <a:r>
              <a:rPr lang="en-US" sz="6600" dirty="0">
                <a:latin typeface="Arial Black"/>
              </a:rPr>
              <a:t>Now Toronto</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2" name="TextBox 1">
            <a:extLst>
              <a:ext uri="{FF2B5EF4-FFF2-40B4-BE49-F238E27FC236}">
                <a16:creationId xmlns:a16="http://schemas.microsoft.com/office/drawing/2014/main" id="{23C29E4D-ADF2-C0AE-C95F-0DA485A5FEE2}"/>
              </a:ext>
            </a:extLst>
          </p:cNvPr>
          <p:cNvSpPr txBox="1"/>
          <p:nvPr/>
        </p:nvSpPr>
        <p:spPr>
          <a:xfrm>
            <a:off x="3757258" y="4384627"/>
            <a:ext cx="6996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Download Media Kit: </a:t>
            </a:r>
            <a:r>
              <a:rPr lang="en-US" sz="2400" dirty="0">
                <a:solidFill>
                  <a:srgbClr val="444444"/>
                </a:solidFill>
                <a:cs typeface="Calibri"/>
                <a:hlinkClick r:id="rId3"/>
              </a:rPr>
              <a:t>Now Toronto Media Kit</a:t>
            </a:r>
            <a:endParaRPr lang="en-US" sz="2400" dirty="0">
              <a:solidFill>
                <a:srgbClr val="444444"/>
              </a:solidFill>
              <a:cs typeface="Calibri"/>
            </a:endParaRPr>
          </a:p>
        </p:txBody>
      </p:sp>
      <p:pic>
        <p:nvPicPr>
          <p:cNvPr id="6" name="Picture 5">
            <a:extLst>
              <a:ext uri="{FF2B5EF4-FFF2-40B4-BE49-F238E27FC236}">
                <a16:creationId xmlns:a16="http://schemas.microsoft.com/office/drawing/2014/main" id="{594198EA-708C-5074-B7D6-B21010739227}"/>
              </a:ext>
            </a:extLst>
          </p:cNvPr>
          <p:cNvPicPr>
            <a:picLocks noChangeAspect="1"/>
          </p:cNvPicPr>
          <p:nvPr/>
        </p:nvPicPr>
        <p:blipFill>
          <a:blip r:embed="rId4"/>
          <a:stretch>
            <a:fillRect/>
          </a:stretch>
        </p:blipFill>
        <p:spPr>
          <a:xfrm>
            <a:off x="5526011" y="1745979"/>
            <a:ext cx="2654687" cy="894189"/>
          </a:xfrm>
          <a:prstGeom prst="rect">
            <a:avLst/>
          </a:prstGeom>
        </p:spPr>
      </p:pic>
      <p:sp>
        <p:nvSpPr>
          <p:cNvPr id="8" name="TextBox 7">
            <a:extLst>
              <a:ext uri="{FF2B5EF4-FFF2-40B4-BE49-F238E27FC236}">
                <a16:creationId xmlns:a16="http://schemas.microsoft.com/office/drawing/2014/main" id="{DF2E094E-BBF5-4618-764C-DA423E813F3D}"/>
              </a:ext>
            </a:extLst>
          </p:cNvPr>
          <p:cNvSpPr txBox="1"/>
          <p:nvPr/>
        </p:nvSpPr>
        <p:spPr>
          <a:xfrm>
            <a:off x="2250416" y="6126383"/>
            <a:ext cx="5686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a:rPr>
              <a:t>*Affected by Bill C-18, please see Disclaimer​</a:t>
            </a:r>
          </a:p>
        </p:txBody>
      </p:sp>
    </p:spTree>
    <p:extLst>
      <p:ext uri="{BB962C8B-B14F-4D97-AF65-F5344CB8AC3E}">
        <p14:creationId xmlns:p14="http://schemas.microsoft.com/office/powerpoint/2010/main" val="132581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393700" y="704323"/>
            <a:ext cx="3875859" cy="5583148"/>
          </a:xfrm>
        </p:spPr>
        <p:txBody>
          <a:bodyPr anchor="ctr">
            <a:normAutofit/>
          </a:bodyPr>
          <a:lstStyle/>
          <a:p>
            <a:r>
              <a:rPr lang="en-US" sz="4800" dirty="0">
                <a:cs typeface="Calibri Light"/>
              </a:rPr>
              <a:t>Now Toronto Rate Card</a:t>
            </a:r>
            <a:endParaRPr lang="en-US" sz="5400" dirty="0">
              <a:cs typeface="Calibri Light" panose="020F0302020204030204"/>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BD451F-0AC2-C142-EC92-CC2D37B04D8C}"/>
              </a:ext>
            </a:extLst>
          </p:cNvPr>
          <p:cNvGraphicFramePr>
            <a:graphicFrameLocks noGrp="1"/>
          </p:cNvGraphicFramePr>
          <p:nvPr>
            <p:ph idx="1"/>
            <p:extLst>
              <p:ext uri="{D42A27DB-BD31-4B8C-83A1-F6EECF244321}">
                <p14:modId xmlns:p14="http://schemas.microsoft.com/office/powerpoint/2010/main" val="2450243508"/>
              </p:ext>
            </p:extLst>
          </p:nvPr>
        </p:nvGraphicFramePr>
        <p:xfrm>
          <a:off x="4648018" y="520055"/>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 name="Picture 44" descr="A white letters on a blue background&#10;&#10;Description automatically generated">
            <a:extLst>
              <a:ext uri="{FF2B5EF4-FFF2-40B4-BE49-F238E27FC236}">
                <a16:creationId xmlns:a16="http://schemas.microsoft.com/office/drawing/2014/main" id="{BDA8DC34-6DF9-A244-AC9F-2CE6AA01F056}"/>
              </a:ext>
            </a:extLst>
          </p:cNvPr>
          <p:cNvPicPr>
            <a:picLocks noChangeAspect="1"/>
          </p:cNvPicPr>
          <p:nvPr/>
        </p:nvPicPr>
        <p:blipFill>
          <a:blip r:embed="rId7"/>
          <a:stretch>
            <a:fillRect/>
          </a:stretch>
        </p:blipFill>
        <p:spPr>
          <a:xfrm>
            <a:off x="1003300" y="1785938"/>
            <a:ext cx="2038350" cy="695325"/>
          </a:xfrm>
          <a:prstGeom prst="rect">
            <a:avLst/>
          </a:prstGeom>
        </p:spPr>
      </p:pic>
      <p:sp>
        <p:nvSpPr>
          <p:cNvPr id="4" name="TextBox 3">
            <a:extLst>
              <a:ext uri="{FF2B5EF4-FFF2-40B4-BE49-F238E27FC236}">
                <a16:creationId xmlns:a16="http://schemas.microsoft.com/office/drawing/2014/main" id="{9F32467C-C84F-88B8-FC25-9C409151A935}"/>
              </a:ext>
            </a:extLst>
          </p:cNvPr>
          <p:cNvSpPr txBox="1"/>
          <p:nvPr/>
        </p:nvSpPr>
        <p:spPr>
          <a:xfrm>
            <a:off x="339853" y="4676349"/>
            <a:ext cx="3765803" cy="1477328"/>
          </a:xfrm>
          <a:prstGeom prst="rect">
            <a:avLst/>
          </a:prstGeom>
          <a:noFill/>
        </p:spPr>
        <p:txBody>
          <a:bodyPr wrap="square">
            <a:spAutoFit/>
          </a:bodyPr>
          <a:lstStyle/>
          <a:p>
            <a:r>
              <a:rPr lang="en-US" dirty="0">
                <a:latin typeface="Calibri Light"/>
                <a:cs typeface="Calibri Light"/>
              </a:rPr>
              <a:t>*Over 25% discount on all tactics</a:t>
            </a:r>
          </a:p>
          <a:p>
            <a:endParaRPr lang="en-US" dirty="0">
              <a:latin typeface="Calibri Light"/>
              <a:cs typeface="Calibri Light"/>
            </a:endParaRPr>
          </a:p>
          <a:p>
            <a:r>
              <a:rPr lang="en-US" dirty="0">
                <a:latin typeface="Calibri Light"/>
                <a:cs typeface="Calibri Light"/>
              </a:rPr>
              <a:t>*All tactics are automatically added to the “</a:t>
            </a:r>
            <a:r>
              <a:rPr lang="en-US" dirty="0" err="1">
                <a:latin typeface="Calibri Light"/>
                <a:cs typeface="Calibri Light"/>
              </a:rPr>
              <a:t>Neighbourhood</a:t>
            </a:r>
            <a:r>
              <a:rPr lang="en-US" dirty="0">
                <a:latin typeface="Calibri Light"/>
                <a:cs typeface="Calibri Light"/>
              </a:rPr>
              <a:t> Series” </a:t>
            </a:r>
          </a:p>
          <a:p>
            <a:r>
              <a:rPr lang="en-US" dirty="0">
                <a:latin typeface="Calibri Light"/>
                <a:cs typeface="Calibri Light"/>
              </a:rPr>
              <a:t>dedicated webpage on Now Toronto</a:t>
            </a:r>
          </a:p>
        </p:txBody>
      </p:sp>
    </p:spTree>
    <p:extLst>
      <p:ext uri="{BB962C8B-B14F-4D97-AF65-F5344CB8AC3E}">
        <p14:creationId xmlns:p14="http://schemas.microsoft.com/office/powerpoint/2010/main" val="3299497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1269529" y="219032"/>
            <a:ext cx="9418930" cy="477054"/>
          </a:xfrm>
          <a:prstGeom prst="rect">
            <a:avLst/>
          </a:prstGeom>
          <a:noFill/>
        </p:spPr>
        <p:txBody>
          <a:bodyPr wrap="square" lIns="91440" tIns="45720" rIns="91440" bIns="45720" rtlCol="0" anchor="t">
            <a:spAutoFit/>
          </a:bodyPr>
          <a:lstStyle/>
          <a:p>
            <a:pPr algn="ctr"/>
            <a:r>
              <a:rPr lang="en-US" sz="2500" dirty="0" err="1">
                <a:latin typeface="Arial Black"/>
              </a:rPr>
              <a:t>CityWide</a:t>
            </a:r>
            <a:r>
              <a:rPr lang="en-US" sz="2500" dirty="0">
                <a:latin typeface="Arial Black"/>
              </a:rPr>
              <a:t> Program Overview - Ad Partners</a:t>
            </a:r>
            <a:endParaRPr lang="en-US" sz="2500" dirty="0">
              <a:ea typeface="Calibri" panose="020F0502020204030204"/>
              <a:cs typeface="Calibri"/>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263" y="330970"/>
            <a:ext cx="1704975" cy="371475"/>
          </a:xfrm>
          <a:prstGeom prst="rect">
            <a:avLst/>
          </a:prstGeom>
        </p:spPr>
      </p:pic>
      <p:graphicFrame>
        <p:nvGraphicFramePr>
          <p:cNvPr id="3" name="Table 2">
            <a:extLst>
              <a:ext uri="{FF2B5EF4-FFF2-40B4-BE49-F238E27FC236}">
                <a16:creationId xmlns:a16="http://schemas.microsoft.com/office/drawing/2014/main" id="{34C7F10D-D620-3B5F-3066-1B4595D170AE}"/>
              </a:ext>
            </a:extLst>
          </p:cNvPr>
          <p:cNvGraphicFramePr>
            <a:graphicFrameLocks noGrp="1"/>
          </p:cNvGraphicFramePr>
          <p:nvPr>
            <p:extLst>
              <p:ext uri="{D42A27DB-BD31-4B8C-83A1-F6EECF244321}">
                <p14:modId xmlns:p14="http://schemas.microsoft.com/office/powerpoint/2010/main" val="2686723418"/>
              </p:ext>
            </p:extLst>
          </p:nvPr>
        </p:nvGraphicFramePr>
        <p:xfrm>
          <a:off x="561975" y="990600"/>
          <a:ext cx="10843583" cy="5633259"/>
        </p:xfrm>
        <a:graphic>
          <a:graphicData uri="http://schemas.openxmlformats.org/drawingml/2006/table">
            <a:tbl>
              <a:tblPr firstRow="1" bandRow="1">
                <a:tableStyleId>{BDBED569-4797-4DF1-A0F4-6AAB3CD982D8}</a:tableStyleId>
              </a:tblPr>
              <a:tblGrid>
                <a:gridCol w="2077471">
                  <a:extLst>
                    <a:ext uri="{9D8B030D-6E8A-4147-A177-3AD203B41FA5}">
                      <a16:colId xmlns:a16="http://schemas.microsoft.com/office/drawing/2014/main" val="3221126130"/>
                    </a:ext>
                  </a:extLst>
                </a:gridCol>
                <a:gridCol w="2077471">
                  <a:extLst>
                    <a:ext uri="{9D8B030D-6E8A-4147-A177-3AD203B41FA5}">
                      <a16:colId xmlns:a16="http://schemas.microsoft.com/office/drawing/2014/main" val="732007576"/>
                    </a:ext>
                  </a:extLst>
                </a:gridCol>
                <a:gridCol w="2077471">
                  <a:extLst>
                    <a:ext uri="{9D8B030D-6E8A-4147-A177-3AD203B41FA5}">
                      <a16:colId xmlns:a16="http://schemas.microsoft.com/office/drawing/2014/main" val="3543717243"/>
                    </a:ext>
                  </a:extLst>
                </a:gridCol>
                <a:gridCol w="2077471">
                  <a:extLst>
                    <a:ext uri="{9D8B030D-6E8A-4147-A177-3AD203B41FA5}">
                      <a16:colId xmlns:a16="http://schemas.microsoft.com/office/drawing/2014/main" val="3522584963"/>
                    </a:ext>
                  </a:extLst>
                </a:gridCol>
                <a:gridCol w="2533699">
                  <a:extLst>
                    <a:ext uri="{9D8B030D-6E8A-4147-A177-3AD203B41FA5}">
                      <a16:colId xmlns:a16="http://schemas.microsoft.com/office/drawing/2014/main" val="263089298"/>
                    </a:ext>
                  </a:extLst>
                </a:gridCol>
              </a:tblGrid>
              <a:tr h="325582">
                <a:tc>
                  <a:txBody>
                    <a:bodyPr/>
                    <a:lstStyle/>
                    <a:p>
                      <a:pPr lvl="0">
                        <a:buNone/>
                      </a:pPr>
                      <a:r>
                        <a:rPr lang="en-US" sz="1100" dirty="0">
                          <a:solidFill>
                            <a:schemeClr val="tx1"/>
                          </a:solidFill>
                          <a:latin typeface="Calibri"/>
                        </a:rPr>
                        <a:t>Ad Partner</a:t>
                      </a:r>
                    </a:p>
                  </a:txBody>
                  <a:tcPr>
                    <a:solidFill>
                      <a:srgbClr val="00D8E3"/>
                    </a:solidFill>
                  </a:tcPr>
                </a:tc>
                <a:tc>
                  <a:txBody>
                    <a:bodyPr/>
                    <a:lstStyle/>
                    <a:p>
                      <a:pPr lvl="0">
                        <a:buNone/>
                      </a:pPr>
                      <a:r>
                        <a:rPr lang="en-US" sz="1100" dirty="0">
                          <a:solidFill>
                            <a:schemeClr val="tx1"/>
                          </a:solidFill>
                          <a:latin typeface="Calibri"/>
                        </a:rPr>
                        <a:t>Contact</a:t>
                      </a:r>
                    </a:p>
                  </a:txBody>
                  <a:tcPr>
                    <a:solidFill>
                      <a:srgbClr val="00D8E3"/>
                    </a:solidFill>
                  </a:tcPr>
                </a:tc>
                <a:tc>
                  <a:txBody>
                    <a:bodyPr/>
                    <a:lstStyle/>
                    <a:p>
                      <a:pPr lvl="0">
                        <a:buNone/>
                      </a:pPr>
                      <a:r>
                        <a:rPr lang="en-US" sz="1100" dirty="0">
                          <a:solidFill>
                            <a:schemeClr val="tx1"/>
                          </a:solidFill>
                          <a:latin typeface="Calibri"/>
                        </a:rPr>
                        <a:t>Email</a:t>
                      </a:r>
                    </a:p>
                  </a:txBody>
                  <a:tcPr>
                    <a:solidFill>
                      <a:srgbClr val="00D8E3"/>
                    </a:solidFill>
                  </a:tcPr>
                </a:tc>
                <a:tc>
                  <a:txBody>
                    <a:bodyPr/>
                    <a:lstStyle/>
                    <a:p>
                      <a:pPr lvl="0">
                        <a:buNone/>
                      </a:pPr>
                      <a:r>
                        <a:rPr lang="en-US" sz="1100" dirty="0">
                          <a:solidFill>
                            <a:schemeClr val="tx1"/>
                          </a:solidFill>
                          <a:latin typeface="Calibri"/>
                        </a:rPr>
                        <a:t>Rate Card</a:t>
                      </a:r>
                    </a:p>
                  </a:txBody>
                  <a:tcPr>
                    <a:solidFill>
                      <a:srgbClr val="00D8E3"/>
                    </a:solidFill>
                  </a:tcPr>
                </a:tc>
                <a:tc>
                  <a:txBody>
                    <a:bodyPr/>
                    <a:lstStyle/>
                    <a:p>
                      <a:pPr lvl="0">
                        <a:buNone/>
                      </a:pPr>
                      <a:r>
                        <a:rPr lang="en-US" sz="1100" dirty="0">
                          <a:solidFill>
                            <a:schemeClr val="tx1"/>
                          </a:solidFill>
                          <a:latin typeface="Calibri"/>
                        </a:rPr>
                        <a:t>Media Kits / Templates</a:t>
                      </a:r>
                    </a:p>
                  </a:txBody>
                  <a:tcPr>
                    <a:solidFill>
                      <a:srgbClr val="00D8E3"/>
                    </a:solidFill>
                  </a:tcPr>
                </a:tc>
                <a:extLst>
                  <a:ext uri="{0D108BD9-81ED-4DB2-BD59-A6C34878D82A}">
                    <a16:rowId xmlns:a16="http://schemas.microsoft.com/office/drawing/2014/main" val="1651605810"/>
                  </a:ext>
                </a:extLst>
              </a:tr>
              <a:tr h="555404">
                <a:tc>
                  <a:txBody>
                    <a:bodyPr/>
                    <a:lstStyle/>
                    <a:p>
                      <a:r>
                        <a:rPr lang="en-US" sz="1100" dirty="0">
                          <a:latin typeface="Calibri"/>
                        </a:rPr>
                        <a:t>Pattison (TTC)</a:t>
                      </a:r>
                    </a:p>
                  </a:txBody>
                  <a:tcPr/>
                </a:tc>
                <a:tc>
                  <a:txBody>
                    <a:bodyPr/>
                    <a:lstStyle/>
                    <a:p>
                      <a:pPr lvl="0">
                        <a:buNone/>
                      </a:pPr>
                      <a:r>
                        <a:rPr lang="en-US" sz="1100" dirty="0">
                          <a:latin typeface="Calibri"/>
                        </a:rPr>
                        <a:t>Kai Trudeau</a:t>
                      </a:r>
                    </a:p>
                  </a:txBody>
                  <a:tcPr/>
                </a:tc>
                <a:tc>
                  <a:txBody>
                    <a:bodyPr/>
                    <a:lstStyle/>
                    <a:p>
                      <a:pPr lvl="0">
                        <a:buNone/>
                      </a:pPr>
                      <a:r>
                        <a:rPr lang="en-US" sz="1100" u="sng" strike="noStrike" noProof="0" dirty="0">
                          <a:solidFill>
                            <a:srgbClr val="0563C1"/>
                          </a:solidFill>
                          <a:latin typeface="Calibri"/>
                          <a:hlinkClick r:id="rId3">
                            <a:extLst>
                              <a:ext uri="{A12FA001-AC4F-418D-AE19-62706E023703}">
                                <ahyp:hlinkClr xmlns:ahyp="http://schemas.microsoft.com/office/drawing/2018/hyperlinkcolor" val="tx"/>
                              </a:ext>
                            </a:extLst>
                          </a:hlinkClick>
                        </a:rPr>
                        <a:t>KTrudeau@pattisonoutdoor.com</a:t>
                      </a:r>
                      <a:endParaRPr lang="en-US" sz="1100" u="none" strike="noStrike" noProof="0" dirty="0">
                        <a:solidFill>
                          <a:srgbClr val="000000"/>
                        </a:solidFill>
                        <a:latin typeface="Calibri"/>
                      </a:endParaRPr>
                    </a:p>
                  </a:txBody>
                  <a:tcPr/>
                </a:tc>
                <a:tc>
                  <a:txBody>
                    <a:bodyPr/>
                    <a:lstStyle/>
                    <a:p>
                      <a:pPr lvl="0">
                        <a:buNone/>
                      </a:pPr>
                      <a:r>
                        <a:rPr lang="en-US" sz="1100" dirty="0">
                          <a:latin typeface="Calibri"/>
                          <a:hlinkClick r:id="rId4"/>
                        </a:rPr>
                        <a:t>Pattison Rate Card</a:t>
                      </a:r>
                    </a:p>
                    <a:p>
                      <a:pPr lvl="0">
                        <a:buNone/>
                      </a:pPr>
                      <a:r>
                        <a:rPr lang="en-US" sz="1100" dirty="0">
                          <a:latin typeface="Calibri"/>
                        </a:rPr>
                        <a:t>*Refer to this for accurate rates, disregard rates in Media Kits</a:t>
                      </a:r>
                    </a:p>
                  </a:txBody>
                  <a:tcPr/>
                </a:tc>
                <a:tc>
                  <a:txBody>
                    <a:bodyPr/>
                    <a:lstStyle/>
                    <a:p>
                      <a:pPr lvl="0">
                        <a:buNone/>
                      </a:pPr>
                      <a:r>
                        <a:rPr lang="en-US" sz="1100" b="0" i="0" u="none" strike="noStrike" noProof="0" dirty="0">
                          <a:solidFill>
                            <a:srgbClr val="0070C0"/>
                          </a:solidFill>
                          <a:latin typeface="Calibri"/>
                          <a:hlinkClick r:id="rId5"/>
                        </a:rPr>
                        <a:t>Pattison Media Kit - Overview</a:t>
                      </a:r>
                    </a:p>
                    <a:p>
                      <a:pPr lvl="0">
                        <a:buNone/>
                      </a:pPr>
                      <a:r>
                        <a:rPr lang="en-US" sz="1100" b="0" i="0" u="none" strike="noStrike" noProof="0" dirty="0">
                          <a:solidFill>
                            <a:srgbClr val="0070C0"/>
                          </a:solidFill>
                          <a:latin typeface="Calibri"/>
                          <a:hlinkClick r:id="rId6">
                            <a:extLst>
                              <a:ext uri="{A12FA001-AC4F-418D-AE19-62706E023703}">
                                <ahyp:hlinkClr xmlns:ahyp="http://schemas.microsoft.com/office/drawing/2018/hyperlinkcolor" val="tx"/>
                              </a:ext>
                            </a:extLst>
                          </a:hlinkClick>
                        </a:rPr>
                        <a:t>Pattison Media Kit - Detailed</a:t>
                      </a:r>
                    </a:p>
                    <a:p>
                      <a:pPr lvl="0">
                        <a:buNone/>
                      </a:pPr>
                      <a:r>
                        <a:rPr lang="en-US" sz="1100" b="0" i="0" u="none" strike="noStrike" noProof="0" dirty="0">
                          <a:solidFill>
                            <a:srgbClr val="0070C0"/>
                          </a:solidFill>
                          <a:latin typeface="Calibri"/>
                          <a:hlinkClick r:id="rId7"/>
                        </a:rPr>
                        <a:t>Vertical 28 Poster Template</a:t>
                      </a:r>
                    </a:p>
                    <a:p>
                      <a:pPr lvl="0">
                        <a:buNone/>
                      </a:pPr>
                      <a:r>
                        <a:rPr lang="en-US" sz="1100" b="0" i="0" u="none" strike="noStrike" noProof="0" dirty="0">
                          <a:solidFill>
                            <a:srgbClr val="0070C0"/>
                          </a:solidFill>
                          <a:latin typeface="Calibri"/>
                          <a:hlinkClick r:id="rId8"/>
                        </a:rPr>
                        <a:t>4x6 Poster Template</a:t>
                      </a:r>
                    </a:p>
                    <a:p>
                      <a:pPr lvl="0">
                        <a:buNone/>
                      </a:pPr>
                      <a:r>
                        <a:rPr lang="en-US" sz="1100" b="0" i="0" u="none" strike="noStrike" noProof="0" dirty="0">
                          <a:solidFill>
                            <a:srgbClr val="0070C0"/>
                          </a:solidFill>
                          <a:latin typeface="Calibri"/>
                          <a:hlinkClick r:id="rId9"/>
                        </a:rPr>
                        <a:t>Digital Network Template</a:t>
                      </a:r>
                      <a:endParaRPr lang="en-US" sz="1100" b="0" i="0" u="none" strike="noStrike" noProof="0" dirty="0">
                        <a:solidFill>
                          <a:srgbClr val="0070C0"/>
                        </a:solidFill>
                        <a:latin typeface="Calibri"/>
                      </a:endParaRPr>
                    </a:p>
                  </a:txBody>
                  <a:tcPr/>
                </a:tc>
                <a:extLst>
                  <a:ext uri="{0D108BD9-81ED-4DB2-BD59-A6C34878D82A}">
                    <a16:rowId xmlns:a16="http://schemas.microsoft.com/office/drawing/2014/main" val="761721005"/>
                  </a:ext>
                </a:extLst>
              </a:tr>
              <a:tr h="564979">
                <a:tc>
                  <a:txBody>
                    <a:bodyPr/>
                    <a:lstStyle/>
                    <a:p>
                      <a:pPr lvl="0">
                        <a:buNone/>
                      </a:pPr>
                      <a:r>
                        <a:rPr lang="en-US" sz="1100" dirty="0">
                          <a:latin typeface="Calibri"/>
                        </a:rPr>
                        <a:t>Astral Out of Home</a:t>
                      </a:r>
                    </a:p>
                    <a:p>
                      <a:pPr lvl="0">
                        <a:buNone/>
                      </a:pPr>
                      <a:r>
                        <a:rPr lang="en-US" sz="1100" b="1" dirty="0">
                          <a:latin typeface="Calibri"/>
                        </a:rPr>
                        <a:t>TTC Bus Shelters</a:t>
                      </a:r>
                      <a:endParaRPr lang="en-US" sz="1100">
                        <a:latin typeface="Calibri"/>
                      </a:endParaRPr>
                    </a:p>
                  </a:txBody>
                  <a:tcPr/>
                </a:tc>
                <a:tc>
                  <a:txBody>
                    <a:bodyPr/>
                    <a:lstStyle/>
                    <a:p>
                      <a:pPr lvl="0">
                        <a:buNone/>
                      </a:pPr>
                      <a:r>
                        <a:rPr lang="en-US" sz="1100" u="none" strike="noStrike" noProof="0" dirty="0">
                          <a:solidFill>
                            <a:srgbClr val="000000"/>
                          </a:solidFill>
                          <a:latin typeface="Calibri"/>
                        </a:rPr>
                        <a:t>Alida Ianni</a:t>
                      </a:r>
                      <a:endParaRPr lang="en-US" sz="1100">
                        <a:latin typeface="Calibri"/>
                      </a:endParaRPr>
                    </a:p>
                  </a:txBody>
                  <a:tcPr/>
                </a:tc>
                <a:tc>
                  <a:txBody>
                    <a:bodyPr/>
                    <a:lstStyle/>
                    <a:p>
                      <a:pPr lvl="0">
                        <a:buNone/>
                      </a:pPr>
                      <a:r>
                        <a:rPr lang="en-US" sz="1100" u="sng" strike="noStrike" noProof="0" dirty="0">
                          <a:solidFill>
                            <a:srgbClr val="0563C1"/>
                          </a:solidFill>
                          <a:latin typeface="Calibri"/>
                        </a:rPr>
                        <a:t>Aianni@astral.com</a:t>
                      </a:r>
                      <a:endParaRPr lang="en-US" sz="1100">
                        <a:latin typeface="Calibri"/>
                      </a:endParaRPr>
                    </a:p>
                  </a:txBody>
                  <a:tcPr/>
                </a:tc>
                <a:tc>
                  <a:txBody>
                    <a:bodyPr/>
                    <a:lstStyle/>
                    <a:p>
                      <a:pPr lvl="0">
                        <a:buNone/>
                      </a:pPr>
                      <a:r>
                        <a:rPr lang="en-US" sz="1100" b="0" dirty="0">
                          <a:latin typeface="Calibri"/>
                        </a:rPr>
                        <a:t>Same as media kit</a:t>
                      </a:r>
                    </a:p>
                  </a:txBody>
                  <a:tcPr/>
                </a:tc>
                <a:tc>
                  <a:txBody>
                    <a:bodyPr/>
                    <a:lstStyle/>
                    <a:p>
                      <a:pPr lvl="0">
                        <a:buNone/>
                      </a:pPr>
                      <a:r>
                        <a:rPr lang="en-US" sz="1100" u="none" strike="noStrike" noProof="0" dirty="0">
                          <a:solidFill>
                            <a:schemeClr val="tx1"/>
                          </a:solidFill>
                          <a:latin typeface="Calibri"/>
                          <a:hlinkClick r:id="rId5"/>
                        </a:rPr>
                        <a:t>Astral Bus Shelter Media Kit</a:t>
                      </a:r>
                      <a:endParaRPr lang="en-US" sz="1100" u="none" strike="noStrike" noProof="0" dirty="0">
                        <a:solidFill>
                          <a:schemeClr val="tx1"/>
                        </a:solidFill>
                        <a:latin typeface="Calibri"/>
                      </a:endParaRPr>
                    </a:p>
                    <a:p>
                      <a:pPr lvl="0">
                        <a:buNone/>
                      </a:pPr>
                      <a:r>
                        <a:rPr lang="en-US" sz="1100" u="none" strike="noStrike" noProof="0" dirty="0">
                          <a:solidFill>
                            <a:schemeClr val="tx1"/>
                          </a:solidFill>
                          <a:latin typeface="Calibri"/>
                          <a:hlinkClick r:id="rId10">
                            <a:extLst>
                              <a:ext uri="{A12FA001-AC4F-418D-AE19-62706E023703}">
                                <ahyp:hlinkClr xmlns:ahyp="http://schemas.microsoft.com/office/drawing/2018/hyperlinkcolor" val="tx"/>
                              </a:ext>
                            </a:extLst>
                          </a:hlinkClick>
                        </a:rPr>
                        <a:t>Astral Out of Home – Bus Shelter Specs</a:t>
                      </a:r>
                      <a:endParaRPr lang="en-US" sz="1100" u="none" strike="noStrike" noProof="0">
                        <a:solidFill>
                          <a:schemeClr val="tx1"/>
                        </a:solidFill>
                        <a:latin typeface="Calibri"/>
                      </a:endParaRPr>
                    </a:p>
                    <a:p>
                      <a:pPr lvl="0">
                        <a:buNone/>
                      </a:pPr>
                      <a:r>
                        <a:rPr lang="en-US" sz="1100" u="none" strike="noStrike" noProof="0" dirty="0">
                          <a:solidFill>
                            <a:schemeClr val="accent1"/>
                          </a:solidFill>
                          <a:latin typeface="Calibri"/>
                          <a:hlinkClick r:id="rId11">
                            <a:extLst>
                              <a:ext uri="{A12FA001-AC4F-418D-AE19-62706E023703}">
                                <ahyp:hlinkClr xmlns:ahyp="http://schemas.microsoft.com/office/drawing/2018/hyperlinkcolor" val="tx"/>
                              </a:ext>
                            </a:extLst>
                          </a:hlinkClick>
                        </a:rPr>
                        <a:t>Astra</a:t>
                      </a:r>
                      <a:r>
                        <a:rPr lang="en-US" sz="1100" u="none" strike="noStrike" kern="1200" noProof="0" dirty="0">
                          <a:solidFill>
                            <a:schemeClr val="accent1"/>
                          </a:solidFill>
                          <a:latin typeface="Calibri"/>
                          <a:ea typeface="+mn-ea"/>
                          <a:cs typeface="+mn-cs"/>
                          <a:hlinkClick r:id="rId11">
                            <a:extLst>
                              <a:ext uri="{A12FA001-AC4F-418D-AE19-62706E023703}">
                                <ahyp:hlinkClr xmlns:ahyp="http://schemas.microsoft.com/office/drawing/2018/hyperlinkcolor" val="tx"/>
                              </a:ext>
                            </a:extLst>
                          </a:hlinkClick>
                        </a:rPr>
                        <a:t>l Bus Shelter Poster - Template</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1448307801"/>
                  </a:ext>
                </a:extLst>
              </a:tr>
              <a:tr h="392613">
                <a:tc>
                  <a:txBody>
                    <a:bodyPr/>
                    <a:lstStyle/>
                    <a:p>
                      <a:pPr lvl="0">
                        <a:buNone/>
                      </a:pPr>
                      <a:r>
                        <a:rPr lang="en-US" sz="1100" b="0" i="0" u="none" strike="noStrike" kern="1200" dirty="0">
                          <a:solidFill>
                            <a:schemeClr val="tx1"/>
                          </a:solidFill>
                          <a:latin typeface="Calibri"/>
                          <a:ea typeface="+mn-ea"/>
                          <a:cs typeface="+mn-cs"/>
                        </a:rPr>
                        <a:t>Astral Media – CHUM FM, Virgin radio, Newstalk, TSN</a:t>
                      </a:r>
                      <a:endParaRPr lang="en-US" sz="1100">
                        <a:latin typeface="Calibri"/>
                      </a:endParaRPr>
                    </a:p>
                  </a:txBody>
                  <a:tcPr/>
                </a:tc>
                <a:tc>
                  <a:txBody>
                    <a:bodyPr/>
                    <a:lstStyle/>
                    <a:p>
                      <a:pPr lvl="0">
                        <a:buNone/>
                      </a:pPr>
                      <a:r>
                        <a:rPr lang="en-US" sz="1100" u="none" strike="noStrike" noProof="0" dirty="0">
                          <a:solidFill>
                            <a:srgbClr val="000000"/>
                          </a:solidFill>
                          <a:latin typeface="Calibri"/>
                        </a:rPr>
                        <a:t>Lorraine O'Grady</a:t>
                      </a:r>
                      <a:endParaRPr lang="en-US" sz="1100">
                        <a:latin typeface="Calibri"/>
                      </a:endParaRPr>
                    </a:p>
                  </a:txBody>
                  <a:tcPr/>
                </a:tc>
                <a:tc>
                  <a:txBody>
                    <a:bodyPr/>
                    <a:lstStyle/>
                    <a:p>
                      <a:pPr lvl="0">
                        <a:buNone/>
                      </a:pPr>
                      <a:r>
                        <a:rPr lang="en-US" sz="1100" u="sng" strike="noStrike" noProof="0" dirty="0">
                          <a:solidFill>
                            <a:srgbClr val="0563C1"/>
                          </a:solidFill>
                          <a:latin typeface="Calibri"/>
                          <a:hlinkClick r:id="rId12"/>
                        </a:rPr>
                        <a:t>Lorraine.ogrady@bellmedia.ca</a:t>
                      </a:r>
                      <a:endParaRPr lang="en-US" sz="1100" u="none" strike="noStrike" noProof="0">
                        <a:solidFill>
                          <a:srgbClr val="000000"/>
                        </a:solidFill>
                        <a:latin typeface="Calibri"/>
                      </a:endParaRPr>
                    </a:p>
                  </a:txBody>
                  <a:tcPr/>
                </a:tc>
                <a:tc>
                  <a:txBody>
                    <a:bodyPr/>
                    <a:lstStyle/>
                    <a:p>
                      <a:pPr lvl="0">
                        <a:buNone/>
                      </a:pPr>
                      <a:r>
                        <a:rPr lang="en-US" sz="1100" b="0" i="0" u="none" strike="noStrike" kern="1200" dirty="0">
                          <a:solidFill>
                            <a:schemeClr val="tx1"/>
                          </a:solidFill>
                          <a:latin typeface="Calibri"/>
                          <a:ea typeface="+mn-ea"/>
                          <a:cs typeface="+mn-cs"/>
                          <a:hlinkClick r:id="rId13"/>
                        </a:rPr>
                        <a:t>Astral Media Radio Rate Card</a:t>
                      </a:r>
                      <a:endParaRPr lang="en-US" sz="1100" b="0" i="0" u="none" strike="noStrike" kern="1200" dirty="0">
                        <a:solidFill>
                          <a:schemeClr val="tx1"/>
                        </a:solidFill>
                        <a:latin typeface="Calibri"/>
                        <a:ea typeface="+mn-ea"/>
                        <a:cs typeface="+mn-cs"/>
                      </a:endParaRPr>
                    </a:p>
                  </a:txBody>
                  <a:tcPr/>
                </a:tc>
                <a:tc>
                  <a:txBody>
                    <a:bodyPr/>
                    <a:lstStyle/>
                    <a:p>
                      <a:pPr lvl="0">
                        <a:buNone/>
                      </a:pPr>
                      <a:r>
                        <a:rPr lang="en-US" sz="1100" b="0" i="0" u="none" strike="noStrike" kern="1200" noProof="0" dirty="0">
                          <a:solidFill>
                            <a:srgbClr val="0070C0"/>
                          </a:solidFill>
                          <a:latin typeface="Calibri"/>
                          <a:ea typeface="+mn-ea"/>
                          <a:cs typeface="+mn-cs"/>
                          <a:hlinkClick r:id="rId14">
                            <a:extLst>
                              <a:ext uri="{A12FA001-AC4F-418D-AE19-62706E023703}">
                                <ahyp:hlinkClr xmlns:ahyp="http://schemas.microsoft.com/office/drawing/2018/hyperlinkcolor" val="tx"/>
                              </a:ext>
                            </a:extLst>
                          </a:hlinkClick>
                        </a:rPr>
                        <a:t>Astral Media – Radio Media Kits</a:t>
                      </a:r>
                      <a:endParaRPr lang="en-US" sz="1100" b="0" i="0" u="none" strike="noStrike" kern="1200" noProof="0">
                        <a:solidFill>
                          <a:srgbClr val="0070C0"/>
                        </a:solidFill>
                        <a:latin typeface="Calibri"/>
                        <a:ea typeface="+mn-ea"/>
                        <a:cs typeface="+mn-cs"/>
                      </a:endParaRPr>
                    </a:p>
                  </a:txBody>
                  <a:tcPr/>
                </a:tc>
                <a:extLst>
                  <a:ext uri="{0D108BD9-81ED-4DB2-BD59-A6C34878D82A}">
                    <a16:rowId xmlns:a16="http://schemas.microsoft.com/office/drawing/2014/main" val="2258129310"/>
                  </a:ext>
                </a:extLst>
              </a:tr>
              <a:tr h="325582">
                <a:tc>
                  <a:txBody>
                    <a:bodyPr/>
                    <a:lstStyle/>
                    <a:p>
                      <a:pPr lvl="0">
                        <a:buNone/>
                      </a:pPr>
                      <a:r>
                        <a:rPr lang="en-US" sz="1100" b="0" i="0" u="none" strike="noStrike" kern="1200" dirty="0">
                          <a:solidFill>
                            <a:schemeClr val="tx1"/>
                          </a:solidFill>
                          <a:latin typeface="Calibri"/>
                          <a:ea typeface="+mn-ea"/>
                          <a:cs typeface="+mn-cs"/>
                        </a:rPr>
                        <a:t>Indie 88</a:t>
                      </a:r>
                      <a:endParaRPr lang="en-US" sz="1100">
                        <a:latin typeface="Calibri"/>
                      </a:endParaRPr>
                    </a:p>
                  </a:txBody>
                  <a:tcPr/>
                </a:tc>
                <a:tc>
                  <a:txBody>
                    <a:bodyPr/>
                    <a:lstStyle/>
                    <a:p>
                      <a:pPr lvl="0">
                        <a:buNone/>
                      </a:pPr>
                      <a:r>
                        <a:rPr lang="en-US" sz="1100" b="0" i="0" u="none" strike="noStrike" kern="1200" dirty="0">
                          <a:solidFill>
                            <a:schemeClr val="tx1"/>
                          </a:solidFill>
                          <a:latin typeface="Calibri"/>
                          <a:ea typeface="+mn-ea"/>
                          <a:cs typeface="+mn-cs"/>
                        </a:rPr>
                        <a:t>Jeremiah Braithwaite</a:t>
                      </a:r>
                    </a:p>
                  </a:txBody>
                  <a:tcPr/>
                </a:tc>
                <a:tc>
                  <a:txBody>
                    <a:bodyPr/>
                    <a:lstStyle/>
                    <a:p>
                      <a:pPr lvl="0">
                        <a:buNone/>
                      </a:pPr>
                      <a:r>
                        <a:rPr lang="en-US" sz="1100" b="0" i="0" u="none" strike="noStrike" kern="1200" noProof="0" dirty="0">
                          <a:solidFill>
                            <a:schemeClr val="tx1"/>
                          </a:solidFill>
                          <a:hlinkClick r:id="rId15"/>
                        </a:rPr>
                        <a:t>jeremiah@indie88.com</a:t>
                      </a:r>
                      <a:r>
                        <a:rPr lang="en-US" sz="1100" b="0" i="0" u="none" strike="noStrike" kern="1200" noProof="0" dirty="0">
                          <a:solidFill>
                            <a:schemeClr val="tx1"/>
                          </a:solidFill>
                        </a:rPr>
                        <a:t> </a:t>
                      </a:r>
                      <a:endParaRPr lang="en-US" dirty="0"/>
                    </a:p>
                  </a:txBody>
                  <a:tcPr/>
                </a:tc>
                <a:tc>
                  <a:txBody>
                    <a:bodyPr/>
                    <a:lstStyle/>
                    <a:p>
                      <a:pPr lvl="0">
                        <a:buNone/>
                      </a:pPr>
                      <a:r>
                        <a:rPr lang="en-US" sz="1100" b="0" i="0" u="none" strike="noStrike" kern="1200" dirty="0">
                          <a:solidFill>
                            <a:schemeClr val="tx1"/>
                          </a:solidFill>
                          <a:latin typeface="Calibri"/>
                          <a:ea typeface="+mn-ea"/>
                          <a:cs typeface="+mn-cs"/>
                          <a:hlinkClick r:id="rId16"/>
                        </a:rPr>
                        <a:t>Indie 88 Rate Card</a:t>
                      </a:r>
                      <a:endParaRPr lang="en-US" sz="1100" b="0" i="0" u="none" strike="noStrike" kern="1200" dirty="0">
                        <a:solidFill>
                          <a:schemeClr val="tx1"/>
                        </a:solidFill>
                        <a:latin typeface="Calibri"/>
                        <a:ea typeface="+mn-ea"/>
                        <a:cs typeface="+mn-cs"/>
                      </a:endParaRPr>
                    </a:p>
                  </a:txBody>
                  <a:tcPr/>
                </a:tc>
                <a:tc>
                  <a:txBody>
                    <a:bodyPr/>
                    <a:lstStyle/>
                    <a:p>
                      <a:pPr lvl="0">
                        <a:buNone/>
                      </a:pPr>
                      <a:r>
                        <a:rPr lang="en-US" sz="1100" b="0" i="0" u="none" strike="noStrike" kern="1200" noProof="0" dirty="0">
                          <a:solidFill>
                            <a:srgbClr val="0070C0"/>
                          </a:solidFill>
                          <a:latin typeface="Calibri"/>
                          <a:ea typeface="+mn-ea"/>
                          <a:cs typeface="+mn-cs"/>
                          <a:hlinkClick r:id="rId17"/>
                        </a:rPr>
                        <a:t>Indie</a:t>
                      </a:r>
                      <a:r>
                        <a:rPr lang="en-US" sz="1100" b="0" i="0" u="none" strike="noStrike" kern="1200" noProof="0" dirty="0">
                          <a:solidFill>
                            <a:srgbClr val="0070C0"/>
                          </a:solidFill>
                          <a:latin typeface="Calibri"/>
                          <a:ea typeface="+mn-ea"/>
                          <a:cs typeface="+mn-cs"/>
                          <a:hlinkClick r:id="rId17">
                            <a:extLst>
                              <a:ext uri="{A12FA001-AC4F-418D-AE19-62706E023703}">
                                <ahyp:hlinkClr xmlns:ahyp="http://schemas.microsoft.com/office/drawing/2018/hyperlinkcolor" val="tx"/>
                              </a:ext>
                            </a:extLst>
                          </a:hlinkClick>
                        </a:rPr>
                        <a:t> 88 Media Kit</a:t>
                      </a:r>
                    </a:p>
                  </a:txBody>
                  <a:tcPr/>
                </a:tc>
                <a:extLst>
                  <a:ext uri="{0D108BD9-81ED-4DB2-BD59-A6C34878D82A}">
                    <a16:rowId xmlns:a16="http://schemas.microsoft.com/office/drawing/2014/main" val="2988603096"/>
                  </a:ext>
                </a:extLst>
              </a:tr>
              <a:tr h="325582">
                <a:tc>
                  <a:txBody>
                    <a:bodyPr/>
                    <a:lstStyle/>
                    <a:p>
                      <a:pPr lvl="0">
                        <a:buNone/>
                      </a:pPr>
                      <a:r>
                        <a:rPr lang="en-US" sz="1100" b="0" dirty="0">
                          <a:latin typeface="Calibri"/>
                        </a:rPr>
                        <a:t>West End Pheonix Newspaper</a:t>
                      </a:r>
                      <a:endParaRPr lang="en-US" sz="1100" b="1">
                        <a:latin typeface="Calibri"/>
                      </a:endParaRPr>
                    </a:p>
                  </a:txBody>
                  <a:tcPr/>
                </a:tc>
                <a:tc>
                  <a:txBody>
                    <a:bodyPr/>
                    <a:lstStyle/>
                    <a:p>
                      <a:pPr lvl="0">
                        <a:buNone/>
                      </a:pPr>
                      <a:r>
                        <a:rPr lang="en-US" sz="1100" u="none" strike="noStrike" noProof="0" dirty="0">
                          <a:solidFill>
                            <a:srgbClr val="000000"/>
                          </a:solidFill>
                          <a:latin typeface="Calibri"/>
                        </a:rPr>
                        <a:t>Mike Mayberry</a:t>
                      </a:r>
                    </a:p>
                  </a:txBody>
                  <a:tcPr/>
                </a:tc>
                <a:tc>
                  <a:txBody>
                    <a:bodyPr/>
                    <a:lstStyle/>
                    <a:p>
                      <a:pPr lvl="0">
                        <a:buNone/>
                      </a:pPr>
                      <a:r>
                        <a:rPr lang="en-US" sz="1100" b="0" i="0" u="none" strike="noStrike" noProof="0" dirty="0">
                          <a:solidFill>
                            <a:srgbClr val="0563C1"/>
                          </a:solidFill>
                          <a:latin typeface="Calibri"/>
                          <a:hlinkClick r:id="rId18"/>
                        </a:rPr>
                        <a:t>sales@westendphoenix.com</a:t>
                      </a:r>
                      <a:r>
                        <a:rPr lang="en-US" sz="1100" b="0" i="0" u="none" strike="noStrike" noProof="0" dirty="0">
                          <a:solidFill>
                            <a:srgbClr val="0563C1"/>
                          </a:solidFill>
                          <a:latin typeface="Calibri"/>
                        </a:rPr>
                        <a:t> </a:t>
                      </a:r>
                      <a:endParaRPr lang="en-US" sz="1100">
                        <a:latin typeface="Calibri"/>
                      </a:endParaRPr>
                    </a:p>
                  </a:txBody>
                  <a:tcPr/>
                </a:tc>
                <a:tc>
                  <a:txBody>
                    <a:bodyPr/>
                    <a:lstStyle/>
                    <a:p>
                      <a:pPr lvl="0">
                        <a:buNone/>
                      </a:pPr>
                      <a:r>
                        <a:rPr lang="en-US" sz="1100" b="0" dirty="0">
                          <a:latin typeface="Calibri"/>
                          <a:hlinkClick r:id="rId19"/>
                        </a:rPr>
                        <a:t>West End Pheonix Rate Card</a:t>
                      </a:r>
                      <a:endParaRPr lang="en-US" sz="1100" b="0" dirty="0">
                        <a:latin typeface="Calibri"/>
                      </a:endParaRPr>
                    </a:p>
                  </a:txBody>
                  <a:tcPr/>
                </a:tc>
                <a:tc>
                  <a:txBody>
                    <a:bodyPr/>
                    <a:lstStyle/>
                    <a:p>
                      <a:pPr lvl="0">
                        <a:buNone/>
                      </a:pPr>
                      <a:r>
                        <a:rPr lang="en-US" sz="1100" u="none" strike="noStrike" kern="1200" noProof="0" dirty="0">
                          <a:solidFill>
                            <a:schemeClr val="accent1"/>
                          </a:solidFill>
                          <a:latin typeface="Calibri"/>
                          <a:ea typeface="+mn-ea"/>
                          <a:cs typeface="+mn-cs"/>
                          <a:hlinkClick r:id="rId20"/>
                        </a:rPr>
                        <a:t>West End Pheonix Media Kit</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797253185"/>
                  </a:ext>
                </a:extLst>
              </a:tr>
              <a:tr h="325582">
                <a:tc>
                  <a:txBody>
                    <a:bodyPr/>
                    <a:lstStyle/>
                    <a:p>
                      <a:pPr lvl="0">
                        <a:buNone/>
                      </a:pPr>
                      <a:r>
                        <a:rPr lang="en-US" sz="1100" b="0" dirty="0">
                          <a:latin typeface="Calibri"/>
                        </a:rPr>
                        <a:t>CP24</a:t>
                      </a:r>
                      <a:endParaRPr lang="en-US" sz="1100">
                        <a:latin typeface="Calibri"/>
                      </a:endParaRPr>
                    </a:p>
                  </a:txBody>
                  <a:tcPr/>
                </a:tc>
                <a:tc>
                  <a:txBody>
                    <a:bodyPr/>
                    <a:lstStyle/>
                    <a:p>
                      <a:pPr lvl="0">
                        <a:buNone/>
                      </a:pPr>
                      <a:r>
                        <a:rPr lang="en-US" sz="1100" u="none" strike="noStrike" noProof="0" dirty="0">
                          <a:solidFill>
                            <a:srgbClr val="000000"/>
                          </a:solidFill>
                          <a:latin typeface="Calibri"/>
                        </a:rPr>
                        <a:t>Lorraine O'Grady</a:t>
                      </a:r>
                      <a:endParaRPr lang="en-US" sz="1100" dirty="0">
                        <a:latin typeface="Calibri"/>
                      </a:endParaRPr>
                    </a:p>
                  </a:txBody>
                  <a:tcPr/>
                </a:tc>
                <a:tc>
                  <a:txBody>
                    <a:bodyPr/>
                    <a:lstStyle/>
                    <a:p>
                      <a:pPr lvl="0">
                        <a:buNone/>
                      </a:pPr>
                      <a:r>
                        <a:rPr lang="en-US" sz="1100" u="sng" strike="noStrike" noProof="0" dirty="0">
                          <a:solidFill>
                            <a:srgbClr val="0563C1"/>
                          </a:solidFill>
                          <a:latin typeface="Calibri"/>
                          <a:hlinkClick r:id="rId12"/>
                        </a:rPr>
                        <a:t>Lorraine.ogrady@bellmedia.ca</a:t>
                      </a:r>
                      <a:endParaRPr lang="en-US" sz="1100" u="none" strike="noStrike" noProof="0">
                        <a:solidFill>
                          <a:srgbClr val="000000"/>
                        </a:solidFill>
                        <a:latin typeface="Calibri"/>
                      </a:endParaRPr>
                    </a:p>
                  </a:txBody>
                  <a:tcPr/>
                </a:tc>
                <a:tc>
                  <a:txBody>
                    <a:bodyPr/>
                    <a:lstStyle/>
                    <a:p>
                      <a:pPr lvl="0">
                        <a:buNone/>
                      </a:pPr>
                      <a:r>
                        <a:rPr lang="en-US" sz="1100" b="0" dirty="0">
                          <a:latin typeface="Calibri"/>
                        </a:rPr>
                        <a:t>Same as media kit</a:t>
                      </a:r>
                    </a:p>
                  </a:txBody>
                  <a:tcPr/>
                </a:tc>
                <a:tc>
                  <a:txBody>
                    <a:bodyPr/>
                    <a:lstStyle/>
                    <a:p>
                      <a:pPr lvl="0">
                        <a:buNone/>
                      </a:pPr>
                      <a:r>
                        <a:rPr lang="en-US" sz="1100" u="none" strike="noStrike" kern="1200" noProof="0" dirty="0">
                          <a:solidFill>
                            <a:schemeClr val="accent1"/>
                          </a:solidFill>
                          <a:latin typeface="Calibri"/>
                          <a:ea typeface="+mn-ea"/>
                          <a:cs typeface="+mn-cs"/>
                          <a:hlinkClick r:id="rId21"/>
                        </a:rPr>
                        <a:t>CP24 Media Kit</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818644741"/>
                  </a:ext>
                </a:extLst>
              </a:tr>
              <a:tr h="325581">
                <a:tc>
                  <a:txBody>
                    <a:bodyPr/>
                    <a:lstStyle/>
                    <a:p>
                      <a:pPr lvl="0">
                        <a:buNone/>
                      </a:pPr>
                      <a:r>
                        <a:rPr lang="en-US" sz="1100" err="1">
                          <a:latin typeface="Calibri"/>
                        </a:rPr>
                        <a:t>BlogTO</a:t>
                      </a:r>
                      <a:endParaRPr lang="en-US" sz="1100">
                        <a:latin typeface="Calibri"/>
                      </a:endParaRPr>
                    </a:p>
                  </a:txBody>
                  <a:tcPr/>
                </a:tc>
                <a:tc>
                  <a:txBody>
                    <a:bodyPr/>
                    <a:lstStyle/>
                    <a:p>
                      <a:pPr lvl="0">
                        <a:buNone/>
                      </a:pPr>
                      <a:r>
                        <a:rPr lang="en-US" sz="1100" dirty="0">
                          <a:latin typeface="Calibri"/>
                        </a:rPr>
                        <a:t>Curtis Tomaselli</a:t>
                      </a:r>
                      <a:endParaRPr lang="en-US"/>
                    </a:p>
                  </a:txBody>
                  <a:tcPr/>
                </a:tc>
                <a:tc>
                  <a:txBody>
                    <a:bodyPr/>
                    <a:lstStyle/>
                    <a:p>
                      <a:pPr lvl="0">
                        <a:buNone/>
                      </a:pPr>
                      <a:r>
                        <a:rPr lang="en-US" sz="1100" u="sng" strike="noStrike" noProof="0" dirty="0">
                          <a:solidFill>
                            <a:srgbClr val="0563C1"/>
                          </a:solidFill>
                          <a:latin typeface="Calibri"/>
                          <a:hlinkClick r:id="rId22"/>
                        </a:rPr>
                        <a:t>c.tomaselli@zoomermedia.ca</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23"/>
                        </a:rPr>
                        <a:t>BlogTO Rate Card</a:t>
                      </a:r>
                      <a:endParaRPr lang="en-US" sz="1100" dirty="0">
                        <a:latin typeface="Calibri"/>
                      </a:endParaRPr>
                    </a:p>
                  </a:txBody>
                  <a:tcPr/>
                </a:tc>
                <a:tc>
                  <a:txBody>
                    <a:bodyPr/>
                    <a:lstStyle/>
                    <a:p>
                      <a:pPr lvl="0">
                        <a:buNone/>
                      </a:pPr>
                      <a:r>
                        <a:rPr lang="en-US" sz="1100" b="0" i="0" u="none" strike="noStrike" noProof="0" dirty="0">
                          <a:solidFill>
                            <a:srgbClr val="0563C1"/>
                          </a:solidFill>
                          <a:latin typeface="Calibri"/>
                          <a:hlinkClick r:id="rId24"/>
                        </a:rPr>
                        <a:t>BlogTO Media kit</a:t>
                      </a:r>
                      <a:r>
                        <a:rPr lang="en-US" sz="1100" b="0" i="0" u="none" strike="noStrike" noProof="0" dirty="0">
                          <a:solidFill>
                            <a:srgbClr val="000000"/>
                          </a:solidFill>
                          <a:latin typeface="Calibri"/>
                        </a:rPr>
                        <a:t> </a:t>
                      </a:r>
                      <a:endParaRPr lang="en-US" sz="1100" dirty="0">
                        <a:latin typeface="Calibri"/>
                      </a:endParaRPr>
                    </a:p>
                  </a:txBody>
                  <a:tcPr/>
                </a:tc>
                <a:extLst>
                  <a:ext uri="{0D108BD9-81ED-4DB2-BD59-A6C34878D82A}">
                    <a16:rowId xmlns:a16="http://schemas.microsoft.com/office/drawing/2014/main" val="715089017"/>
                  </a:ext>
                </a:extLst>
              </a:tr>
              <a:tr h="325582">
                <a:tc>
                  <a:txBody>
                    <a:bodyPr/>
                    <a:lstStyle/>
                    <a:p>
                      <a:r>
                        <a:rPr lang="en-US" sz="1100" err="1">
                          <a:latin typeface="Calibri"/>
                        </a:rPr>
                        <a:t>Curiocity</a:t>
                      </a:r>
                      <a:r>
                        <a:rPr lang="en-US" sz="1100" dirty="0">
                          <a:latin typeface="Calibri"/>
                        </a:rPr>
                        <a:t> Toronto</a:t>
                      </a:r>
                    </a:p>
                  </a:txBody>
                  <a:tcPr/>
                </a:tc>
                <a:tc>
                  <a:txBody>
                    <a:bodyPr/>
                    <a:lstStyle/>
                    <a:p>
                      <a:pPr lvl="0">
                        <a:buNone/>
                      </a:pPr>
                      <a:r>
                        <a:rPr lang="en-US" sz="1100" dirty="0">
                          <a:latin typeface="Calibri"/>
                        </a:rPr>
                        <a:t>Rosie Jones</a:t>
                      </a:r>
                    </a:p>
                  </a:txBody>
                  <a:tcPr/>
                </a:tc>
                <a:tc>
                  <a:txBody>
                    <a:bodyPr/>
                    <a:lstStyle/>
                    <a:p>
                      <a:pPr lvl="0">
                        <a:buNone/>
                      </a:pPr>
                      <a:r>
                        <a:rPr lang="en-US" sz="1100" b="0" i="0" u="none" strike="noStrike" noProof="0" dirty="0">
                          <a:solidFill>
                            <a:srgbClr val="0563C1"/>
                          </a:solidFill>
                          <a:latin typeface="Calibri"/>
                          <a:hlinkClick r:id="rId25"/>
                        </a:rPr>
                        <a:t>rosie@curiocity.com</a:t>
                      </a:r>
                      <a:r>
                        <a:rPr lang="en-US" sz="1100" b="0" i="0" u="none" strike="noStrike" noProof="0" dirty="0">
                          <a:solidFill>
                            <a:srgbClr val="0563C1"/>
                          </a:solidFill>
                          <a:latin typeface="Calibri"/>
                        </a:rPr>
                        <a:t> </a:t>
                      </a:r>
                      <a:endParaRPr lang="en-US" sz="1100" b="0" i="0" u="none">
                        <a:latin typeface="Calibri"/>
                      </a:endParaRPr>
                    </a:p>
                  </a:txBody>
                  <a:tcPr/>
                </a:tc>
                <a:tc>
                  <a:txBody>
                    <a:bodyPr/>
                    <a:lstStyle/>
                    <a:p>
                      <a:pPr lvl="0">
                        <a:buNone/>
                      </a:pPr>
                      <a:r>
                        <a:rPr lang="en-US" sz="1100" dirty="0">
                          <a:latin typeface="Calibri"/>
                          <a:hlinkClick r:id="rId26"/>
                        </a:rPr>
                        <a:t>Curiocity Rate card</a:t>
                      </a:r>
                      <a:endParaRPr lang="en-US" sz="1100" dirty="0">
                        <a:latin typeface="Calibri"/>
                      </a:endParaRPr>
                    </a:p>
                  </a:txBody>
                  <a:tcPr/>
                </a:tc>
                <a:tc>
                  <a:txBody>
                    <a:bodyPr/>
                    <a:lstStyle/>
                    <a:p>
                      <a:pPr lvl="0">
                        <a:buNone/>
                      </a:pPr>
                      <a:r>
                        <a:rPr lang="en-US" sz="1100" b="0" i="0" u="none" strike="noStrike" noProof="0" dirty="0">
                          <a:solidFill>
                            <a:schemeClr val="accent5">
                              <a:lumMod val="75000"/>
                            </a:schemeClr>
                          </a:solidFill>
                          <a:latin typeface="Calibri"/>
                          <a:hlinkClick r:id="rId27">
                            <a:extLst>
                              <a:ext uri="{A12FA001-AC4F-418D-AE19-62706E023703}">
                                <ahyp:hlinkClr xmlns:ahyp="http://schemas.microsoft.com/office/drawing/2018/hyperlinkcolor" val="tx"/>
                              </a:ext>
                            </a:extLst>
                          </a:hlinkClick>
                        </a:rPr>
                        <a:t>Curiocity Toronto Media Kit</a:t>
                      </a:r>
                      <a:endParaRPr lang="en-US" sz="1100" b="0" i="0" u="none" strike="noStrike" noProof="0">
                        <a:solidFill>
                          <a:schemeClr val="accent5">
                            <a:lumMod val="75000"/>
                          </a:schemeClr>
                        </a:solidFill>
                        <a:latin typeface="Calibri"/>
                      </a:endParaRPr>
                    </a:p>
                  </a:txBody>
                  <a:tcPr/>
                </a:tc>
                <a:extLst>
                  <a:ext uri="{0D108BD9-81ED-4DB2-BD59-A6C34878D82A}">
                    <a16:rowId xmlns:a16="http://schemas.microsoft.com/office/drawing/2014/main" val="3024947758"/>
                  </a:ext>
                </a:extLst>
              </a:tr>
              <a:tr h="325582">
                <a:tc>
                  <a:txBody>
                    <a:bodyPr/>
                    <a:lstStyle/>
                    <a:p>
                      <a:pPr lvl="0">
                        <a:buNone/>
                      </a:pPr>
                      <a:r>
                        <a:rPr lang="en-US" sz="1100" dirty="0">
                          <a:latin typeface="Calibri"/>
                        </a:rPr>
                        <a:t>Date Night Toronto</a:t>
                      </a:r>
                    </a:p>
                  </a:txBody>
                  <a:tcPr/>
                </a:tc>
                <a:tc>
                  <a:txBody>
                    <a:bodyPr/>
                    <a:lstStyle/>
                    <a:p>
                      <a:pPr lvl="0">
                        <a:buNone/>
                      </a:pPr>
                      <a:r>
                        <a:rPr lang="en-US" sz="1100" dirty="0">
                          <a:latin typeface="Calibri"/>
                        </a:rPr>
                        <a:t>Selena </a:t>
                      </a:r>
                      <a:r>
                        <a:rPr lang="en-US" sz="1100" dirty="0" err="1">
                          <a:latin typeface="Calibri"/>
                        </a:rPr>
                        <a:t>Kovachis</a:t>
                      </a:r>
                    </a:p>
                  </a:txBody>
                  <a:tcPr/>
                </a:tc>
                <a:tc>
                  <a:txBody>
                    <a:bodyPr/>
                    <a:lstStyle/>
                    <a:p>
                      <a:pPr lvl="0">
                        <a:buNone/>
                      </a:pPr>
                      <a:r>
                        <a:rPr lang="en-US" sz="1100" b="0" i="0" u="none" strike="noStrike" noProof="0" dirty="0">
                          <a:solidFill>
                            <a:srgbClr val="0563C1"/>
                          </a:solidFill>
                          <a:hlinkClick r:id="rId28"/>
                        </a:rPr>
                        <a:t>selena@itsdatenight.com</a:t>
                      </a:r>
                      <a:r>
                        <a:rPr lang="en-US" sz="1100" b="0" i="0" u="none" strike="noStrike" noProof="0" dirty="0">
                          <a:solidFill>
                            <a:srgbClr val="0563C1"/>
                          </a:solidFill>
                        </a:rPr>
                        <a:t> </a:t>
                      </a:r>
                      <a:endParaRPr lang="en-US" dirty="0"/>
                    </a:p>
                  </a:txBody>
                  <a:tcPr/>
                </a:tc>
                <a:tc>
                  <a:txBody>
                    <a:bodyPr/>
                    <a:lstStyle/>
                    <a:p>
                      <a:pPr lvl="0">
                        <a:buNone/>
                      </a:pPr>
                      <a:r>
                        <a:rPr lang="en-US" sz="1100" dirty="0">
                          <a:latin typeface="Calibri"/>
                          <a:hlinkClick r:id="rId29"/>
                        </a:rPr>
                        <a:t>Date Night Toronto Rate Card</a:t>
                      </a:r>
                      <a:endParaRPr lang="en-US" sz="1100" dirty="0">
                        <a:latin typeface="Calibri"/>
                      </a:endParaRPr>
                    </a:p>
                  </a:txBody>
                  <a:tcPr/>
                </a:tc>
                <a:tc>
                  <a:txBody>
                    <a:bodyPr/>
                    <a:lstStyle/>
                    <a:p>
                      <a:pPr lvl="0">
                        <a:buNone/>
                      </a:pPr>
                      <a:r>
                        <a:rPr lang="en-US" sz="1100" b="0" i="0" u="none" strike="noStrike" noProof="0" dirty="0">
                          <a:solidFill>
                            <a:schemeClr val="accent5">
                              <a:lumMod val="75000"/>
                            </a:schemeClr>
                          </a:solidFill>
                          <a:latin typeface="Calibri"/>
                          <a:hlinkClick r:id="rId30"/>
                        </a:rPr>
                        <a:t>Date Night Toronto Media Kit</a:t>
                      </a:r>
                      <a:endParaRPr lang="en-US" sz="1100" b="0" i="0" u="none" strike="noStrike" noProof="0" dirty="0">
                        <a:solidFill>
                          <a:schemeClr val="accent5">
                            <a:lumMod val="75000"/>
                          </a:schemeClr>
                        </a:solidFill>
                        <a:latin typeface="Calibri"/>
                      </a:endParaRPr>
                    </a:p>
                  </a:txBody>
                  <a:tcPr/>
                </a:tc>
                <a:extLst>
                  <a:ext uri="{0D108BD9-81ED-4DB2-BD59-A6C34878D82A}">
                    <a16:rowId xmlns:a16="http://schemas.microsoft.com/office/drawing/2014/main" val="194998481"/>
                  </a:ext>
                </a:extLst>
              </a:tr>
              <a:tr h="325582">
                <a:tc>
                  <a:txBody>
                    <a:bodyPr/>
                    <a:lstStyle/>
                    <a:p>
                      <a:r>
                        <a:rPr lang="en-US" sz="1100" dirty="0">
                          <a:latin typeface="Calibri"/>
                        </a:rPr>
                        <a:t>Taste Toronto</a:t>
                      </a:r>
                    </a:p>
                  </a:txBody>
                  <a:tcPr/>
                </a:tc>
                <a:tc>
                  <a:txBody>
                    <a:bodyPr/>
                    <a:lstStyle/>
                    <a:p>
                      <a:pPr lvl="0">
                        <a:buNone/>
                      </a:pPr>
                      <a:r>
                        <a:rPr lang="en-US" sz="1100" dirty="0">
                          <a:latin typeface="Calibri"/>
                        </a:rPr>
                        <a:t>Cameron Scott</a:t>
                      </a:r>
                    </a:p>
                  </a:txBody>
                  <a:tcPr/>
                </a:tc>
                <a:tc>
                  <a:txBody>
                    <a:bodyPr/>
                    <a:lstStyle/>
                    <a:p>
                      <a:pPr lvl="0">
                        <a:buNone/>
                      </a:pPr>
                      <a:r>
                        <a:rPr lang="en-US" sz="1100" u="sng" strike="noStrike" noProof="0" dirty="0">
                          <a:solidFill>
                            <a:srgbClr val="0563C1"/>
                          </a:solidFill>
                          <a:latin typeface="Calibri"/>
                          <a:hlinkClick r:id="rId31"/>
                        </a:rPr>
                        <a:t>cscott@suite66.com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2"/>
                        </a:rPr>
                        <a:t>Taste Toronto Rate Card</a:t>
                      </a:r>
                      <a:endParaRPr lang="en-US" sz="1100" dirty="0">
                        <a:latin typeface="Calibri"/>
                      </a:endParaRPr>
                    </a:p>
                  </a:txBody>
                  <a:tcPr/>
                </a:tc>
                <a:tc>
                  <a:txBody>
                    <a:bodyPr/>
                    <a:lstStyle/>
                    <a:p>
                      <a:pPr lvl="0">
                        <a:buNone/>
                      </a:pPr>
                      <a:r>
                        <a:rPr lang="en-US" sz="1100" b="0" i="0" u="sng" strike="noStrike" noProof="0" dirty="0">
                          <a:solidFill>
                            <a:srgbClr val="0563C1"/>
                          </a:solidFill>
                          <a:latin typeface="Calibri"/>
                          <a:hlinkClick r:id="rId33"/>
                        </a:rPr>
                        <a:t>Taste Toronto Media Kit</a:t>
                      </a:r>
                      <a:endParaRPr lang="en-US" sz="1100">
                        <a:latin typeface="Calibri"/>
                      </a:endParaRPr>
                    </a:p>
                  </a:txBody>
                  <a:tcPr/>
                </a:tc>
                <a:extLst>
                  <a:ext uri="{0D108BD9-81ED-4DB2-BD59-A6C34878D82A}">
                    <a16:rowId xmlns:a16="http://schemas.microsoft.com/office/drawing/2014/main" val="2331565260"/>
                  </a:ext>
                </a:extLst>
              </a:tr>
              <a:tr h="325582">
                <a:tc>
                  <a:txBody>
                    <a:bodyPr/>
                    <a:lstStyle/>
                    <a:p>
                      <a:r>
                        <a:rPr lang="en-US" sz="1100" dirty="0">
                          <a:latin typeface="Calibri"/>
                        </a:rPr>
                        <a:t>Streets of Toronto</a:t>
                      </a:r>
                    </a:p>
                  </a:txBody>
                  <a:tcPr/>
                </a:tc>
                <a:tc>
                  <a:txBody>
                    <a:bodyPr/>
                    <a:lstStyle/>
                    <a:p>
                      <a:pPr lvl="0">
                        <a:buNone/>
                      </a:pPr>
                      <a:r>
                        <a:rPr lang="en-US" sz="1100" dirty="0">
                          <a:latin typeface="Calibri"/>
                        </a:rPr>
                        <a:t>Cameron Scott</a:t>
                      </a:r>
                    </a:p>
                  </a:txBody>
                  <a:tcPr/>
                </a:tc>
                <a:tc>
                  <a:txBody>
                    <a:bodyPr/>
                    <a:lstStyle/>
                    <a:p>
                      <a:pPr lvl="0">
                        <a:buNone/>
                      </a:pPr>
                      <a:r>
                        <a:rPr lang="en-US" sz="1100" u="sng" strike="noStrike" noProof="0" dirty="0">
                          <a:solidFill>
                            <a:srgbClr val="0563C1"/>
                          </a:solidFill>
                          <a:latin typeface="Calibri"/>
                          <a:hlinkClick r:id="rId31"/>
                        </a:rPr>
                        <a:t>cscott@suite66.com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4"/>
                        </a:rPr>
                        <a:t>Streets of Toronto Rate Card</a:t>
                      </a:r>
                      <a:endParaRPr lang="en-US" sz="1100" dirty="0">
                        <a:latin typeface="Calibri"/>
                      </a:endParaRPr>
                    </a:p>
                  </a:txBody>
                  <a:tcPr/>
                </a:tc>
                <a:tc>
                  <a:txBody>
                    <a:bodyPr/>
                    <a:lstStyle/>
                    <a:p>
                      <a:pPr lvl="0">
                        <a:buNone/>
                      </a:pPr>
                      <a:r>
                        <a:rPr lang="en-US" sz="1100" b="0" i="0" u="sng" strike="noStrike" noProof="0" dirty="0">
                          <a:solidFill>
                            <a:srgbClr val="0563C1"/>
                          </a:solidFill>
                          <a:latin typeface="Calibri"/>
                          <a:hlinkClick r:id="rId35"/>
                        </a:rPr>
                        <a:t>Streets of Toronto Media Kit</a:t>
                      </a:r>
                      <a:endParaRPr lang="en-US" sz="1100">
                        <a:latin typeface="Calibri"/>
                      </a:endParaRPr>
                    </a:p>
                  </a:txBody>
                  <a:tcPr/>
                </a:tc>
                <a:extLst>
                  <a:ext uri="{0D108BD9-81ED-4DB2-BD59-A6C34878D82A}">
                    <a16:rowId xmlns:a16="http://schemas.microsoft.com/office/drawing/2014/main" val="1870404535"/>
                  </a:ext>
                </a:extLst>
              </a:tr>
              <a:tr h="392613">
                <a:tc>
                  <a:txBody>
                    <a:bodyPr/>
                    <a:lstStyle/>
                    <a:p>
                      <a:pPr lvl="0">
                        <a:buNone/>
                      </a:pPr>
                      <a:r>
                        <a:rPr lang="en-US" sz="1100" dirty="0">
                          <a:latin typeface="Calibri"/>
                        </a:rPr>
                        <a:t>Destination Toronto </a:t>
                      </a:r>
                    </a:p>
                  </a:txBody>
                  <a:tcPr/>
                </a:tc>
                <a:tc>
                  <a:txBody>
                    <a:bodyPr/>
                    <a:lstStyle/>
                    <a:p>
                      <a:pPr lvl="0">
                        <a:buNone/>
                      </a:pPr>
                      <a:r>
                        <a:rPr lang="en-US" sz="1100" dirty="0">
                          <a:latin typeface="Calibri"/>
                        </a:rPr>
                        <a:t>Gail Stewart</a:t>
                      </a:r>
                    </a:p>
                  </a:txBody>
                  <a:tcPr/>
                </a:tc>
                <a:tc>
                  <a:txBody>
                    <a:bodyPr/>
                    <a:lstStyle/>
                    <a:p>
                      <a:pPr lvl="0">
                        <a:buNone/>
                      </a:pPr>
                      <a:r>
                        <a:rPr lang="en-US" sz="1100" u="sng" strike="noStrike" noProof="0" dirty="0">
                          <a:solidFill>
                            <a:srgbClr val="0563C1"/>
                          </a:solidFill>
                          <a:latin typeface="Calibri"/>
                          <a:hlinkClick r:id="rId36"/>
                        </a:rPr>
                        <a:t>Gail.Stewart@Destinationtravelnetwork.com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7"/>
                        </a:rPr>
                        <a:t>Destination Toronto Media Kit</a:t>
                      </a:r>
                      <a:endParaRPr lang="en-US" sz="1100" dirty="0">
                        <a:latin typeface="Calibri"/>
                      </a:endParaRPr>
                    </a:p>
                  </a:txBody>
                  <a:tcPr/>
                </a:tc>
                <a:tc>
                  <a:txBody>
                    <a:bodyPr/>
                    <a:lstStyle/>
                    <a:p>
                      <a:pPr lvl="0">
                        <a:buNone/>
                      </a:pPr>
                      <a:r>
                        <a:rPr lang="en-US" sz="1100" b="0" i="0" u="none" strike="noStrike" noProof="0" dirty="0">
                          <a:solidFill>
                            <a:srgbClr val="444444"/>
                          </a:solidFill>
                          <a:latin typeface="Calibri"/>
                          <a:hlinkClick r:id="rId38"/>
                        </a:rPr>
                        <a:t>Destination Toronto Media Kit</a:t>
                      </a:r>
                      <a:r>
                        <a:rPr lang="en-US" sz="1100" b="0" i="0" u="none" strike="noStrike" noProof="0" dirty="0">
                          <a:solidFill>
                            <a:srgbClr val="444444"/>
                          </a:solidFill>
                          <a:latin typeface="Calibri"/>
                        </a:rPr>
                        <a:t> </a:t>
                      </a:r>
                      <a:endParaRPr lang="en-US" sz="1100">
                        <a:solidFill>
                          <a:srgbClr val="444444"/>
                        </a:solidFill>
                        <a:latin typeface="Calibri"/>
                      </a:endParaRPr>
                    </a:p>
                  </a:txBody>
                  <a:tcPr/>
                </a:tc>
                <a:extLst>
                  <a:ext uri="{0D108BD9-81ED-4DB2-BD59-A6C34878D82A}">
                    <a16:rowId xmlns:a16="http://schemas.microsoft.com/office/drawing/2014/main" val="3666033333"/>
                  </a:ext>
                </a:extLst>
              </a:tr>
              <a:tr h="325582">
                <a:tc>
                  <a:txBody>
                    <a:bodyPr/>
                    <a:lstStyle/>
                    <a:p>
                      <a:pPr lvl="0">
                        <a:buNone/>
                      </a:pPr>
                      <a:r>
                        <a:rPr lang="en-US" sz="1100" dirty="0"/>
                        <a:t>Now Toronto</a:t>
                      </a:r>
                    </a:p>
                  </a:txBody>
                  <a:tcPr/>
                </a:tc>
                <a:tc>
                  <a:txBody>
                    <a:bodyPr/>
                    <a:lstStyle/>
                    <a:p>
                      <a:pPr lvl="0">
                        <a:buNone/>
                      </a:pPr>
                      <a:r>
                        <a:rPr lang="en-US" sz="1100" dirty="0"/>
                        <a:t>Chris Johnson</a:t>
                      </a:r>
                    </a:p>
                  </a:txBody>
                  <a:tcPr/>
                </a:tc>
                <a:tc>
                  <a:txBody>
                    <a:bodyPr/>
                    <a:lstStyle/>
                    <a:p>
                      <a:pPr lvl="0">
                        <a:buNone/>
                      </a:pPr>
                      <a:r>
                        <a:rPr lang="en-US" sz="1100" u="sng" strike="noStrike" noProof="0" dirty="0">
                          <a:solidFill>
                            <a:srgbClr val="0563C1"/>
                          </a:solidFill>
                        </a:rPr>
                        <a:t>Chris@gonezmedia.com</a:t>
                      </a:r>
                    </a:p>
                  </a:txBody>
                  <a:tcPr/>
                </a:tc>
                <a:tc>
                  <a:txBody>
                    <a:bodyPr/>
                    <a:lstStyle/>
                    <a:p>
                      <a:pPr lvl="0">
                        <a:buNone/>
                      </a:pPr>
                      <a:r>
                        <a:rPr lang="en-US" sz="1100" dirty="0"/>
                        <a:t>Same as media kit</a:t>
                      </a:r>
                    </a:p>
                  </a:txBody>
                  <a:tcPr/>
                </a:tc>
                <a:tc>
                  <a:txBody>
                    <a:bodyPr/>
                    <a:lstStyle/>
                    <a:p>
                      <a:pPr lvl="0">
                        <a:buNone/>
                      </a:pPr>
                      <a:r>
                        <a:rPr lang="en-US" sz="1100" b="0" i="0" u="none" strike="noStrike" noProof="0" dirty="0">
                          <a:solidFill>
                            <a:srgbClr val="000000"/>
                          </a:solidFill>
                          <a:latin typeface="Arial Nova"/>
                          <a:hlinkClick r:id="rId39"/>
                        </a:rPr>
                        <a:t>Now Toronto Media Kit</a:t>
                      </a:r>
                      <a:endParaRPr lang="en-US" sz="1100">
                        <a:latin typeface="Arial Nova"/>
                      </a:endParaRPr>
                    </a:p>
                  </a:txBody>
                  <a:tcPr/>
                </a:tc>
                <a:extLst>
                  <a:ext uri="{0D108BD9-81ED-4DB2-BD59-A6C34878D82A}">
                    <a16:rowId xmlns:a16="http://schemas.microsoft.com/office/drawing/2014/main" val="513646312"/>
                  </a:ext>
                </a:extLst>
              </a:tr>
            </a:tbl>
          </a:graphicData>
        </a:graphic>
      </p:graphicFrame>
      <p:sp>
        <p:nvSpPr>
          <p:cNvPr id="2" name="TextBox 1">
            <a:extLst>
              <a:ext uri="{FF2B5EF4-FFF2-40B4-BE49-F238E27FC236}">
                <a16:creationId xmlns:a16="http://schemas.microsoft.com/office/drawing/2014/main" id="{0B71F22D-2FAD-F064-DAD8-988D4EBF3F7E}"/>
              </a:ext>
            </a:extLst>
          </p:cNvPr>
          <p:cNvSpPr txBox="1"/>
          <p:nvPr/>
        </p:nvSpPr>
        <p:spPr>
          <a:xfrm>
            <a:off x="2577069" y="623379"/>
            <a:ext cx="786564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For contracts and invoices, please email or CC </a:t>
            </a:r>
            <a:r>
              <a:rPr lang="en-US" b="1" dirty="0">
                <a:cs typeface="Calibri"/>
                <a:hlinkClick r:id="rId40"/>
              </a:rPr>
              <a:t>monina@toronto-bia.com</a:t>
            </a:r>
            <a:r>
              <a:rPr lang="en-US" b="1" dirty="0">
                <a:cs typeface="Calibri"/>
              </a:rPr>
              <a:t> </a:t>
            </a:r>
            <a:endParaRPr lang="en-US" b="1" dirty="0">
              <a:ea typeface="Calibri"/>
              <a:cs typeface="Calibri"/>
            </a:endParaRPr>
          </a:p>
        </p:txBody>
      </p:sp>
    </p:spTree>
    <p:extLst>
      <p:ext uri="{BB962C8B-B14F-4D97-AF65-F5344CB8AC3E}">
        <p14:creationId xmlns:p14="http://schemas.microsoft.com/office/powerpoint/2010/main" val="182771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89D38B-D03A-39FF-E051-B960D47F40F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3" descr="A blue and white sign with white text&#10;&#10;Description automatically generated">
            <a:extLst>
              <a:ext uri="{FF2B5EF4-FFF2-40B4-BE49-F238E27FC236}">
                <a16:creationId xmlns:a16="http://schemas.microsoft.com/office/drawing/2014/main" id="{01DA262C-A01E-929F-97B5-EDF12D0C4241}"/>
              </a:ext>
            </a:extLst>
          </p:cNvPr>
          <p:cNvPicPr>
            <a:picLocks noChangeAspect="1"/>
          </p:cNvPicPr>
          <p:nvPr/>
        </p:nvPicPr>
        <p:blipFill>
          <a:blip r:embed="rId2"/>
          <a:stretch>
            <a:fillRect/>
          </a:stretch>
        </p:blipFill>
        <p:spPr>
          <a:xfrm>
            <a:off x="2165244" y="371421"/>
            <a:ext cx="2140398" cy="754846"/>
          </a:xfrm>
          <a:prstGeom prst="rect">
            <a:avLst/>
          </a:prstGeom>
        </p:spPr>
      </p:pic>
      <p:pic>
        <p:nvPicPr>
          <p:cNvPr id="6" name="Picture 5" descr="A red and black logo&#10;&#10;Description automatically generated">
            <a:extLst>
              <a:ext uri="{FF2B5EF4-FFF2-40B4-BE49-F238E27FC236}">
                <a16:creationId xmlns:a16="http://schemas.microsoft.com/office/drawing/2014/main" id="{BBC4A724-C3BB-CF3C-2B2F-7FF50EAE88D7}"/>
              </a:ext>
            </a:extLst>
          </p:cNvPr>
          <p:cNvPicPr>
            <a:picLocks noChangeAspect="1"/>
          </p:cNvPicPr>
          <p:nvPr/>
        </p:nvPicPr>
        <p:blipFill>
          <a:blip r:embed="rId3"/>
          <a:stretch>
            <a:fillRect/>
          </a:stretch>
        </p:blipFill>
        <p:spPr>
          <a:xfrm>
            <a:off x="308896" y="432345"/>
            <a:ext cx="1405055" cy="536886"/>
          </a:xfrm>
          <a:prstGeom prst="rect">
            <a:avLst/>
          </a:prstGeom>
        </p:spPr>
      </p:pic>
      <p:sp>
        <p:nvSpPr>
          <p:cNvPr id="3" name="TextBox 2">
            <a:extLst>
              <a:ext uri="{FF2B5EF4-FFF2-40B4-BE49-F238E27FC236}">
                <a16:creationId xmlns:a16="http://schemas.microsoft.com/office/drawing/2014/main" id="{4550D103-6C6D-0A44-5C4F-9B663B554E5B}"/>
              </a:ext>
            </a:extLst>
          </p:cNvPr>
          <p:cNvSpPr txBox="1"/>
          <p:nvPr/>
        </p:nvSpPr>
        <p:spPr>
          <a:xfrm>
            <a:off x="1054155" y="1515453"/>
            <a:ext cx="1008262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TTC digital network program - a 15 second ad playing every other loop in 9 Stations in the Lower U. </a:t>
            </a:r>
            <a:endParaRPr lang="en-US"/>
          </a:p>
          <a:p>
            <a:r>
              <a:rPr lang="en-US" dirty="0"/>
              <a:t>Total cost is $3,300 for 14 days. </a:t>
            </a:r>
            <a:endParaRPr lang="en-US">
              <a:cs typeface="Calibri"/>
            </a:endParaRPr>
          </a:p>
          <a:p>
            <a:endParaRPr lang="en-US" dirty="0">
              <a:ea typeface="Times New Roman"/>
            </a:endParaRPr>
          </a:p>
          <a:p>
            <a:pPr>
              <a:buFont typeface=""/>
              <a:buAutoNum type="arabicPeriod"/>
            </a:pPr>
            <a:r>
              <a:rPr lang="en-US" dirty="0">
                <a:ea typeface="Times New Roman"/>
              </a:rPr>
              <a:t> Add the attached digital program onto 100 Poster subway campaign and your subway poster rate will be reduced to $41 to help offset the digital cost. </a:t>
            </a:r>
          </a:p>
          <a:p>
            <a:pPr>
              <a:buAutoNum type="arabicPeriod"/>
            </a:pPr>
            <a:r>
              <a:rPr lang="en-US" dirty="0">
                <a:ea typeface="Times New Roman"/>
              </a:rPr>
              <a:t> Add a TTC digital program equivalent to at least $3k and receive the $41 subway poster rate. Can pick and choose individual stations to suit the specific BIA if the Lower U package doesn’t make sense. You will most likely need to add more than 9 stations as the ones outside the Lower U are cheaper. We can also use less Stations for 4 weeks to get to the $3k.</a:t>
            </a:r>
            <a:endParaRPr lang="en-US">
              <a:ea typeface="Times New Roman"/>
              <a:cs typeface="Calibri"/>
            </a:endParaRPr>
          </a:p>
          <a:p>
            <a:endParaRPr lang="en-US"/>
          </a:p>
          <a:p>
            <a:r>
              <a:rPr lang="en-US" b="1" dirty="0"/>
              <a:t>TTC Subway &amp; Digital Program</a:t>
            </a:r>
            <a:endParaRPr lang="en-US" b="1" dirty="0">
              <a:ea typeface="Calibri"/>
              <a:cs typeface="Calibri"/>
            </a:endParaRPr>
          </a:p>
          <a:p>
            <a:r>
              <a:rPr lang="en-US" dirty="0"/>
              <a:t>100 Posters X 4 weeks = $4,100</a:t>
            </a:r>
            <a:endParaRPr lang="en-US" dirty="0">
              <a:ea typeface="Calibri"/>
              <a:cs typeface="Calibri"/>
            </a:endParaRPr>
          </a:p>
          <a:p>
            <a:r>
              <a:rPr lang="en-US" dirty="0"/>
              <a:t>TTC Digital Program = $3,300</a:t>
            </a:r>
            <a:endParaRPr lang="en-US" dirty="0">
              <a:ea typeface="Calibri"/>
              <a:cs typeface="Calibri"/>
            </a:endParaRPr>
          </a:p>
          <a:p>
            <a:r>
              <a:rPr lang="en-US" dirty="0"/>
              <a:t>Total Media Cost = $7,400</a:t>
            </a:r>
            <a:endParaRPr lang="en-US" dirty="0">
              <a:ea typeface="Calibri"/>
              <a:cs typeface="Calibri"/>
            </a:endParaRPr>
          </a:p>
          <a:p>
            <a:r>
              <a:rPr lang="en-US" dirty="0"/>
              <a:t>Production Cost = $1,400</a:t>
            </a:r>
            <a:endParaRPr lang="en-US" dirty="0">
              <a:ea typeface="Calibri"/>
              <a:cs typeface="Calibri"/>
            </a:endParaRPr>
          </a:p>
          <a:p>
            <a:r>
              <a:rPr lang="en-US" dirty="0"/>
              <a:t>Total Campaign Cost = $8,800</a:t>
            </a:r>
            <a:endParaRPr lang="en-US" dirty="0">
              <a:ea typeface="Calibri"/>
              <a:cs typeface="Calibri"/>
            </a:endParaRPr>
          </a:p>
        </p:txBody>
      </p:sp>
      <p:sp>
        <p:nvSpPr>
          <p:cNvPr id="5" name="TextBox 4">
            <a:extLst>
              <a:ext uri="{FF2B5EF4-FFF2-40B4-BE49-F238E27FC236}">
                <a16:creationId xmlns:a16="http://schemas.microsoft.com/office/drawing/2014/main" id="{DB81C159-1CC8-4927-8D57-B60B7569CDC6}"/>
              </a:ext>
            </a:extLst>
          </p:cNvPr>
          <p:cNvSpPr txBox="1"/>
          <p:nvPr/>
        </p:nvSpPr>
        <p:spPr>
          <a:xfrm>
            <a:off x="4528240" y="161787"/>
            <a:ext cx="77301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Arial Black"/>
              </a:rPr>
              <a:t>New Offer - Poster + Digital Network</a:t>
            </a:r>
          </a:p>
        </p:txBody>
      </p:sp>
    </p:spTree>
    <p:extLst>
      <p:ext uri="{BB962C8B-B14F-4D97-AF65-F5344CB8AC3E}">
        <p14:creationId xmlns:p14="http://schemas.microsoft.com/office/powerpoint/2010/main" val="808758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25540" y="275180"/>
            <a:ext cx="9789902" cy="1384995"/>
          </a:xfrm>
          <a:prstGeom prst="rect">
            <a:avLst/>
          </a:prstGeom>
          <a:noFill/>
        </p:spPr>
        <p:txBody>
          <a:bodyPr wrap="square" lIns="91440" tIns="45720" rIns="91440" bIns="45720" rtlCol="0" anchor="t">
            <a:spAutoFit/>
          </a:bodyPr>
          <a:lstStyle/>
          <a:p>
            <a:pPr algn="ctr"/>
            <a:r>
              <a:rPr lang="en-CA" sz="3600" dirty="0">
                <a:latin typeface="Arial Black"/>
              </a:rPr>
              <a:t>2024</a:t>
            </a:r>
            <a:endParaRPr lang="en-CA" sz="3600" dirty="0">
              <a:latin typeface="Arial Black" panose="020B0A04020102020204" pitchFamily="34" charset="0"/>
            </a:endParaRPr>
          </a:p>
          <a:p>
            <a:pPr algn="ctr"/>
            <a:r>
              <a:rPr lang="en-US" sz="4800" dirty="0">
                <a:latin typeface="Arial Black"/>
              </a:rPr>
              <a:t>Advertising Partners</a:t>
            </a:r>
            <a:endParaRPr lang="en-CA" sz="4800"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red star with black text&#10;&#10;Description automatically generated">
            <a:extLst>
              <a:ext uri="{FF2B5EF4-FFF2-40B4-BE49-F238E27FC236}">
                <a16:creationId xmlns:a16="http://schemas.microsoft.com/office/drawing/2014/main" id="{9E8C2303-88B7-28FA-ADBA-81CAA6A1E4DC}"/>
              </a:ext>
            </a:extLst>
          </p:cNvPr>
          <p:cNvPicPr>
            <a:picLocks noChangeAspect="1"/>
          </p:cNvPicPr>
          <p:nvPr/>
        </p:nvPicPr>
        <p:blipFill>
          <a:blip r:embed="rId3"/>
          <a:stretch>
            <a:fillRect/>
          </a:stretch>
        </p:blipFill>
        <p:spPr>
          <a:xfrm>
            <a:off x="4766413" y="2773902"/>
            <a:ext cx="1359569" cy="1329490"/>
          </a:xfrm>
          <a:prstGeom prst="rect">
            <a:avLst/>
          </a:prstGeom>
        </p:spPr>
      </p:pic>
      <p:pic>
        <p:nvPicPr>
          <p:cNvPr id="6" name="Picture 5" descr="A red sign with white text&#10;&#10;Description automatically generated">
            <a:extLst>
              <a:ext uri="{FF2B5EF4-FFF2-40B4-BE49-F238E27FC236}">
                <a16:creationId xmlns:a16="http://schemas.microsoft.com/office/drawing/2014/main" id="{B35F5A56-4A09-AFBD-D3B3-098BBDE833FE}"/>
              </a:ext>
            </a:extLst>
          </p:cNvPr>
          <p:cNvPicPr>
            <a:picLocks noChangeAspect="1"/>
          </p:cNvPicPr>
          <p:nvPr/>
        </p:nvPicPr>
        <p:blipFill>
          <a:blip r:embed="rId4"/>
          <a:stretch>
            <a:fillRect/>
          </a:stretch>
        </p:blipFill>
        <p:spPr>
          <a:xfrm>
            <a:off x="5917532" y="2829084"/>
            <a:ext cx="1840832" cy="1227222"/>
          </a:xfrm>
          <a:prstGeom prst="rect">
            <a:avLst/>
          </a:prstGeom>
        </p:spPr>
      </p:pic>
      <p:pic>
        <p:nvPicPr>
          <p:cNvPr id="8" name="Picture 7" descr="A pink text with white text&#10;&#10;Description automatically generated">
            <a:extLst>
              <a:ext uri="{FF2B5EF4-FFF2-40B4-BE49-F238E27FC236}">
                <a16:creationId xmlns:a16="http://schemas.microsoft.com/office/drawing/2014/main" id="{4D0CF08F-58BE-A045-183D-D9BE3CB6824F}"/>
              </a:ext>
            </a:extLst>
          </p:cNvPr>
          <p:cNvPicPr>
            <a:picLocks noChangeAspect="1"/>
          </p:cNvPicPr>
          <p:nvPr/>
        </p:nvPicPr>
        <p:blipFill>
          <a:blip r:embed="rId5"/>
          <a:stretch>
            <a:fillRect/>
          </a:stretch>
        </p:blipFill>
        <p:spPr>
          <a:xfrm>
            <a:off x="8298581" y="3551320"/>
            <a:ext cx="1710490" cy="1700464"/>
          </a:xfrm>
          <a:prstGeom prst="rect">
            <a:avLst/>
          </a:prstGeom>
        </p:spPr>
      </p:pic>
      <p:pic>
        <p:nvPicPr>
          <p:cNvPr id="10" name="Picture 9" descr="A blue and black logo&#10;&#10;Description automatically generated">
            <a:extLst>
              <a:ext uri="{FF2B5EF4-FFF2-40B4-BE49-F238E27FC236}">
                <a16:creationId xmlns:a16="http://schemas.microsoft.com/office/drawing/2014/main" id="{105D3AF3-7F83-57C2-F16C-9A86FD24C8D7}"/>
              </a:ext>
            </a:extLst>
          </p:cNvPr>
          <p:cNvPicPr>
            <a:picLocks noChangeAspect="1"/>
          </p:cNvPicPr>
          <p:nvPr/>
        </p:nvPicPr>
        <p:blipFill>
          <a:blip r:embed="rId6"/>
          <a:stretch>
            <a:fillRect/>
          </a:stretch>
        </p:blipFill>
        <p:spPr>
          <a:xfrm>
            <a:off x="4150894" y="3907756"/>
            <a:ext cx="1539040" cy="1605715"/>
          </a:xfrm>
          <a:prstGeom prst="rect">
            <a:avLst/>
          </a:prstGeom>
        </p:spPr>
      </p:pic>
      <p:pic>
        <p:nvPicPr>
          <p:cNvPr id="11" name="Picture 10" descr="A red and black logo&#10;&#10;Description automatically generated">
            <a:extLst>
              <a:ext uri="{FF2B5EF4-FFF2-40B4-BE49-F238E27FC236}">
                <a16:creationId xmlns:a16="http://schemas.microsoft.com/office/drawing/2014/main" id="{77482275-1024-C2B3-DBF3-DFD08300D17D}"/>
              </a:ext>
            </a:extLst>
          </p:cNvPr>
          <p:cNvPicPr>
            <a:picLocks noChangeAspect="1"/>
          </p:cNvPicPr>
          <p:nvPr/>
        </p:nvPicPr>
        <p:blipFill>
          <a:blip r:embed="rId7"/>
          <a:stretch>
            <a:fillRect/>
          </a:stretch>
        </p:blipFill>
        <p:spPr>
          <a:xfrm>
            <a:off x="6093494" y="4159856"/>
            <a:ext cx="1933074" cy="612232"/>
          </a:xfrm>
          <a:prstGeom prst="rect">
            <a:avLst/>
          </a:prstGeom>
        </p:spPr>
      </p:pic>
      <p:pic>
        <p:nvPicPr>
          <p:cNvPr id="12" name="Picture 11" descr="A blue and white sign with white text&#10;&#10;Description automatically generated">
            <a:extLst>
              <a:ext uri="{FF2B5EF4-FFF2-40B4-BE49-F238E27FC236}">
                <a16:creationId xmlns:a16="http://schemas.microsoft.com/office/drawing/2014/main" id="{603F0998-36AA-6FFF-0F39-17BEDA30087D}"/>
              </a:ext>
            </a:extLst>
          </p:cNvPr>
          <p:cNvPicPr>
            <a:picLocks noChangeAspect="1"/>
          </p:cNvPicPr>
          <p:nvPr/>
        </p:nvPicPr>
        <p:blipFill>
          <a:blip r:embed="rId8"/>
          <a:stretch>
            <a:fillRect/>
          </a:stretch>
        </p:blipFill>
        <p:spPr>
          <a:xfrm>
            <a:off x="4618121" y="1714395"/>
            <a:ext cx="2743200" cy="960120"/>
          </a:xfrm>
          <a:prstGeom prst="rect">
            <a:avLst/>
          </a:prstGeom>
        </p:spPr>
      </p:pic>
      <p:pic>
        <p:nvPicPr>
          <p:cNvPr id="13" name="Picture 12" descr="A black text with a white background&#10;&#10;Description automatically generated">
            <a:extLst>
              <a:ext uri="{FF2B5EF4-FFF2-40B4-BE49-F238E27FC236}">
                <a16:creationId xmlns:a16="http://schemas.microsoft.com/office/drawing/2014/main" id="{4458DEAD-758E-9B4B-9ADE-355E9E424B9F}"/>
              </a:ext>
            </a:extLst>
          </p:cNvPr>
          <p:cNvPicPr>
            <a:picLocks noChangeAspect="1"/>
          </p:cNvPicPr>
          <p:nvPr/>
        </p:nvPicPr>
        <p:blipFill>
          <a:blip r:embed="rId9"/>
          <a:stretch>
            <a:fillRect/>
          </a:stretch>
        </p:blipFill>
        <p:spPr>
          <a:xfrm>
            <a:off x="3553828" y="3077778"/>
            <a:ext cx="1192129" cy="727009"/>
          </a:xfrm>
          <a:prstGeom prst="rect">
            <a:avLst/>
          </a:prstGeom>
        </p:spPr>
      </p:pic>
      <p:pic>
        <p:nvPicPr>
          <p:cNvPr id="14" name="Picture 13" descr="A blue and grey logo&#10;&#10;Description automatically generated">
            <a:extLst>
              <a:ext uri="{FF2B5EF4-FFF2-40B4-BE49-F238E27FC236}">
                <a16:creationId xmlns:a16="http://schemas.microsoft.com/office/drawing/2014/main" id="{B869031F-BB9F-A87B-0013-A7C72AE81520}"/>
              </a:ext>
            </a:extLst>
          </p:cNvPr>
          <p:cNvPicPr>
            <a:picLocks noChangeAspect="1"/>
          </p:cNvPicPr>
          <p:nvPr/>
        </p:nvPicPr>
        <p:blipFill>
          <a:blip r:embed="rId10"/>
          <a:stretch>
            <a:fillRect/>
          </a:stretch>
        </p:blipFill>
        <p:spPr>
          <a:xfrm>
            <a:off x="2227847" y="2647869"/>
            <a:ext cx="1189122" cy="968703"/>
          </a:xfrm>
          <a:prstGeom prst="rect">
            <a:avLst/>
          </a:prstGeom>
        </p:spPr>
      </p:pic>
      <p:pic>
        <p:nvPicPr>
          <p:cNvPr id="15" name="Picture 14" descr="A blue and white logo&#10;&#10;Description automatically generated">
            <a:extLst>
              <a:ext uri="{FF2B5EF4-FFF2-40B4-BE49-F238E27FC236}">
                <a16:creationId xmlns:a16="http://schemas.microsoft.com/office/drawing/2014/main" id="{1B821ADB-9322-E1C8-0A1C-C8E00B878F98}"/>
              </a:ext>
            </a:extLst>
          </p:cNvPr>
          <p:cNvPicPr>
            <a:picLocks noChangeAspect="1"/>
          </p:cNvPicPr>
          <p:nvPr/>
        </p:nvPicPr>
        <p:blipFill>
          <a:blip r:embed="rId11"/>
          <a:stretch>
            <a:fillRect/>
          </a:stretch>
        </p:blipFill>
        <p:spPr>
          <a:xfrm>
            <a:off x="2523122" y="5828144"/>
            <a:ext cx="3685673" cy="715181"/>
          </a:xfrm>
          <a:prstGeom prst="rect">
            <a:avLst/>
          </a:prstGeom>
        </p:spPr>
      </p:pic>
      <p:pic>
        <p:nvPicPr>
          <p:cNvPr id="16" name="Picture 15" descr="A purple and white logo with a city skyline&#10;&#10;Description automatically generated">
            <a:extLst>
              <a:ext uri="{FF2B5EF4-FFF2-40B4-BE49-F238E27FC236}">
                <a16:creationId xmlns:a16="http://schemas.microsoft.com/office/drawing/2014/main" id="{1FC117E7-94AF-FD8B-A581-6B35993058F9}"/>
              </a:ext>
            </a:extLst>
          </p:cNvPr>
          <p:cNvPicPr>
            <a:picLocks noChangeAspect="1"/>
          </p:cNvPicPr>
          <p:nvPr/>
        </p:nvPicPr>
        <p:blipFill>
          <a:blip r:embed="rId12"/>
          <a:stretch>
            <a:fillRect/>
          </a:stretch>
        </p:blipFill>
        <p:spPr>
          <a:xfrm>
            <a:off x="7475279" y="1784864"/>
            <a:ext cx="2238375" cy="805035"/>
          </a:xfrm>
          <a:prstGeom prst="rect">
            <a:avLst/>
          </a:prstGeom>
        </p:spPr>
      </p:pic>
      <p:pic>
        <p:nvPicPr>
          <p:cNvPr id="17" name="Picture 16">
            <a:extLst>
              <a:ext uri="{FF2B5EF4-FFF2-40B4-BE49-F238E27FC236}">
                <a16:creationId xmlns:a16="http://schemas.microsoft.com/office/drawing/2014/main" id="{4407A5F5-D496-FF26-F052-D06B352EA340}"/>
              </a:ext>
            </a:extLst>
          </p:cNvPr>
          <p:cNvPicPr>
            <a:picLocks noChangeAspect="1"/>
          </p:cNvPicPr>
          <p:nvPr/>
        </p:nvPicPr>
        <p:blipFill rotWithShape="1">
          <a:blip r:embed="rId13"/>
          <a:srcRect l="-2344" t="37819" r="-260" b="35819"/>
          <a:stretch/>
        </p:blipFill>
        <p:spPr>
          <a:xfrm>
            <a:off x="2177717" y="5151296"/>
            <a:ext cx="3956545" cy="725927"/>
          </a:xfrm>
          <a:prstGeom prst="rect">
            <a:avLst/>
          </a:prstGeom>
        </p:spPr>
      </p:pic>
      <p:pic>
        <p:nvPicPr>
          <p:cNvPr id="18" name="Picture 17" descr="A blue and black logo&#10;&#10;Description automatically generated">
            <a:extLst>
              <a:ext uri="{FF2B5EF4-FFF2-40B4-BE49-F238E27FC236}">
                <a16:creationId xmlns:a16="http://schemas.microsoft.com/office/drawing/2014/main" id="{4B99D263-6B65-6A06-5C42-4C24E52FED15}"/>
              </a:ext>
            </a:extLst>
          </p:cNvPr>
          <p:cNvPicPr>
            <a:picLocks noChangeAspect="1"/>
          </p:cNvPicPr>
          <p:nvPr/>
        </p:nvPicPr>
        <p:blipFill>
          <a:blip r:embed="rId14"/>
          <a:stretch>
            <a:fillRect/>
          </a:stretch>
        </p:blipFill>
        <p:spPr>
          <a:xfrm>
            <a:off x="2201278" y="861726"/>
            <a:ext cx="2295525" cy="2276475"/>
          </a:xfrm>
          <a:prstGeom prst="rect">
            <a:avLst/>
          </a:prstGeom>
        </p:spPr>
      </p:pic>
      <p:pic>
        <p:nvPicPr>
          <p:cNvPr id="19" name="Picture 18" descr="A red and black logo&#10;&#10;Description automatically generated">
            <a:extLst>
              <a:ext uri="{FF2B5EF4-FFF2-40B4-BE49-F238E27FC236}">
                <a16:creationId xmlns:a16="http://schemas.microsoft.com/office/drawing/2014/main" id="{9F702306-E3C7-FC16-5495-9146CA3C7821}"/>
              </a:ext>
            </a:extLst>
          </p:cNvPr>
          <p:cNvPicPr>
            <a:picLocks noChangeAspect="1"/>
          </p:cNvPicPr>
          <p:nvPr/>
        </p:nvPicPr>
        <p:blipFill>
          <a:blip r:embed="rId15"/>
          <a:stretch>
            <a:fillRect/>
          </a:stretch>
        </p:blipFill>
        <p:spPr>
          <a:xfrm>
            <a:off x="9943599" y="1834466"/>
            <a:ext cx="1850858" cy="706354"/>
          </a:xfrm>
          <a:prstGeom prst="rect">
            <a:avLst/>
          </a:prstGeom>
        </p:spPr>
      </p:pic>
      <p:pic>
        <p:nvPicPr>
          <p:cNvPr id="20" name="Picture 19" descr="A black text on a black background&#10;&#10;Description automatically generated">
            <a:extLst>
              <a:ext uri="{FF2B5EF4-FFF2-40B4-BE49-F238E27FC236}">
                <a16:creationId xmlns:a16="http://schemas.microsoft.com/office/drawing/2014/main" id="{13320372-D836-C665-85DE-03A99BFB57D4}"/>
              </a:ext>
            </a:extLst>
          </p:cNvPr>
          <p:cNvPicPr>
            <a:picLocks noChangeAspect="1"/>
          </p:cNvPicPr>
          <p:nvPr/>
        </p:nvPicPr>
        <p:blipFill>
          <a:blip r:embed="rId16"/>
          <a:stretch>
            <a:fillRect/>
          </a:stretch>
        </p:blipFill>
        <p:spPr>
          <a:xfrm>
            <a:off x="6433889" y="5520990"/>
            <a:ext cx="1483394" cy="1434766"/>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7F6AF4DA-322A-F32B-5BAE-C5EB7796646F}"/>
              </a:ext>
            </a:extLst>
          </p:cNvPr>
          <p:cNvPicPr>
            <a:picLocks noChangeAspect="1"/>
          </p:cNvPicPr>
          <p:nvPr/>
        </p:nvPicPr>
        <p:blipFill>
          <a:blip r:embed="rId17"/>
          <a:stretch>
            <a:fillRect/>
          </a:stretch>
        </p:blipFill>
        <p:spPr>
          <a:xfrm>
            <a:off x="6545277" y="4831326"/>
            <a:ext cx="2743200" cy="900684"/>
          </a:xfrm>
          <a:prstGeom prst="rect">
            <a:avLst/>
          </a:prstGeom>
        </p:spPr>
      </p:pic>
      <p:pic>
        <p:nvPicPr>
          <p:cNvPr id="23" name="Picture 22" descr="A white and red logo&#10;&#10;Description automatically generated">
            <a:extLst>
              <a:ext uri="{FF2B5EF4-FFF2-40B4-BE49-F238E27FC236}">
                <a16:creationId xmlns:a16="http://schemas.microsoft.com/office/drawing/2014/main" id="{88ED1F6C-3DDF-8991-6292-5DF977D6002B}"/>
              </a:ext>
            </a:extLst>
          </p:cNvPr>
          <p:cNvPicPr>
            <a:picLocks noChangeAspect="1"/>
          </p:cNvPicPr>
          <p:nvPr/>
        </p:nvPicPr>
        <p:blipFill rotWithShape="1">
          <a:blip r:embed="rId18"/>
          <a:srcRect l="23540" t="22599" r="22410" b="25822"/>
          <a:stretch/>
        </p:blipFill>
        <p:spPr>
          <a:xfrm>
            <a:off x="8033083" y="2936810"/>
            <a:ext cx="1406944" cy="917081"/>
          </a:xfrm>
          <a:prstGeom prst="rect">
            <a:avLst/>
          </a:prstGeom>
        </p:spPr>
      </p:pic>
      <p:pic>
        <p:nvPicPr>
          <p:cNvPr id="2" name="Picture 1">
            <a:extLst>
              <a:ext uri="{FF2B5EF4-FFF2-40B4-BE49-F238E27FC236}">
                <a16:creationId xmlns:a16="http://schemas.microsoft.com/office/drawing/2014/main" id="{FA0A6B3B-A3CE-54BB-2BC4-E18861641C21}"/>
              </a:ext>
            </a:extLst>
          </p:cNvPr>
          <p:cNvPicPr>
            <a:picLocks noChangeAspect="1"/>
          </p:cNvPicPr>
          <p:nvPr/>
        </p:nvPicPr>
        <p:blipFill>
          <a:blip r:embed="rId19"/>
          <a:stretch>
            <a:fillRect/>
          </a:stretch>
        </p:blipFill>
        <p:spPr>
          <a:xfrm>
            <a:off x="2449513" y="4232592"/>
            <a:ext cx="1572895" cy="527685"/>
          </a:xfrm>
          <a:prstGeom prst="rect">
            <a:avLst/>
          </a:prstGeom>
        </p:spPr>
      </p:pic>
      <p:pic>
        <p:nvPicPr>
          <p:cNvPr id="9" name="Picture 8">
            <a:extLst>
              <a:ext uri="{FF2B5EF4-FFF2-40B4-BE49-F238E27FC236}">
                <a16:creationId xmlns:a16="http://schemas.microsoft.com/office/drawing/2014/main" id="{DA327951-28A0-FD50-37B2-806AD1F03DAF}"/>
              </a:ext>
            </a:extLst>
          </p:cNvPr>
          <p:cNvPicPr>
            <a:picLocks noChangeAspect="1"/>
          </p:cNvPicPr>
          <p:nvPr/>
        </p:nvPicPr>
        <p:blipFill>
          <a:blip r:embed="rId20"/>
          <a:stretch>
            <a:fillRect/>
          </a:stretch>
        </p:blipFill>
        <p:spPr>
          <a:xfrm>
            <a:off x="9286875" y="4841775"/>
            <a:ext cx="2971800" cy="984450"/>
          </a:xfrm>
          <a:prstGeom prst="rect">
            <a:avLst/>
          </a:prstGeom>
        </p:spPr>
      </p:pic>
      <p:pic>
        <p:nvPicPr>
          <p:cNvPr id="22" name="Picture 21" descr="A blue text on a black background&#10;&#10;Description automatically generated">
            <a:extLst>
              <a:ext uri="{FF2B5EF4-FFF2-40B4-BE49-F238E27FC236}">
                <a16:creationId xmlns:a16="http://schemas.microsoft.com/office/drawing/2014/main" id="{D31E9091-28D0-FBD3-3136-BCC32C9CF986}"/>
              </a:ext>
            </a:extLst>
          </p:cNvPr>
          <p:cNvPicPr>
            <a:picLocks noChangeAspect="1"/>
          </p:cNvPicPr>
          <p:nvPr/>
        </p:nvPicPr>
        <p:blipFill>
          <a:blip r:embed="rId21"/>
          <a:stretch>
            <a:fillRect/>
          </a:stretch>
        </p:blipFill>
        <p:spPr>
          <a:xfrm>
            <a:off x="9563100" y="2832000"/>
            <a:ext cx="2600325" cy="898922"/>
          </a:xfrm>
          <a:prstGeom prst="rect">
            <a:avLst/>
          </a:prstGeom>
        </p:spPr>
      </p:pic>
      <p:pic>
        <p:nvPicPr>
          <p:cNvPr id="24" name="Picture 23" descr="A black and white sign with white text&#10;&#10;Description automatically generated">
            <a:extLst>
              <a:ext uri="{FF2B5EF4-FFF2-40B4-BE49-F238E27FC236}">
                <a16:creationId xmlns:a16="http://schemas.microsoft.com/office/drawing/2014/main" id="{7A67A18C-0A08-5227-B9E7-2E639599B1B6}"/>
              </a:ext>
            </a:extLst>
          </p:cNvPr>
          <p:cNvPicPr>
            <a:picLocks noChangeAspect="1"/>
          </p:cNvPicPr>
          <p:nvPr/>
        </p:nvPicPr>
        <p:blipFill>
          <a:blip r:embed="rId22"/>
          <a:stretch>
            <a:fillRect/>
          </a:stretch>
        </p:blipFill>
        <p:spPr>
          <a:xfrm>
            <a:off x="10334625" y="3698775"/>
            <a:ext cx="1276350" cy="1276350"/>
          </a:xfrm>
          <a:prstGeom prst="rect">
            <a:avLst/>
          </a:prstGeom>
        </p:spPr>
      </p:pic>
    </p:spTree>
    <p:extLst>
      <p:ext uri="{BB962C8B-B14F-4D97-AF65-F5344CB8AC3E}">
        <p14:creationId xmlns:p14="http://schemas.microsoft.com/office/powerpoint/2010/main" val="2682805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83367" y="764731"/>
            <a:ext cx="9418930" cy="1877437"/>
          </a:xfrm>
          <a:prstGeom prst="rect">
            <a:avLst/>
          </a:prstGeom>
          <a:noFill/>
        </p:spPr>
        <p:txBody>
          <a:bodyPr wrap="square" lIns="91440" tIns="45720" rIns="91440" bIns="45720" rtlCol="0" anchor="t">
            <a:spAutoFit/>
          </a:bodyPr>
          <a:lstStyle/>
          <a:p>
            <a:pPr algn="ctr"/>
            <a:r>
              <a:rPr lang="en-US" sz="6000">
                <a:latin typeface="Arial Black"/>
              </a:rPr>
              <a:t>Bill C-18 Disclaimer</a:t>
            </a:r>
            <a:endParaRPr lang="en-US" sz="6000">
              <a:ea typeface="Calibri"/>
              <a:cs typeface="Calibri"/>
            </a:endParaRPr>
          </a:p>
          <a:p>
            <a:pPr algn="ctr"/>
            <a:endParaRPr lang="en-US" sz="3200">
              <a:latin typeface="Arial Black"/>
            </a:endParaRPr>
          </a:p>
          <a:p>
            <a:pPr algn="ctr"/>
            <a:r>
              <a:rPr lang="en-US" sz="2400">
                <a:latin typeface="Arial Black"/>
              </a:rPr>
              <a:t>Affected Ad Partners: </a:t>
            </a:r>
            <a:r>
              <a:rPr lang="en-US" sz="2400" err="1">
                <a:latin typeface="Arial Black"/>
              </a:rPr>
              <a:t>BlogTO</a:t>
            </a:r>
            <a:r>
              <a:rPr lang="en-US" sz="2400">
                <a:latin typeface="Arial Black"/>
              </a:rPr>
              <a:t> &amp; Now Toronto</a:t>
            </a:r>
            <a:endParaRPr lang="en-US" sz="2400">
              <a:ea typeface="Calibri"/>
              <a:cs typeface="Calibri"/>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9" name="TextBox 8">
            <a:extLst>
              <a:ext uri="{FF2B5EF4-FFF2-40B4-BE49-F238E27FC236}">
                <a16:creationId xmlns:a16="http://schemas.microsoft.com/office/drawing/2014/main" id="{7E10ACBB-AE8A-E7B7-183F-89BE01AA9AAB}"/>
              </a:ext>
            </a:extLst>
          </p:cNvPr>
          <p:cNvSpPr txBox="1"/>
          <p:nvPr/>
        </p:nvSpPr>
        <p:spPr>
          <a:xfrm>
            <a:off x="2486102" y="3006245"/>
            <a:ext cx="9315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000000"/>
                </a:solidFill>
                <a:ea typeface="Calibri"/>
                <a:cs typeface="Calibri"/>
              </a:rPr>
              <a:t>Ad partners affected by Bill C-18, The Online News Act, have guaranteed TABIA that they are not blocked by Meta from boosting posts. Using the boosting post strategy, they can achieve the impressions provided in their respective media kits. </a:t>
            </a:r>
          </a:p>
          <a:p>
            <a:pPr algn="ctr"/>
            <a:endParaRPr lang="en-US" sz="2400">
              <a:solidFill>
                <a:srgbClr val="000000"/>
              </a:solidFill>
              <a:ea typeface="Calibri"/>
              <a:cs typeface="Calibri"/>
            </a:endParaRPr>
          </a:p>
          <a:p>
            <a:pPr algn="ctr"/>
            <a:r>
              <a:rPr lang="en-US" sz="2400">
                <a:solidFill>
                  <a:srgbClr val="000000"/>
                </a:solidFill>
                <a:ea typeface="Calibri"/>
                <a:cs typeface="Calibri"/>
              </a:rPr>
              <a:t>This information was updated and provided after the passing of Bill C-18. </a:t>
            </a:r>
            <a:endParaRPr lang="en-US" sz="2400">
              <a:ea typeface="Calibri"/>
              <a:cs typeface="Calibri"/>
            </a:endParaRPr>
          </a:p>
        </p:txBody>
      </p:sp>
      <p:sp>
        <p:nvSpPr>
          <p:cNvPr id="2" name="TextBox 1">
            <a:extLst>
              <a:ext uri="{FF2B5EF4-FFF2-40B4-BE49-F238E27FC236}">
                <a16:creationId xmlns:a16="http://schemas.microsoft.com/office/drawing/2014/main" id="{DDCD5894-FBB1-206B-839A-9B1A564493B8}"/>
              </a:ext>
            </a:extLst>
          </p:cNvPr>
          <p:cNvSpPr txBox="1"/>
          <p:nvPr/>
        </p:nvSpPr>
        <p:spPr>
          <a:xfrm>
            <a:off x="2191462" y="5983125"/>
            <a:ext cx="93152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0000"/>
                </a:solidFill>
                <a:ea typeface="Calibri"/>
                <a:cs typeface="Calibri"/>
              </a:rPr>
              <a:t>Learn more about </a:t>
            </a:r>
            <a:r>
              <a:rPr lang="en-US" sz="2400">
                <a:solidFill>
                  <a:srgbClr val="000000"/>
                </a:solidFill>
                <a:ea typeface="Calibri"/>
                <a:cs typeface="Calibri"/>
                <a:hlinkClick r:id="rId3"/>
              </a:rPr>
              <a:t>Bill C-18, The Online News Act</a:t>
            </a:r>
            <a:endParaRPr lang="en-US">
              <a:ea typeface="Calibri" panose="020F0502020204030204"/>
              <a:cs typeface="Calibri" panose="020F0502020204030204"/>
            </a:endParaRPr>
          </a:p>
        </p:txBody>
      </p:sp>
    </p:spTree>
    <p:extLst>
      <p:ext uri="{BB962C8B-B14F-4D97-AF65-F5344CB8AC3E}">
        <p14:creationId xmlns:p14="http://schemas.microsoft.com/office/powerpoint/2010/main" val="268211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35828" y="1889416"/>
            <a:ext cx="9418930" cy="3077766"/>
          </a:xfrm>
          <a:prstGeom prst="rect">
            <a:avLst/>
          </a:prstGeom>
          <a:noFill/>
        </p:spPr>
        <p:txBody>
          <a:bodyPr wrap="square" lIns="91440" tIns="45720" rIns="91440" bIns="45720" rtlCol="0" anchor="t">
            <a:spAutoFit/>
          </a:bodyPr>
          <a:lstStyle/>
          <a:p>
            <a:pPr algn="ctr"/>
            <a:r>
              <a:rPr lang="en-US" sz="6600">
                <a:latin typeface="Arial Black"/>
              </a:rPr>
              <a:t>Thank you</a:t>
            </a:r>
            <a:endParaRPr lang="en-US"/>
          </a:p>
          <a:p>
            <a:pPr algn="ctr"/>
            <a:endParaRPr lang="en-US" sz="3200">
              <a:latin typeface="Arial Black"/>
            </a:endParaRPr>
          </a:p>
          <a:p>
            <a:pPr algn="ctr"/>
            <a:r>
              <a:rPr lang="en-US" sz="3200">
                <a:latin typeface="Arial Black"/>
              </a:rPr>
              <a:t>Please forward CityWide Program requests and inquiries to </a:t>
            </a:r>
            <a:endParaRPr lang="en-US">
              <a:latin typeface="Calibri" panose="020F0502020204030204"/>
              <a:cs typeface="Calibri" panose="020F0502020204030204"/>
            </a:endParaRPr>
          </a:p>
          <a:p>
            <a:pPr algn="ctr"/>
            <a:r>
              <a:rPr lang="en-US" sz="3200">
                <a:latin typeface="Arial Black"/>
                <a:hlinkClick r:id="rId2"/>
              </a:rPr>
              <a:t>monina@toronto-bia.com</a:t>
            </a:r>
            <a:r>
              <a:rPr lang="en-US" sz="3200">
                <a:latin typeface="Arial Black"/>
              </a:rPr>
              <a:t> </a:t>
            </a:r>
            <a:endParaRPr lang="en-US">
              <a:cs typeface="Calibri"/>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Tree>
    <p:extLst>
      <p:ext uri="{BB962C8B-B14F-4D97-AF65-F5344CB8AC3E}">
        <p14:creationId xmlns:p14="http://schemas.microsoft.com/office/powerpoint/2010/main" val="221928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35828" y="2871995"/>
            <a:ext cx="9418930" cy="1107996"/>
          </a:xfrm>
          <a:prstGeom prst="rect">
            <a:avLst/>
          </a:prstGeom>
          <a:noFill/>
        </p:spPr>
        <p:txBody>
          <a:bodyPr wrap="square" lIns="91440" tIns="45720" rIns="91440" bIns="45720" rtlCol="0" anchor="t">
            <a:spAutoFit/>
          </a:bodyPr>
          <a:lstStyle/>
          <a:p>
            <a:pPr algn="ctr"/>
            <a:r>
              <a:rPr lang="en-US" sz="6600" dirty="0" err="1">
                <a:latin typeface="Arial Black"/>
              </a:rPr>
              <a:t>Curiocity</a:t>
            </a:r>
            <a:r>
              <a:rPr lang="en-US" sz="6600" dirty="0">
                <a:latin typeface="Arial Black"/>
              </a:rPr>
              <a:t> Toronto</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blue and white logo&#10;&#10;Description automatically generated">
            <a:extLst>
              <a:ext uri="{FF2B5EF4-FFF2-40B4-BE49-F238E27FC236}">
                <a16:creationId xmlns:a16="http://schemas.microsoft.com/office/drawing/2014/main" id="{D4AC708A-F607-E468-D5BD-508035CE13BF}"/>
              </a:ext>
            </a:extLst>
          </p:cNvPr>
          <p:cNvPicPr>
            <a:picLocks noChangeAspect="1"/>
          </p:cNvPicPr>
          <p:nvPr/>
        </p:nvPicPr>
        <p:blipFill>
          <a:blip r:embed="rId3"/>
          <a:stretch>
            <a:fillRect/>
          </a:stretch>
        </p:blipFill>
        <p:spPr>
          <a:xfrm>
            <a:off x="4162927" y="1612580"/>
            <a:ext cx="5751094" cy="1005945"/>
          </a:xfrm>
          <a:prstGeom prst="rect">
            <a:avLst/>
          </a:prstGeom>
        </p:spPr>
      </p:pic>
      <p:sp>
        <p:nvSpPr>
          <p:cNvPr id="3" name="TextBox 2">
            <a:extLst>
              <a:ext uri="{FF2B5EF4-FFF2-40B4-BE49-F238E27FC236}">
                <a16:creationId xmlns:a16="http://schemas.microsoft.com/office/drawing/2014/main" id="{ADBFCB75-2212-BE24-73B2-85431009FBCE}"/>
              </a:ext>
            </a:extLst>
          </p:cNvPr>
          <p:cNvSpPr txBox="1"/>
          <p:nvPr/>
        </p:nvSpPr>
        <p:spPr>
          <a:xfrm>
            <a:off x="4073912" y="4231888"/>
            <a:ext cx="6460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Download Media Kit: </a:t>
            </a:r>
            <a:r>
              <a:rPr lang="en-US" sz="2400" dirty="0">
                <a:solidFill>
                  <a:srgbClr val="444444"/>
                </a:solidFill>
                <a:cs typeface="Calibri"/>
                <a:hlinkClick r:id="rId4"/>
              </a:rPr>
              <a:t>Curocity Toronto Media Kit</a:t>
            </a:r>
            <a:endParaRPr lang="en-US" sz="2400">
              <a:solidFill>
                <a:srgbClr val="444444"/>
              </a:solidFill>
              <a:cs typeface="Calibri"/>
              <a:hlinkClick r:id="rId4"/>
            </a:endParaRPr>
          </a:p>
        </p:txBody>
      </p:sp>
    </p:spTree>
    <p:extLst>
      <p:ext uri="{BB962C8B-B14F-4D97-AF65-F5344CB8AC3E}">
        <p14:creationId xmlns:p14="http://schemas.microsoft.com/office/powerpoint/2010/main" val="93136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478461" y="639193"/>
            <a:ext cx="3732231" cy="3573516"/>
          </a:xfrm>
        </p:spPr>
        <p:txBody>
          <a:bodyPr vert="horz" lIns="91440" tIns="45720" rIns="91440" bIns="45720" rtlCol="0" anchor="b">
            <a:normAutofit/>
          </a:bodyPr>
          <a:lstStyle/>
          <a:p>
            <a:r>
              <a:rPr lang="en-US" sz="4000" dirty="0" err="1"/>
              <a:t>Curiocity</a:t>
            </a:r>
            <a:r>
              <a:rPr lang="en-US" sz="4000" kern="1200" dirty="0">
                <a:latin typeface="+mj-lt"/>
                <a:ea typeface="+mj-ea"/>
                <a:cs typeface="+mj-cs"/>
              </a:rPr>
              <a:t> Toronto Rate Card</a:t>
            </a:r>
            <a:endParaRPr lang="en-US" sz="4000" kern="1200">
              <a:latin typeface="+mj-lt"/>
              <a:cs typeface="Calibri Light"/>
            </a:endParaRP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8A61B3-3358-02EB-03B2-451B53038D1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21" name="Content Placeholder 5">
            <a:extLst>
              <a:ext uri="{FF2B5EF4-FFF2-40B4-BE49-F238E27FC236}">
                <a16:creationId xmlns:a16="http://schemas.microsoft.com/office/drawing/2014/main" id="{AD447241-D845-BE1C-D1C1-F3F94A57E391}"/>
              </a:ext>
            </a:extLst>
          </p:cNvPr>
          <p:cNvGraphicFramePr>
            <a:graphicFrameLocks noGrp="1"/>
          </p:cNvGraphicFramePr>
          <p:nvPr>
            <p:ph idx="1"/>
            <p:extLst>
              <p:ext uri="{D42A27DB-BD31-4B8C-83A1-F6EECF244321}">
                <p14:modId xmlns:p14="http://schemas.microsoft.com/office/powerpoint/2010/main" val="1186899741"/>
              </p:ext>
            </p:extLst>
          </p:nvPr>
        </p:nvGraphicFramePr>
        <p:xfrm>
          <a:off x="4327584" y="740844"/>
          <a:ext cx="7654225" cy="5347384"/>
        </p:xfrm>
        <a:graphic>
          <a:graphicData uri="http://schemas.openxmlformats.org/drawingml/2006/table">
            <a:tbl>
              <a:tblPr firstRow="1" firstCol="1" bandRow="1">
                <a:tableStyleId>{5C22544A-7EE6-4342-B048-85BDC9FD1C3A}</a:tableStyleId>
              </a:tblPr>
              <a:tblGrid>
                <a:gridCol w="1763484">
                  <a:extLst>
                    <a:ext uri="{9D8B030D-6E8A-4147-A177-3AD203B41FA5}">
                      <a16:colId xmlns:a16="http://schemas.microsoft.com/office/drawing/2014/main" val="1936215279"/>
                    </a:ext>
                  </a:extLst>
                </a:gridCol>
                <a:gridCol w="947057">
                  <a:extLst>
                    <a:ext uri="{9D8B030D-6E8A-4147-A177-3AD203B41FA5}">
                      <a16:colId xmlns:a16="http://schemas.microsoft.com/office/drawing/2014/main" val="3718077539"/>
                    </a:ext>
                  </a:extLst>
                </a:gridCol>
                <a:gridCol w="947057">
                  <a:extLst>
                    <a:ext uri="{9D8B030D-6E8A-4147-A177-3AD203B41FA5}">
                      <a16:colId xmlns:a16="http://schemas.microsoft.com/office/drawing/2014/main" val="1034786123"/>
                    </a:ext>
                  </a:extLst>
                </a:gridCol>
                <a:gridCol w="3996627">
                  <a:extLst>
                    <a:ext uri="{9D8B030D-6E8A-4147-A177-3AD203B41FA5}">
                      <a16:colId xmlns:a16="http://schemas.microsoft.com/office/drawing/2014/main" val="1998963844"/>
                    </a:ext>
                  </a:extLst>
                </a:gridCol>
              </a:tblGrid>
              <a:tr h="174796">
                <a:tc gridSpan="4">
                  <a:txBody>
                    <a:bodyPr/>
                    <a:lstStyle/>
                    <a:p>
                      <a:pPr algn="ctr"/>
                      <a:r>
                        <a:rPr lang="en-US" sz="1050" b="1" err="1">
                          <a:solidFill>
                            <a:srgbClr val="FFFFFF"/>
                          </a:solidFill>
                          <a:effectLst/>
                          <a:latin typeface="Times New Roman"/>
                        </a:rPr>
                        <a:t>Curiocity</a:t>
                      </a:r>
                      <a:r>
                        <a:rPr lang="en-US" sz="1050" b="1" dirty="0">
                          <a:solidFill>
                            <a:srgbClr val="FFFFFF"/>
                          </a:solidFill>
                          <a:effectLst/>
                          <a:latin typeface="Times New Roman"/>
                        </a:rPr>
                        <a:t> - Display Advertising</a:t>
                      </a:r>
                      <a:endParaRPr lang="en-US" sz="1050">
                        <a:effectLst/>
                        <a:latin typeface="Times New Roman"/>
                      </a:endParaRPr>
                    </a:p>
                  </a:txBody>
                  <a:tcPr marL="54624" marR="54624" marT="0" marB="0" anchor="b">
                    <a:lnL>
                      <a:noFill/>
                    </a:lnL>
                    <a:lnR>
                      <a:noFill/>
                    </a:lnR>
                    <a:lnT>
                      <a:noFill/>
                    </a:lnT>
                    <a:lnB w="12700" cap="flat" cmpd="sng" algn="ctr">
                      <a:solidFill>
                        <a:srgbClr val="000000"/>
                      </a:solidFill>
                      <a:prstDash val="solid"/>
                      <a:round/>
                      <a:headEnd type="none" w="med" len="med"/>
                      <a:tailEnd type="none" w="med" len="med"/>
                    </a:lnB>
                    <a:solidFill>
                      <a:srgbClr val="065BA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0491887"/>
                  </a:ext>
                </a:extLst>
              </a:tr>
              <a:tr h="150519">
                <a:tc>
                  <a:txBody>
                    <a:bodyPr/>
                    <a:lstStyle/>
                    <a:p>
                      <a:pPr algn="ctr"/>
                      <a:r>
                        <a:rPr lang="en-US" sz="900" b="1" dirty="0">
                          <a:solidFill>
                            <a:srgbClr val="FFFFFF"/>
                          </a:solidFill>
                          <a:effectLst/>
                          <a:latin typeface="Times New Roman"/>
                        </a:rPr>
                        <a:t>Product</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900" b="1" dirty="0">
                          <a:solidFill>
                            <a:srgbClr val="FFFFFF"/>
                          </a:solidFill>
                          <a:effectLst/>
                          <a:latin typeface="Times New Roman"/>
                        </a:rPr>
                        <a:t>Pricing</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lvl="0" algn="ctr">
                        <a:buNone/>
                      </a:pPr>
                      <a:r>
                        <a:rPr lang="en-US" sz="1000" b="1" dirty="0">
                          <a:solidFill>
                            <a:srgbClr val="FFFFFF"/>
                          </a:solidFill>
                          <a:effectLst/>
                          <a:latin typeface="Times New Roman"/>
                        </a:rPr>
                        <a:t>TABIA</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solidFill>
                      <a:srgbClr val="065BA8"/>
                    </a:solidFill>
                  </a:tcPr>
                </a:tc>
                <a:tc>
                  <a:txBody>
                    <a:bodyPr/>
                    <a:lstStyle/>
                    <a:p>
                      <a:pPr algn="ctr"/>
                      <a:r>
                        <a:rPr lang="en-US" sz="900" b="1" dirty="0">
                          <a:solidFill>
                            <a:srgbClr val="FFFFFF"/>
                          </a:solidFill>
                          <a:effectLst/>
                          <a:latin typeface="Times New Roman"/>
                        </a:rPr>
                        <a:t>Notes</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extLst>
                  <a:ext uri="{0D108BD9-81ED-4DB2-BD59-A6C34878D82A}">
                    <a16:rowId xmlns:a16="http://schemas.microsoft.com/office/drawing/2014/main" val="1801191378"/>
                  </a:ext>
                </a:extLst>
              </a:tr>
              <a:tr h="150519">
                <a:tc>
                  <a:txBody>
                    <a:bodyPr/>
                    <a:lstStyle/>
                    <a:p>
                      <a:r>
                        <a:rPr lang="en-US" sz="900" dirty="0">
                          <a:solidFill>
                            <a:srgbClr val="000000"/>
                          </a:solidFill>
                          <a:effectLst/>
                          <a:latin typeface="Times New Roman"/>
                        </a:rPr>
                        <a:t>ROS Display Ads</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900" dirty="0">
                          <a:solidFill>
                            <a:srgbClr val="000000"/>
                          </a:solidFill>
                          <a:effectLst/>
                          <a:latin typeface="Times New Roman"/>
                        </a:rPr>
                        <a:t>$18 CPM</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$15 CPM</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Ads will run across the site, on both desktop and mobile.</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433971"/>
                  </a:ext>
                </a:extLst>
              </a:tr>
              <a:tr h="150519">
                <a:tc>
                  <a:txBody>
                    <a:bodyPr/>
                    <a:lstStyle/>
                    <a:p>
                      <a:r>
                        <a:rPr lang="en-US" sz="900" dirty="0">
                          <a:solidFill>
                            <a:srgbClr val="000000"/>
                          </a:solidFill>
                          <a:effectLst/>
                          <a:latin typeface="Times New Roman"/>
                        </a:rPr>
                        <a:t>Section Takeover</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900" dirty="0">
                          <a:solidFill>
                            <a:srgbClr val="000000"/>
                          </a:solidFill>
                          <a:effectLst/>
                          <a:latin typeface="Times New Roman"/>
                        </a:rPr>
                        <a:t>$30 CPM</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$25</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Ads will run in one or more sections of the site, on both desktop and mobile.</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137136"/>
                  </a:ext>
                </a:extLst>
              </a:tr>
              <a:tr h="174796">
                <a:tc gridSpan="4">
                  <a:txBody>
                    <a:bodyPr/>
                    <a:lstStyle/>
                    <a:p>
                      <a:pPr algn="ctr"/>
                      <a:r>
                        <a:rPr lang="en-US" sz="1000" b="1" err="1">
                          <a:solidFill>
                            <a:srgbClr val="FFFFFF"/>
                          </a:solidFill>
                          <a:effectLst/>
                          <a:latin typeface="Times New Roman"/>
                        </a:rPr>
                        <a:t>Curiocity</a:t>
                      </a:r>
                      <a:r>
                        <a:rPr lang="en-US" sz="1000" b="1" dirty="0">
                          <a:solidFill>
                            <a:srgbClr val="FFFFFF"/>
                          </a:solidFill>
                          <a:effectLst/>
                          <a:latin typeface="Times New Roman"/>
                        </a:rPr>
                        <a:t> - Social Media</a:t>
                      </a:r>
                      <a:endParaRPr lang="en-US" sz="1000">
                        <a:effectLst/>
                        <a:latin typeface="Times New Roman"/>
                      </a:endParaRPr>
                    </a:p>
                  </a:txBody>
                  <a:tcPr marL="54624" marR="546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6020545"/>
                  </a:ext>
                </a:extLst>
              </a:tr>
              <a:tr h="150519">
                <a:tc>
                  <a:txBody>
                    <a:bodyPr/>
                    <a:lstStyle/>
                    <a:p>
                      <a:pPr algn="ctr"/>
                      <a:r>
                        <a:rPr lang="en-US" sz="900" b="1" dirty="0">
                          <a:solidFill>
                            <a:srgbClr val="FFFFFF"/>
                          </a:solidFill>
                          <a:effectLst/>
                          <a:latin typeface="Times New Roman"/>
                        </a:rPr>
                        <a:t>Product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900" b="1" dirty="0">
                          <a:solidFill>
                            <a:srgbClr val="FFFFFF"/>
                          </a:solidFill>
                          <a:effectLst/>
                          <a:latin typeface="Times New Roman"/>
                        </a:rPr>
                        <a:t>Pricing</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lvl="0" algn="ctr">
                        <a:buNone/>
                      </a:pPr>
                      <a:endParaRPr lang="en-US" sz="1000" b="1" dirty="0">
                        <a:solidFill>
                          <a:srgbClr val="FFFFFF"/>
                        </a:solidFill>
                        <a:effectLst/>
                        <a:latin typeface="Times New Roman"/>
                      </a:endParaRP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solidFill>
                      <a:srgbClr val="065BA8"/>
                    </a:solidFill>
                  </a:tcPr>
                </a:tc>
                <a:tc>
                  <a:txBody>
                    <a:bodyPr/>
                    <a:lstStyle/>
                    <a:p>
                      <a:pPr algn="ctr"/>
                      <a:r>
                        <a:rPr lang="en-US" sz="900" b="1" dirty="0">
                          <a:solidFill>
                            <a:srgbClr val="FFFFFF"/>
                          </a:solidFill>
                          <a:effectLst/>
                          <a:latin typeface="Times New Roman"/>
                        </a:rPr>
                        <a:t>Notes</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extLst>
                  <a:ext uri="{0D108BD9-81ED-4DB2-BD59-A6C34878D82A}">
                    <a16:rowId xmlns:a16="http://schemas.microsoft.com/office/drawing/2014/main" val="2406629560"/>
                  </a:ext>
                </a:extLst>
              </a:tr>
              <a:tr h="271905">
                <a:tc>
                  <a:txBody>
                    <a:bodyPr/>
                    <a:lstStyle/>
                    <a:p>
                      <a:r>
                        <a:rPr lang="en-US" sz="900" dirty="0">
                          <a:solidFill>
                            <a:srgbClr val="000000"/>
                          </a:solidFill>
                          <a:effectLst/>
                          <a:latin typeface="Times New Roman"/>
                        </a:rPr>
                        <a:t>Instagram - Hosted Reel </a:t>
                      </a:r>
                      <a:endParaRPr lang="en-US" sz="900" dirty="0">
                        <a:effectLst/>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$2,000 </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$1,667</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A </a:t>
                      </a:r>
                      <a:r>
                        <a:rPr lang="en-US" sz="900" dirty="0" err="1">
                          <a:solidFill>
                            <a:srgbClr val="000000"/>
                          </a:solidFill>
                          <a:effectLst/>
                          <a:latin typeface="Times New Roman"/>
                        </a:rPr>
                        <a:t>Curiocity</a:t>
                      </a:r>
                      <a:r>
                        <a:rPr lang="en-US" sz="900" dirty="0">
                          <a:solidFill>
                            <a:srgbClr val="000000"/>
                          </a:solidFill>
                          <a:effectLst/>
                          <a:latin typeface="Times New Roman"/>
                        </a:rPr>
                        <a:t> host will come to your venue and create a 60 to 90 second video based on your direction, and will post it to their Instagram account.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75068"/>
                  </a:ext>
                </a:extLst>
              </a:tr>
              <a:tr h="393290">
                <a:tc>
                  <a:txBody>
                    <a:bodyPr/>
                    <a:lstStyle/>
                    <a:p>
                      <a:r>
                        <a:rPr lang="en-US" sz="900" dirty="0">
                          <a:solidFill>
                            <a:srgbClr val="000000"/>
                          </a:solidFill>
                          <a:effectLst/>
                          <a:latin typeface="Times New Roman"/>
                        </a:rPr>
                        <a:t>Instagram - Reel - Video provided by client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$1,750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$1.459</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You may provide a video of your own creation, </a:t>
                      </a:r>
                      <a:r>
                        <a:rPr lang="en-US" sz="900" err="1">
                          <a:solidFill>
                            <a:srgbClr val="000000"/>
                          </a:solidFill>
                          <a:effectLst/>
                          <a:latin typeface="Times New Roman"/>
                        </a:rPr>
                        <a:t>Curiocity</a:t>
                      </a:r>
                      <a:r>
                        <a:rPr lang="en-US" sz="900" dirty="0">
                          <a:solidFill>
                            <a:srgbClr val="000000"/>
                          </a:solidFill>
                          <a:effectLst/>
                          <a:latin typeface="Times New Roman"/>
                        </a:rPr>
                        <a:t> may choose to edit the video to make it align more with their voice. The video will post it to </a:t>
                      </a:r>
                      <a:r>
                        <a:rPr lang="en-US" sz="900" err="1">
                          <a:solidFill>
                            <a:srgbClr val="000000"/>
                          </a:solidFill>
                          <a:effectLst/>
                          <a:latin typeface="Times New Roman"/>
                        </a:rPr>
                        <a:t>Curiocity's</a:t>
                      </a:r>
                      <a:r>
                        <a:rPr lang="en-US" sz="900" dirty="0">
                          <a:solidFill>
                            <a:srgbClr val="000000"/>
                          </a:solidFill>
                          <a:effectLst/>
                          <a:latin typeface="Times New Roman"/>
                        </a:rPr>
                        <a:t> Instagram account.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752787"/>
                  </a:ext>
                </a:extLst>
              </a:tr>
              <a:tr h="393290">
                <a:tc>
                  <a:txBody>
                    <a:bodyPr/>
                    <a:lstStyle/>
                    <a:p>
                      <a:r>
                        <a:rPr lang="en-US" sz="900" dirty="0">
                          <a:solidFill>
                            <a:srgbClr val="000000"/>
                          </a:solidFill>
                          <a:effectLst/>
                          <a:latin typeface="Times New Roman"/>
                        </a:rPr>
                        <a:t>Instagram - Hosted Story</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$1,500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$1,250</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A </a:t>
                      </a:r>
                      <a:r>
                        <a:rPr lang="en-US" sz="900" err="1">
                          <a:solidFill>
                            <a:srgbClr val="000000"/>
                          </a:solidFill>
                          <a:effectLst/>
                          <a:latin typeface="Times New Roman"/>
                        </a:rPr>
                        <a:t>CurioCity</a:t>
                      </a:r>
                      <a:r>
                        <a:rPr lang="en-US" sz="900" dirty="0">
                          <a:solidFill>
                            <a:srgbClr val="000000"/>
                          </a:solidFill>
                          <a:effectLst/>
                          <a:latin typeface="Times New Roman"/>
                        </a:rPr>
                        <a:t> host will come to your venue and take video footage based on your direction, to produce 4 to 5 Instagram Story Slide videos, and post them to the </a:t>
                      </a:r>
                      <a:r>
                        <a:rPr lang="en-US" sz="900" err="1">
                          <a:solidFill>
                            <a:srgbClr val="000000"/>
                          </a:solidFill>
                          <a:effectLst/>
                          <a:latin typeface="Times New Roman"/>
                        </a:rPr>
                        <a:t>Curiocity</a:t>
                      </a:r>
                      <a:r>
                        <a:rPr lang="en-US" sz="900" dirty="0">
                          <a:solidFill>
                            <a:srgbClr val="000000"/>
                          </a:solidFill>
                          <a:effectLst/>
                          <a:latin typeface="Times New Roman"/>
                        </a:rPr>
                        <a:t> Instagram Story feed. </a:t>
                      </a:r>
                      <a:endParaRPr lang="en-US" sz="900">
                        <a:effectLst/>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983445"/>
                  </a:ext>
                </a:extLst>
              </a:tr>
              <a:tr h="393290">
                <a:tc>
                  <a:txBody>
                    <a:bodyPr/>
                    <a:lstStyle/>
                    <a:p>
                      <a:r>
                        <a:rPr lang="en-US" sz="900" dirty="0">
                          <a:solidFill>
                            <a:srgbClr val="000000"/>
                          </a:solidFill>
                          <a:effectLst/>
                          <a:latin typeface="Times New Roman"/>
                        </a:rPr>
                        <a:t>Instagram - Post/Carousel</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$1,500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$1,250</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err="1">
                          <a:solidFill>
                            <a:srgbClr val="000000"/>
                          </a:solidFill>
                          <a:effectLst/>
                          <a:latin typeface="Times New Roman"/>
                        </a:rPr>
                        <a:t>Curiocity</a:t>
                      </a:r>
                      <a:r>
                        <a:rPr lang="en-US" sz="900" dirty="0">
                          <a:solidFill>
                            <a:srgbClr val="000000"/>
                          </a:solidFill>
                          <a:effectLst/>
                          <a:latin typeface="Times New Roman"/>
                        </a:rPr>
                        <a:t> will post up to 6 lifestyle photos of your venue to the grid of their Instagram account. For an additional $300, a </a:t>
                      </a:r>
                      <a:r>
                        <a:rPr lang="en-US" sz="900" err="1">
                          <a:solidFill>
                            <a:srgbClr val="000000"/>
                          </a:solidFill>
                          <a:effectLst/>
                          <a:latin typeface="Times New Roman"/>
                        </a:rPr>
                        <a:t>Curiocity</a:t>
                      </a:r>
                      <a:r>
                        <a:rPr lang="en-US" sz="900" dirty="0">
                          <a:solidFill>
                            <a:srgbClr val="000000"/>
                          </a:solidFill>
                          <a:effectLst/>
                          <a:latin typeface="Times New Roman"/>
                        </a:rPr>
                        <a:t> photographer can come to your venue and take photographs for the Post/Carousel.</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64260"/>
                  </a:ext>
                </a:extLst>
              </a:tr>
              <a:tr h="271905">
                <a:tc>
                  <a:txBody>
                    <a:bodyPr/>
                    <a:lstStyle/>
                    <a:p>
                      <a:r>
                        <a:rPr lang="en-US" sz="900" dirty="0">
                          <a:solidFill>
                            <a:srgbClr val="000000"/>
                          </a:solidFill>
                          <a:effectLst/>
                          <a:latin typeface="Times New Roman"/>
                        </a:rPr>
                        <a:t>Instagram - Single Story Slide</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$500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$417</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You may submit one photo or poster with swipe-up text and a destination URL, and </a:t>
                      </a:r>
                      <a:r>
                        <a:rPr lang="en-US" sz="900" err="1">
                          <a:solidFill>
                            <a:srgbClr val="000000"/>
                          </a:solidFill>
                          <a:effectLst/>
                          <a:latin typeface="Times New Roman"/>
                        </a:rPr>
                        <a:t>Curiocity</a:t>
                      </a:r>
                      <a:r>
                        <a:rPr lang="en-US" sz="900" dirty="0">
                          <a:solidFill>
                            <a:srgbClr val="000000"/>
                          </a:solidFill>
                          <a:effectLst/>
                          <a:latin typeface="Times New Roman"/>
                        </a:rPr>
                        <a:t> will post it to their Instagram Stories feed.</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092989"/>
                  </a:ext>
                </a:extLst>
              </a:tr>
              <a:tr h="393290">
                <a:tc>
                  <a:txBody>
                    <a:bodyPr/>
                    <a:lstStyle/>
                    <a:p>
                      <a:r>
                        <a:rPr lang="en-US" sz="900" dirty="0">
                          <a:solidFill>
                            <a:srgbClr val="000000"/>
                          </a:solidFill>
                          <a:effectLst/>
                          <a:latin typeface="Times New Roman"/>
                        </a:rPr>
                        <a:t>Instagram - Contest</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$1,750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$1,459</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Engage, spread awareness and create brand loyalty with followers of </a:t>
                      </a:r>
                      <a:r>
                        <a:rPr lang="en-US" sz="900" err="1">
                          <a:solidFill>
                            <a:srgbClr val="000000"/>
                          </a:solidFill>
                          <a:effectLst/>
                          <a:latin typeface="Times New Roman"/>
                        </a:rPr>
                        <a:t>Curiocity</a:t>
                      </a:r>
                      <a:r>
                        <a:rPr lang="en-US" sz="900" dirty="0">
                          <a:solidFill>
                            <a:srgbClr val="000000"/>
                          </a:solidFill>
                          <a:effectLst/>
                          <a:latin typeface="Times New Roman"/>
                        </a:rPr>
                        <a:t> through a sponsored Instagram Contest posted to their feed. Prize fulfilled by client, Client @mentions, preferred copy direction, up to 4 client provided photos.</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586979"/>
                  </a:ext>
                </a:extLst>
              </a:tr>
              <a:tr h="393290">
                <a:tc>
                  <a:txBody>
                    <a:bodyPr/>
                    <a:lstStyle/>
                    <a:p>
                      <a:r>
                        <a:rPr lang="en-US" sz="900" dirty="0">
                          <a:solidFill>
                            <a:srgbClr val="000000"/>
                          </a:solidFill>
                          <a:effectLst/>
                          <a:latin typeface="Times New Roman"/>
                        </a:rPr>
                        <a:t>Facebook - Post/Carousel</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$750</a:t>
                      </a:r>
                      <a:endParaRPr lang="en-US" sz="11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$625</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Client can submit up to 4 photos with a caption and a destination URL, and </a:t>
                      </a:r>
                      <a:r>
                        <a:rPr lang="en-US" sz="900" err="1">
                          <a:solidFill>
                            <a:srgbClr val="000000"/>
                          </a:solidFill>
                          <a:effectLst/>
                          <a:latin typeface="Times New Roman"/>
                        </a:rPr>
                        <a:t>Curiocity</a:t>
                      </a:r>
                      <a:r>
                        <a:rPr lang="en-US" sz="900" dirty="0">
                          <a:solidFill>
                            <a:srgbClr val="000000"/>
                          </a:solidFill>
                          <a:effectLst/>
                          <a:latin typeface="Times New Roman"/>
                        </a:rPr>
                        <a:t> will post it to their Facebook page for users to find when they are scrolling through their news feed organically</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103092"/>
                  </a:ext>
                </a:extLst>
              </a:tr>
              <a:tr h="174796">
                <a:tc gridSpan="4">
                  <a:txBody>
                    <a:bodyPr/>
                    <a:lstStyle/>
                    <a:p>
                      <a:pPr algn="ctr"/>
                      <a:r>
                        <a:rPr lang="en-US" sz="1100" b="1" dirty="0" err="1">
                          <a:solidFill>
                            <a:srgbClr val="FFFFFF"/>
                          </a:solidFill>
                          <a:effectLst/>
                          <a:latin typeface="Times New Roman"/>
                        </a:rPr>
                        <a:t>Curiocity</a:t>
                      </a:r>
                      <a:r>
                        <a:rPr lang="en-US" sz="1100" b="1" dirty="0">
                          <a:solidFill>
                            <a:srgbClr val="FFFFFF"/>
                          </a:solidFill>
                          <a:effectLst/>
                          <a:latin typeface="Times New Roman"/>
                        </a:rPr>
                        <a:t> - Advertorial</a:t>
                      </a:r>
                      <a:endParaRPr lang="en-US" sz="1100">
                        <a:effectLst/>
                        <a:latin typeface="Times New Roman"/>
                      </a:endParaRPr>
                    </a:p>
                  </a:txBody>
                  <a:tcPr marL="54624" marR="546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7257315"/>
                  </a:ext>
                </a:extLst>
              </a:tr>
              <a:tr h="150519">
                <a:tc>
                  <a:txBody>
                    <a:bodyPr/>
                    <a:lstStyle/>
                    <a:p>
                      <a:pPr algn="ctr"/>
                      <a:r>
                        <a:rPr lang="en-US" sz="900" b="1" dirty="0">
                          <a:solidFill>
                            <a:srgbClr val="FFFFFF"/>
                          </a:solidFill>
                          <a:effectLst/>
                          <a:latin typeface="Times New Roman"/>
                        </a:rPr>
                        <a:t>Product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1100" b="1" dirty="0">
                          <a:solidFill>
                            <a:srgbClr val="FFFFFF"/>
                          </a:solidFill>
                          <a:effectLst/>
                          <a:latin typeface="Times New Roman"/>
                        </a:rPr>
                        <a:t>Pricing</a:t>
                      </a:r>
                      <a:endParaRPr lang="en-US" sz="11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lvl="0" algn="ctr">
                        <a:buNone/>
                      </a:pPr>
                      <a:endParaRPr lang="en-US" sz="1000" b="1" dirty="0">
                        <a:solidFill>
                          <a:srgbClr val="FFFFFF"/>
                        </a:solidFill>
                        <a:effectLst/>
                        <a:latin typeface="Times New Roman"/>
                      </a:endParaRP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solidFill>
                      <a:srgbClr val="065BA8"/>
                    </a:solidFill>
                  </a:tcPr>
                </a:tc>
                <a:tc>
                  <a:txBody>
                    <a:bodyPr/>
                    <a:lstStyle/>
                    <a:p>
                      <a:pPr algn="ctr"/>
                      <a:r>
                        <a:rPr lang="en-US" sz="900" b="1" dirty="0">
                          <a:solidFill>
                            <a:srgbClr val="FFFFFF"/>
                          </a:solidFill>
                          <a:effectLst/>
                          <a:latin typeface="Times New Roman"/>
                        </a:rPr>
                        <a:t>Notes</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extLst>
                  <a:ext uri="{0D108BD9-81ED-4DB2-BD59-A6C34878D82A}">
                    <a16:rowId xmlns:a16="http://schemas.microsoft.com/office/drawing/2014/main" val="3211309699"/>
                  </a:ext>
                </a:extLst>
              </a:tr>
              <a:tr h="636062">
                <a:tc>
                  <a:txBody>
                    <a:bodyPr/>
                    <a:lstStyle/>
                    <a:p>
                      <a:r>
                        <a:rPr lang="en-US" sz="900" dirty="0">
                          <a:solidFill>
                            <a:srgbClr val="000000"/>
                          </a:solidFill>
                          <a:effectLst/>
                          <a:latin typeface="Times New Roman"/>
                        </a:rPr>
                        <a:t>Advertorial/Sponsored Article</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$1,250</a:t>
                      </a: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$1,042</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The talented team of </a:t>
                      </a:r>
                      <a:r>
                        <a:rPr lang="en-US" sz="900" err="1">
                          <a:solidFill>
                            <a:srgbClr val="000000"/>
                          </a:solidFill>
                          <a:effectLst/>
                          <a:latin typeface="Times New Roman"/>
                        </a:rPr>
                        <a:t>Curiocity</a:t>
                      </a:r>
                      <a:r>
                        <a:rPr lang="en-US" sz="900" dirty="0">
                          <a:solidFill>
                            <a:srgbClr val="000000"/>
                          </a:solidFill>
                          <a:effectLst/>
                          <a:latin typeface="Times New Roman"/>
                        </a:rPr>
                        <a:t> writers will curate an Advertorial piece about your business. You may provide up 4 product or lifestyle photos, and desired click URLs. The article will be promoted on </a:t>
                      </a:r>
                      <a:r>
                        <a:rPr lang="en-US" sz="900" err="1">
                          <a:solidFill>
                            <a:srgbClr val="000000"/>
                          </a:solidFill>
                          <a:effectLst/>
                          <a:latin typeface="Times New Roman"/>
                        </a:rPr>
                        <a:t>Curiocity's</a:t>
                      </a:r>
                      <a:r>
                        <a:rPr lang="en-US" sz="900" dirty="0">
                          <a:solidFill>
                            <a:srgbClr val="000000"/>
                          </a:solidFill>
                          <a:effectLst/>
                          <a:latin typeface="Times New Roman"/>
                        </a:rPr>
                        <a:t> home page, in an </a:t>
                      </a:r>
                      <a:r>
                        <a:rPr lang="en-US" sz="900" b="1" dirty="0">
                          <a:solidFill>
                            <a:srgbClr val="000000"/>
                          </a:solidFill>
                          <a:effectLst/>
                          <a:latin typeface="Times New Roman"/>
                        </a:rPr>
                        <a:t>Instagram Story</a:t>
                      </a:r>
                      <a:r>
                        <a:rPr lang="en-US" sz="900" dirty="0">
                          <a:solidFill>
                            <a:srgbClr val="000000"/>
                          </a:solidFill>
                          <a:effectLst/>
                          <a:latin typeface="Times New Roman"/>
                        </a:rPr>
                        <a:t>, as well as a </a:t>
                      </a:r>
                      <a:r>
                        <a:rPr lang="en-US" sz="900" b="1" dirty="0">
                          <a:solidFill>
                            <a:srgbClr val="000000"/>
                          </a:solidFill>
                          <a:effectLst/>
                          <a:latin typeface="Times New Roman"/>
                        </a:rPr>
                        <a:t>Facebook Share</a:t>
                      </a:r>
                      <a:r>
                        <a:rPr lang="en-US" sz="900" dirty="0">
                          <a:solidFill>
                            <a:srgbClr val="000000"/>
                          </a:solidFill>
                          <a:effectLst/>
                          <a:latin typeface="Times New Roman"/>
                        </a:rPr>
                        <a:t>. </a:t>
                      </a:r>
                      <a:r>
                        <a:rPr lang="en-US" sz="900" dirty="0">
                          <a:effectLst/>
                          <a:latin typeface="Times New Roman"/>
                          <a:hlinkClick r:id="rId2"/>
                        </a:rPr>
                        <a:t>https://curiocity.com/city-of-toronto-victoria-day-fireworks-show-2023/</a:t>
                      </a:r>
                      <a:r>
                        <a:rPr lang="en-US" sz="900" dirty="0">
                          <a:solidFill>
                            <a:srgbClr val="000000"/>
                          </a:solidFill>
                          <a:effectLst/>
                          <a:latin typeface="Times New Roman"/>
                        </a:rPr>
                        <a:t>  </a:t>
                      </a:r>
                      <a:r>
                        <a:rPr lang="en-US" sz="900" dirty="0">
                          <a:effectLst/>
                          <a:latin typeface="Times New Roman"/>
                          <a:hlinkClick r:id="rId3"/>
                        </a:rPr>
                        <a:t>https://curiocity.com/q107-canada-day-weekend/</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423922"/>
                  </a:ext>
                </a:extLst>
              </a:tr>
              <a:tr h="174796">
                <a:tc gridSpan="4">
                  <a:txBody>
                    <a:bodyPr/>
                    <a:lstStyle/>
                    <a:p>
                      <a:pPr algn="ctr"/>
                      <a:r>
                        <a:rPr lang="en-US" sz="1100" b="1" dirty="0" err="1">
                          <a:solidFill>
                            <a:srgbClr val="FFFFFF"/>
                          </a:solidFill>
                          <a:effectLst/>
                          <a:latin typeface="Times New Roman"/>
                        </a:rPr>
                        <a:t>Curiocity</a:t>
                      </a:r>
                      <a:r>
                        <a:rPr lang="en-US" sz="1100" b="1" dirty="0">
                          <a:solidFill>
                            <a:srgbClr val="FFFFFF"/>
                          </a:solidFill>
                          <a:effectLst/>
                          <a:latin typeface="Times New Roman"/>
                        </a:rPr>
                        <a:t> - Sponsored Content</a:t>
                      </a:r>
                      <a:endParaRPr lang="en-US" sz="1100">
                        <a:effectLst/>
                        <a:latin typeface="Times New Roman"/>
                      </a:endParaRPr>
                    </a:p>
                  </a:txBody>
                  <a:tcPr marL="54624" marR="5462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7477656"/>
                  </a:ext>
                </a:extLst>
              </a:tr>
              <a:tr h="150519">
                <a:tc>
                  <a:txBody>
                    <a:bodyPr/>
                    <a:lstStyle/>
                    <a:p>
                      <a:pPr algn="ctr"/>
                      <a:r>
                        <a:rPr lang="en-US" sz="900" b="1" dirty="0">
                          <a:solidFill>
                            <a:srgbClr val="FFFFFF"/>
                          </a:solidFill>
                          <a:effectLst/>
                          <a:latin typeface="Times New Roman"/>
                        </a:rPr>
                        <a:t>Product</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1100" b="1" dirty="0">
                          <a:solidFill>
                            <a:srgbClr val="FFFFFF"/>
                          </a:solidFill>
                          <a:effectLst/>
                          <a:latin typeface="Times New Roman"/>
                        </a:rPr>
                        <a:t>Pricing</a:t>
                      </a:r>
                      <a:endParaRPr lang="en-US" sz="11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lvl="0" algn="ctr">
                        <a:buNone/>
                      </a:pPr>
                      <a:endParaRPr lang="en-US" sz="1000" b="1" dirty="0">
                        <a:solidFill>
                          <a:srgbClr val="FFFFFF"/>
                        </a:solidFill>
                        <a:effectLst/>
                        <a:latin typeface="Times New Roman"/>
                      </a:endParaRP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solidFill>
                      <a:srgbClr val="065BA8"/>
                    </a:solidFill>
                  </a:tcPr>
                </a:tc>
                <a:tc>
                  <a:txBody>
                    <a:bodyPr/>
                    <a:lstStyle/>
                    <a:p>
                      <a:pPr algn="ctr"/>
                      <a:r>
                        <a:rPr lang="en-US" sz="900" b="1" dirty="0">
                          <a:solidFill>
                            <a:srgbClr val="FFFFFF"/>
                          </a:solidFill>
                          <a:effectLst/>
                          <a:latin typeface="Times New Roman"/>
                        </a:rPr>
                        <a:t>Notes</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extLst>
                  <a:ext uri="{0D108BD9-81ED-4DB2-BD59-A6C34878D82A}">
                    <a16:rowId xmlns:a16="http://schemas.microsoft.com/office/drawing/2014/main" val="2835252057"/>
                  </a:ext>
                </a:extLst>
              </a:tr>
              <a:tr h="393290">
                <a:tc>
                  <a:txBody>
                    <a:bodyPr/>
                    <a:lstStyle/>
                    <a:p>
                      <a:r>
                        <a:rPr lang="en-US" sz="900" dirty="0">
                          <a:solidFill>
                            <a:srgbClr val="000000"/>
                          </a:solidFill>
                          <a:effectLst/>
                          <a:latin typeface="Times New Roman"/>
                        </a:rPr>
                        <a:t>Sponsored Thing to Do (TTD)</a:t>
                      </a:r>
                      <a:endParaRPr lang="en-US" sz="900" dirty="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en-US" sz="1100" dirty="0">
                          <a:solidFill>
                            <a:srgbClr val="000000"/>
                          </a:solidFill>
                          <a:effectLst/>
                          <a:latin typeface="Times New Roman"/>
                        </a:rPr>
                        <a:t>$750</a:t>
                      </a:r>
                      <a:endParaRPr lang="en-US" sz="11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US" sz="1000" dirty="0">
                          <a:solidFill>
                            <a:srgbClr val="000000"/>
                          </a:solidFill>
                          <a:effectLst/>
                          <a:latin typeface="Times New Roman"/>
                        </a:rPr>
                        <a:t>$625</a:t>
                      </a:r>
                    </a:p>
                  </a:txBody>
                  <a:tcPr marL="54624" marR="54624"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r>
                        <a:rPr lang="en-US" sz="900" dirty="0">
                          <a:solidFill>
                            <a:srgbClr val="000000"/>
                          </a:solidFill>
                          <a:effectLst/>
                          <a:latin typeface="Times New Roman"/>
                        </a:rPr>
                        <a:t>The article will be promoted on </a:t>
                      </a:r>
                      <a:r>
                        <a:rPr lang="en-US" sz="900" err="1">
                          <a:solidFill>
                            <a:srgbClr val="000000"/>
                          </a:solidFill>
                          <a:effectLst/>
                          <a:latin typeface="Times New Roman"/>
                        </a:rPr>
                        <a:t>Curiocity's</a:t>
                      </a:r>
                      <a:r>
                        <a:rPr lang="en-US" sz="900" dirty="0">
                          <a:solidFill>
                            <a:srgbClr val="000000"/>
                          </a:solidFill>
                          <a:effectLst/>
                          <a:latin typeface="Times New Roman"/>
                        </a:rPr>
                        <a:t> home page, in an Instagram Story, as well as a Facebook share.</a:t>
                      </a:r>
                      <a:br>
                        <a:rPr lang="en-US" sz="1600" dirty="0">
                          <a:effectLst/>
                        </a:rPr>
                      </a:br>
                      <a:r>
                        <a:rPr lang="en-US" sz="900" dirty="0">
                          <a:effectLst/>
                          <a:latin typeface="Times New Roman"/>
                          <a:hlinkClick r:id="rId4"/>
                        </a:rPr>
                        <a:t>https://curiocity.com/things-to-do-in-toronto-on-victoria-day-monday/</a:t>
                      </a:r>
                      <a:endParaRPr lang="en-US" sz="900">
                        <a:effectLst/>
                        <a:latin typeface="Times New Roman"/>
                      </a:endParaRPr>
                    </a:p>
                  </a:txBody>
                  <a:tcPr marL="54624" marR="54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0481"/>
                  </a:ext>
                </a:extLst>
              </a:tr>
            </a:tbl>
          </a:graphicData>
        </a:graphic>
      </p:graphicFrame>
      <p:pic>
        <p:nvPicPr>
          <p:cNvPr id="3" name="Picture 2" descr="A blue and white logo&#10;&#10;Description automatically generated">
            <a:extLst>
              <a:ext uri="{FF2B5EF4-FFF2-40B4-BE49-F238E27FC236}">
                <a16:creationId xmlns:a16="http://schemas.microsoft.com/office/drawing/2014/main" id="{1E1D6B36-9C96-DD6A-F695-16E64A9A7D9C}"/>
              </a:ext>
            </a:extLst>
          </p:cNvPr>
          <p:cNvPicPr>
            <a:picLocks noChangeAspect="1"/>
          </p:cNvPicPr>
          <p:nvPr/>
        </p:nvPicPr>
        <p:blipFill>
          <a:blip r:embed="rId5"/>
          <a:stretch>
            <a:fillRect/>
          </a:stretch>
        </p:blipFill>
        <p:spPr>
          <a:xfrm>
            <a:off x="308707" y="2211764"/>
            <a:ext cx="3778738" cy="666242"/>
          </a:xfrm>
          <a:prstGeom prst="rect">
            <a:avLst/>
          </a:prstGeom>
        </p:spPr>
      </p:pic>
      <p:sp>
        <p:nvSpPr>
          <p:cNvPr id="4" name="TextBox 3">
            <a:extLst>
              <a:ext uri="{FF2B5EF4-FFF2-40B4-BE49-F238E27FC236}">
                <a16:creationId xmlns:a16="http://schemas.microsoft.com/office/drawing/2014/main" id="{8A260F81-E04E-B489-A38A-3FFE62E431BE}"/>
              </a:ext>
            </a:extLst>
          </p:cNvPr>
          <p:cNvSpPr txBox="1"/>
          <p:nvPr/>
        </p:nvSpPr>
        <p:spPr>
          <a:xfrm>
            <a:off x="820326" y="475262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20% discount off all tactics </a:t>
            </a:r>
            <a:endParaRPr lang="en-US" dirty="0">
              <a:latin typeface="Calibri" panose="020F0502020204030204"/>
              <a:cs typeface="Calibri" panose="020F0502020204030204"/>
            </a:endParaRPr>
          </a:p>
          <a:p>
            <a:endParaRPr lang="en-US" dirty="0">
              <a:latin typeface="Calibri Light"/>
              <a:cs typeface="Calibri Light"/>
            </a:endParaRPr>
          </a:p>
          <a:p>
            <a:r>
              <a:rPr lang="en-US" dirty="0">
                <a:latin typeface="Calibri Light"/>
                <a:cs typeface="Calibri Light"/>
              </a:rPr>
              <a:t>3 Instagram Single Story Slides for the 4th slide free </a:t>
            </a:r>
            <a:endParaRPr lang="en-US">
              <a:cs typeface="Calibri"/>
            </a:endParaRPr>
          </a:p>
        </p:txBody>
      </p:sp>
    </p:spTree>
    <p:extLst>
      <p:ext uri="{BB962C8B-B14F-4D97-AF65-F5344CB8AC3E}">
        <p14:creationId xmlns:p14="http://schemas.microsoft.com/office/powerpoint/2010/main" val="239752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B2721-3E52-92E8-8781-9D381FE13804}"/>
              </a:ext>
            </a:extLst>
          </p:cNvPr>
          <p:cNvSpPr>
            <a:spLocks noGrp="1"/>
          </p:cNvSpPr>
          <p:nvPr>
            <p:ph type="title"/>
          </p:nvPr>
        </p:nvSpPr>
        <p:spPr>
          <a:xfrm>
            <a:off x="638882" y="797168"/>
            <a:ext cx="3683322" cy="3415541"/>
          </a:xfrm>
        </p:spPr>
        <p:txBody>
          <a:bodyPr vert="horz" lIns="91440" tIns="45720" rIns="91440" bIns="45720" rtlCol="0" anchor="b">
            <a:normAutofit fontScale="90000"/>
          </a:bodyPr>
          <a:lstStyle/>
          <a:p>
            <a:r>
              <a:rPr lang="en-US" sz="6100" dirty="0" err="1"/>
              <a:t>Curiocity</a:t>
            </a:r>
            <a:r>
              <a:rPr lang="en-US" sz="6100" kern="1200" dirty="0">
                <a:latin typeface="+mj-lt"/>
                <a:ea typeface="+mj-ea"/>
                <a:cs typeface="+mj-cs"/>
              </a:rPr>
              <a:t> Toronto </a:t>
            </a:r>
            <a:r>
              <a:rPr lang="en-US" sz="6100" b="1" kern="1200" dirty="0">
                <a:latin typeface="+mj-lt"/>
                <a:ea typeface="+mj-ea"/>
                <a:cs typeface="+mj-cs"/>
              </a:rPr>
              <a:t>Example </a:t>
            </a:r>
            <a:r>
              <a:rPr lang="en-US" sz="6100" kern="1200" dirty="0">
                <a:latin typeface="+mj-lt"/>
                <a:ea typeface="+mj-ea"/>
                <a:cs typeface="+mj-cs"/>
              </a:rPr>
              <a:t>Package</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E456AE-4375-4141-FF57-6F9D79A9F9C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6" name="Content Placeholder 5">
            <a:extLst>
              <a:ext uri="{FF2B5EF4-FFF2-40B4-BE49-F238E27FC236}">
                <a16:creationId xmlns:a16="http://schemas.microsoft.com/office/drawing/2014/main" id="{11245982-CB5E-4D11-1F03-7686382E6F4E}"/>
              </a:ext>
            </a:extLst>
          </p:cNvPr>
          <p:cNvGraphicFramePr>
            <a:graphicFrameLocks noGrp="1"/>
          </p:cNvGraphicFramePr>
          <p:nvPr>
            <p:ph idx="1"/>
            <p:extLst>
              <p:ext uri="{D42A27DB-BD31-4B8C-83A1-F6EECF244321}">
                <p14:modId xmlns:p14="http://schemas.microsoft.com/office/powerpoint/2010/main" val="3320315510"/>
              </p:ext>
            </p:extLst>
          </p:nvPr>
        </p:nvGraphicFramePr>
        <p:xfrm>
          <a:off x="4654296" y="1046925"/>
          <a:ext cx="7214617" cy="4840670"/>
        </p:xfrm>
        <a:graphic>
          <a:graphicData uri="http://schemas.openxmlformats.org/drawingml/2006/table">
            <a:tbl>
              <a:tblPr firstRow="1" firstCol="1" bandRow="1">
                <a:tableStyleId>{5C22544A-7EE6-4342-B048-85BDC9FD1C3A}</a:tableStyleId>
              </a:tblPr>
              <a:tblGrid>
                <a:gridCol w="2649025">
                  <a:extLst>
                    <a:ext uri="{9D8B030D-6E8A-4147-A177-3AD203B41FA5}">
                      <a16:colId xmlns:a16="http://schemas.microsoft.com/office/drawing/2014/main" val="3130634649"/>
                    </a:ext>
                  </a:extLst>
                </a:gridCol>
                <a:gridCol w="696966">
                  <a:extLst>
                    <a:ext uri="{9D8B030D-6E8A-4147-A177-3AD203B41FA5}">
                      <a16:colId xmlns:a16="http://schemas.microsoft.com/office/drawing/2014/main" val="4120818040"/>
                    </a:ext>
                  </a:extLst>
                </a:gridCol>
                <a:gridCol w="3868626">
                  <a:extLst>
                    <a:ext uri="{9D8B030D-6E8A-4147-A177-3AD203B41FA5}">
                      <a16:colId xmlns:a16="http://schemas.microsoft.com/office/drawing/2014/main" val="3113241037"/>
                    </a:ext>
                  </a:extLst>
                </a:gridCol>
              </a:tblGrid>
              <a:tr h="240511">
                <a:tc gridSpan="3">
                  <a:txBody>
                    <a:bodyPr/>
                    <a:lstStyle/>
                    <a:p>
                      <a:pPr algn="ctr"/>
                      <a:r>
                        <a:rPr lang="en-US" sz="1300" b="1">
                          <a:solidFill>
                            <a:srgbClr val="FFFFFF"/>
                          </a:solidFill>
                          <a:effectLst/>
                          <a:latin typeface="Times New Roman" panose="02020603050405020304" pitchFamily="18" charset="0"/>
                        </a:rPr>
                        <a:t>Curiocity Toronto x TABIA Package</a:t>
                      </a:r>
                      <a:endParaRPr lang="en-US" sz="2000">
                        <a:effectLst/>
                      </a:endParaRPr>
                    </a:p>
                  </a:txBody>
                  <a:tcPr marL="75159" marR="75159" marT="0" marB="0" anchor="b">
                    <a:lnL>
                      <a:noFill/>
                    </a:lnL>
                    <a:lnR>
                      <a:noFill/>
                    </a:lnR>
                    <a:lnT>
                      <a:noFill/>
                    </a:lnT>
                    <a:lnB w="12700" cap="flat" cmpd="sng" algn="ctr">
                      <a:solidFill>
                        <a:srgbClr val="000000"/>
                      </a:solidFill>
                      <a:prstDash val="solid"/>
                      <a:round/>
                      <a:headEnd type="none" w="med" len="med"/>
                      <a:tailEnd type="none" w="med" len="med"/>
                    </a:lnB>
                    <a:solidFill>
                      <a:srgbClr val="065BA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6299931"/>
                  </a:ext>
                </a:extLst>
              </a:tr>
              <a:tr h="207107">
                <a:tc>
                  <a:txBody>
                    <a:bodyPr/>
                    <a:lstStyle/>
                    <a:p>
                      <a:pPr algn="ctr"/>
                      <a:r>
                        <a:rPr lang="en-US" sz="1100" b="1">
                          <a:solidFill>
                            <a:srgbClr val="FFFFFF"/>
                          </a:solidFill>
                          <a:effectLst/>
                          <a:latin typeface="Times New Roman" panose="02020603050405020304" pitchFamily="18" charset="0"/>
                        </a:rPr>
                        <a:t>Product</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1100" b="1">
                          <a:solidFill>
                            <a:srgbClr val="FFFFFF"/>
                          </a:solidFill>
                          <a:effectLst/>
                          <a:latin typeface="Times New Roman" panose="02020603050405020304" pitchFamily="18" charset="0"/>
                        </a:rPr>
                        <a:t>Pricing</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tc>
                  <a:txBody>
                    <a:bodyPr/>
                    <a:lstStyle/>
                    <a:p>
                      <a:pPr algn="ctr"/>
                      <a:r>
                        <a:rPr lang="en-US" sz="1100" b="1">
                          <a:solidFill>
                            <a:srgbClr val="FFFFFF"/>
                          </a:solidFill>
                          <a:effectLst/>
                          <a:latin typeface="Times New Roman" panose="02020603050405020304" pitchFamily="18" charset="0"/>
                        </a:rPr>
                        <a:t>Notes</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BA8"/>
                    </a:solidFill>
                  </a:tcPr>
                </a:tc>
                <a:extLst>
                  <a:ext uri="{0D108BD9-81ED-4DB2-BD59-A6C34878D82A}">
                    <a16:rowId xmlns:a16="http://schemas.microsoft.com/office/drawing/2014/main" val="1791059733"/>
                  </a:ext>
                </a:extLst>
              </a:tr>
              <a:tr h="541149">
                <a:tc>
                  <a:txBody>
                    <a:bodyPr/>
                    <a:lstStyle/>
                    <a:p>
                      <a:r>
                        <a:rPr lang="en-US" sz="1100" b="1">
                          <a:solidFill>
                            <a:srgbClr val="000000"/>
                          </a:solidFill>
                          <a:effectLst/>
                          <a:latin typeface="Times New Roman" panose="02020603050405020304" pitchFamily="18" charset="0"/>
                        </a:rPr>
                        <a:t>Curiocity</a:t>
                      </a:r>
                      <a:r>
                        <a:rPr lang="en-US" sz="1100">
                          <a:solidFill>
                            <a:srgbClr val="000000"/>
                          </a:solidFill>
                          <a:effectLst/>
                          <a:latin typeface="Times New Roman" panose="02020603050405020304" pitchFamily="18" charset="0"/>
                        </a:rPr>
                        <a:t> - Instagram - Hosted Reel </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solidFill>
                            <a:srgbClr val="000000"/>
                          </a:solidFill>
                          <a:effectLst/>
                          <a:latin typeface="Times New Roman" panose="02020603050405020304" pitchFamily="18" charset="0"/>
                        </a:rPr>
                        <a:t>$2,000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solidFill>
                            <a:srgbClr val="000000"/>
                          </a:solidFill>
                          <a:effectLst/>
                          <a:latin typeface="Times New Roman" panose="02020603050405020304" pitchFamily="18" charset="0"/>
                        </a:rPr>
                        <a:t>A Curiocity host will come to your venue and create a 60 to 90 second video based on your direction, and will post it to their Instagram account.</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308584"/>
                  </a:ext>
                </a:extLst>
              </a:tr>
              <a:tr h="708170">
                <a:tc>
                  <a:txBody>
                    <a:bodyPr/>
                    <a:lstStyle/>
                    <a:p>
                      <a:r>
                        <a:rPr lang="en-US" sz="1100" b="1">
                          <a:solidFill>
                            <a:srgbClr val="000000"/>
                          </a:solidFill>
                          <a:effectLst/>
                          <a:latin typeface="Times New Roman" panose="02020603050405020304" pitchFamily="18" charset="0"/>
                        </a:rPr>
                        <a:t>Curiocity - </a:t>
                      </a:r>
                      <a:r>
                        <a:rPr lang="en-US" sz="1100">
                          <a:solidFill>
                            <a:srgbClr val="000000"/>
                          </a:solidFill>
                          <a:effectLst/>
                          <a:latin typeface="Times New Roman" panose="02020603050405020304" pitchFamily="18" charset="0"/>
                        </a:rPr>
                        <a:t>Instagram - Post/Carousel</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solidFill>
                            <a:srgbClr val="000000"/>
                          </a:solidFill>
                          <a:effectLst/>
                          <a:latin typeface="Times New Roman" panose="02020603050405020304" pitchFamily="18" charset="0"/>
                        </a:rPr>
                        <a:t>$1,500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solidFill>
                            <a:srgbClr val="000000"/>
                          </a:solidFill>
                          <a:effectLst/>
                          <a:latin typeface="Times New Roman" panose="02020603050405020304" pitchFamily="18" charset="0"/>
                        </a:rPr>
                        <a:t>Curiocity will post up to 6 lifestyle photos of your venue to the grid of their Instagram account. For an additional $300, a Curiocity photographer can come to your venue and take photographs for the Post/Carousel.</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865758"/>
                  </a:ext>
                </a:extLst>
              </a:tr>
              <a:tr h="708170">
                <a:tc>
                  <a:txBody>
                    <a:bodyPr/>
                    <a:lstStyle/>
                    <a:p>
                      <a:r>
                        <a:rPr lang="en-US" sz="1100" b="1">
                          <a:solidFill>
                            <a:srgbClr val="000000"/>
                          </a:solidFill>
                          <a:effectLst/>
                          <a:latin typeface="Times New Roman" panose="02020603050405020304" pitchFamily="18" charset="0"/>
                        </a:rPr>
                        <a:t>Curiocity - </a:t>
                      </a:r>
                      <a:r>
                        <a:rPr lang="en-US" sz="1100">
                          <a:solidFill>
                            <a:srgbClr val="000000"/>
                          </a:solidFill>
                          <a:effectLst/>
                          <a:latin typeface="Times New Roman" panose="02020603050405020304" pitchFamily="18" charset="0"/>
                        </a:rPr>
                        <a:t>Instagram - Contest</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solidFill>
                            <a:srgbClr val="000000"/>
                          </a:solidFill>
                          <a:effectLst/>
                          <a:latin typeface="Times New Roman" panose="02020603050405020304" pitchFamily="18" charset="0"/>
                        </a:rPr>
                        <a:t>$1,750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solidFill>
                            <a:srgbClr val="000000"/>
                          </a:solidFill>
                          <a:effectLst/>
                          <a:latin typeface="Times New Roman" panose="02020603050405020304" pitchFamily="18" charset="0"/>
                        </a:rPr>
                        <a:t>Engage, spread awareness and create brand loyalty with followers of Curiocity through a sponsored Instagram Contest posted to their feed. Prize fulfilled by client, Client @mentions, preferred copy direction, up to 4 client provided photos.</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037502"/>
                  </a:ext>
                </a:extLst>
              </a:tr>
              <a:tr h="1209233">
                <a:tc>
                  <a:txBody>
                    <a:bodyPr/>
                    <a:lstStyle/>
                    <a:p>
                      <a:r>
                        <a:rPr lang="en-US" sz="1100" b="1">
                          <a:solidFill>
                            <a:srgbClr val="000000"/>
                          </a:solidFill>
                          <a:effectLst/>
                          <a:latin typeface="Times New Roman" panose="02020603050405020304" pitchFamily="18" charset="0"/>
                        </a:rPr>
                        <a:t>Curiocity - </a:t>
                      </a:r>
                      <a:r>
                        <a:rPr lang="en-US" sz="1100">
                          <a:solidFill>
                            <a:srgbClr val="000000"/>
                          </a:solidFill>
                          <a:effectLst/>
                          <a:latin typeface="Times New Roman" panose="02020603050405020304" pitchFamily="18" charset="0"/>
                        </a:rPr>
                        <a:t>Advertorial/Sponsored Article</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solidFill>
                            <a:srgbClr val="000000"/>
                          </a:solidFill>
                          <a:effectLst/>
                          <a:latin typeface="Times New Roman" panose="02020603050405020304" pitchFamily="18" charset="0"/>
                        </a:rPr>
                        <a:t>$1,250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solidFill>
                            <a:srgbClr val="000000"/>
                          </a:solidFill>
                          <a:effectLst/>
                          <a:latin typeface="Times New Roman" panose="02020603050405020304" pitchFamily="18" charset="0"/>
                        </a:rPr>
                        <a:t>The talented team of Curiocity writers will curate an Advertorial piece about your business. You may provide up 4 product or lifestyle photos, and desired click URLs. The article will be promoted on Curiocity's home page, in an Instagram Story, as well as a Facebook Share. </a:t>
                      </a:r>
                      <a:r>
                        <a:rPr lang="en-US" sz="1100">
                          <a:effectLst/>
                          <a:latin typeface="Times New Roman" panose="02020603050405020304" pitchFamily="18" charset="0"/>
                          <a:hlinkClick r:id="rId2"/>
                        </a:rPr>
                        <a:t>https://curiocity.com/city-of-toronto-victoria-day-fireworks-show-2023/</a:t>
                      </a:r>
                      <a:r>
                        <a:rPr lang="en-US" sz="1100">
                          <a:solidFill>
                            <a:srgbClr val="000000"/>
                          </a:solidFill>
                          <a:effectLst/>
                          <a:latin typeface="Times New Roman" panose="02020603050405020304" pitchFamily="18" charset="0"/>
                        </a:rPr>
                        <a:t>  </a:t>
                      </a:r>
                      <a:r>
                        <a:rPr lang="en-US" sz="1100">
                          <a:effectLst/>
                          <a:latin typeface="Times New Roman" panose="02020603050405020304" pitchFamily="18" charset="0"/>
                          <a:hlinkClick r:id="rId3"/>
                        </a:rPr>
                        <a:t>https://curiocity.com/q107-canada-day-weekend/</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290627"/>
                  </a:ext>
                </a:extLst>
              </a:tr>
              <a:tr h="708170">
                <a:tc>
                  <a:txBody>
                    <a:bodyPr/>
                    <a:lstStyle/>
                    <a:p>
                      <a:r>
                        <a:rPr lang="en-US" sz="1100" b="1">
                          <a:solidFill>
                            <a:srgbClr val="000000"/>
                          </a:solidFill>
                          <a:effectLst/>
                          <a:latin typeface="Times New Roman" panose="02020603050405020304" pitchFamily="18" charset="0"/>
                        </a:rPr>
                        <a:t>Curiocity - </a:t>
                      </a:r>
                      <a:r>
                        <a:rPr lang="en-US" sz="1100">
                          <a:solidFill>
                            <a:srgbClr val="000000"/>
                          </a:solidFill>
                          <a:effectLst/>
                          <a:latin typeface="Times New Roman" panose="02020603050405020304" pitchFamily="18" charset="0"/>
                        </a:rPr>
                        <a:t>Sponsored Thing to Do (TTD)</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solidFill>
                            <a:srgbClr val="000000"/>
                          </a:solidFill>
                          <a:effectLst/>
                          <a:latin typeface="Times New Roman" panose="02020603050405020304" pitchFamily="18" charset="0"/>
                        </a:rPr>
                        <a:t>$750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solidFill>
                            <a:srgbClr val="000000"/>
                          </a:solidFill>
                          <a:effectLst/>
                          <a:latin typeface="Times New Roman" panose="02020603050405020304" pitchFamily="18" charset="0"/>
                        </a:rPr>
                        <a:t>The article will be promoted on Curiocity's home page, in an Instagram Story, as well as a Facebook share.</a:t>
                      </a:r>
                      <a:br>
                        <a:rPr lang="en-US" sz="1100">
                          <a:solidFill>
                            <a:srgbClr val="000000"/>
                          </a:solidFill>
                          <a:effectLst/>
                          <a:latin typeface="Times New Roman" panose="02020603050405020304" pitchFamily="18" charset="0"/>
                        </a:rPr>
                      </a:br>
                      <a:r>
                        <a:rPr lang="en-US" sz="1100">
                          <a:effectLst/>
                          <a:latin typeface="Times New Roman" panose="02020603050405020304" pitchFamily="18" charset="0"/>
                          <a:hlinkClick r:id="rId4"/>
                        </a:rPr>
                        <a:t>https://curiocity.com/things-to-do-in-toronto-on-victoria-day-monday/</a:t>
                      </a:r>
                      <a:r>
                        <a:rPr lang="en-US" sz="1100">
                          <a:solidFill>
                            <a:srgbClr val="000000"/>
                          </a:solidFill>
                          <a:effectLst/>
                          <a:latin typeface="Times New Roman" panose="02020603050405020304" pitchFamily="18" charset="0"/>
                        </a:rPr>
                        <a:t> </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686146"/>
                  </a:ext>
                </a:extLst>
              </a:tr>
              <a:tr h="207107">
                <a:tc>
                  <a:txBody>
                    <a:bodyPr/>
                    <a:lstStyle/>
                    <a:p>
                      <a:pPr algn="r"/>
                      <a:r>
                        <a:rPr lang="en-US" sz="1400" b="1" dirty="0">
                          <a:solidFill>
                            <a:srgbClr val="000000"/>
                          </a:solidFill>
                          <a:effectLst/>
                          <a:latin typeface="Times New Roman" panose="02020603050405020304" pitchFamily="18" charset="0"/>
                        </a:rPr>
                        <a:t>Total:</a:t>
                      </a:r>
                      <a:endParaRPr lang="en-US" sz="2800" dirty="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effectLst/>
                          <a:latin typeface="Times New Roman" panose="02020603050405020304" pitchFamily="18" charset="0"/>
                        </a:rPr>
                        <a:t>$7,250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771375"/>
                  </a:ext>
                </a:extLst>
              </a:tr>
              <a:tr h="207107">
                <a:tc>
                  <a:txBody>
                    <a:bodyPr/>
                    <a:lstStyle/>
                    <a:p>
                      <a:pPr algn="r"/>
                      <a:r>
                        <a:rPr lang="en-US" sz="1400" b="1" dirty="0">
                          <a:solidFill>
                            <a:srgbClr val="000000"/>
                          </a:solidFill>
                          <a:effectLst/>
                          <a:latin typeface="Times New Roman" panose="02020603050405020304" pitchFamily="18" charset="0"/>
                        </a:rPr>
                        <a:t>Total with BIA Discount:</a:t>
                      </a:r>
                      <a:endParaRPr lang="en-US" sz="2800" dirty="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effectLst/>
                          <a:latin typeface="Times New Roman" panose="02020603050405020304" pitchFamily="18" charset="0"/>
                        </a:rPr>
                        <a:t>$5,800</a:t>
                      </a:r>
                      <a:endParaRPr lang="en-US" sz="2000">
                        <a:effectLst/>
                      </a:endParaRP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kern="1200" dirty="0">
                          <a:solidFill>
                            <a:srgbClr val="000000"/>
                          </a:solidFill>
                          <a:effectLst/>
                          <a:latin typeface="Times New Roman" panose="02020603050405020304" pitchFamily="18" charset="0"/>
                          <a:ea typeface="+mn-ea"/>
                          <a:cs typeface="+mn-cs"/>
                        </a:rPr>
                        <a:t>20% discount for all tactics</a:t>
                      </a:r>
                    </a:p>
                  </a:txBody>
                  <a:tcPr marL="75159" marR="75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092901"/>
                  </a:ext>
                </a:extLst>
              </a:tr>
            </a:tbl>
          </a:graphicData>
        </a:graphic>
      </p:graphicFrame>
    </p:spTree>
    <p:extLst>
      <p:ext uri="{BB962C8B-B14F-4D97-AF65-F5344CB8AC3E}">
        <p14:creationId xmlns:p14="http://schemas.microsoft.com/office/powerpoint/2010/main" val="225424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75933" y="2631364"/>
            <a:ext cx="9418930" cy="1908215"/>
          </a:xfrm>
          <a:prstGeom prst="rect">
            <a:avLst/>
          </a:prstGeom>
          <a:noFill/>
        </p:spPr>
        <p:txBody>
          <a:bodyPr wrap="square" lIns="91440" tIns="45720" rIns="91440" bIns="45720" rtlCol="0" anchor="t">
            <a:spAutoFit/>
          </a:bodyPr>
          <a:lstStyle/>
          <a:p>
            <a:pPr algn="ctr"/>
            <a:r>
              <a:rPr lang="en-US" sz="6600" dirty="0">
                <a:latin typeface="Arial Black"/>
              </a:rPr>
              <a:t>Suite 66</a:t>
            </a:r>
          </a:p>
          <a:p>
            <a:pPr algn="ctr"/>
            <a:endParaRPr lang="en-US" sz="2800" dirty="0">
              <a:latin typeface="Arial Black"/>
            </a:endParaRPr>
          </a:p>
          <a:p>
            <a:pPr algn="ctr"/>
            <a:r>
              <a:rPr lang="en-US" sz="2400" dirty="0" err="1">
                <a:latin typeface="Arial Black"/>
              </a:rPr>
              <a:t>Curiocity</a:t>
            </a:r>
            <a:r>
              <a:rPr lang="en-US" sz="2400" dirty="0">
                <a:latin typeface="Arial Black"/>
              </a:rPr>
              <a:t> Toronto, Taste Toronto, Streets of Toronto</a:t>
            </a:r>
            <a:endParaRPr lang="en-US" sz="2400">
              <a:latin typeface="Arial Black" panose="020B0A04020102020204" pitchFamily="34" charset="0"/>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blue and grey logo&#10;&#10;Description automatically generated">
            <a:extLst>
              <a:ext uri="{FF2B5EF4-FFF2-40B4-BE49-F238E27FC236}">
                <a16:creationId xmlns:a16="http://schemas.microsoft.com/office/drawing/2014/main" id="{2D5E01C2-E3E1-5171-BA6B-85021163A208}"/>
              </a:ext>
            </a:extLst>
          </p:cNvPr>
          <p:cNvPicPr>
            <a:picLocks noChangeAspect="1"/>
          </p:cNvPicPr>
          <p:nvPr/>
        </p:nvPicPr>
        <p:blipFill>
          <a:blip r:embed="rId3"/>
          <a:stretch>
            <a:fillRect/>
          </a:stretch>
        </p:blipFill>
        <p:spPr>
          <a:xfrm>
            <a:off x="6027821" y="683715"/>
            <a:ext cx="2101516" cy="1700624"/>
          </a:xfrm>
          <a:prstGeom prst="rect">
            <a:avLst/>
          </a:prstGeom>
        </p:spPr>
      </p:pic>
    </p:spTree>
    <p:extLst>
      <p:ext uri="{BB962C8B-B14F-4D97-AF65-F5344CB8AC3E}">
        <p14:creationId xmlns:p14="http://schemas.microsoft.com/office/powerpoint/2010/main" val="93006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35828" y="3303126"/>
            <a:ext cx="9418930" cy="1107996"/>
          </a:xfrm>
          <a:prstGeom prst="rect">
            <a:avLst/>
          </a:prstGeom>
          <a:noFill/>
        </p:spPr>
        <p:txBody>
          <a:bodyPr wrap="square" lIns="91440" tIns="45720" rIns="91440" bIns="45720" rtlCol="0" anchor="t">
            <a:spAutoFit/>
          </a:bodyPr>
          <a:lstStyle/>
          <a:p>
            <a:pPr algn="ctr"/>
            <a:r>
              <a:rPr lang="en-US" sz="6600" dirty="0">
                <a:latin typeface="Arial Black"/>
              </a:rPr>
              <a:t>Streets of Toronto</a:t>
            </a:r>
            <a:endParaRPr lang="en-US"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2" name="Picture 1" descr="A purple and white logo with a city skyline&#10;&#10;Description automatically generated">
            <a:extLst>
              <a:ext uri="{FF2B5EF4-FFF2-40B4-BE49-F238E27FC236}">
                <a16:creationId xmlns:a16="http://schemas.microsoft.com/office/drawing/2014/main" id="{244FD799-A7F2-C08C-EA15-AC08A224DFDC}"/>
              </a:ext>
            </a:extLst>
          </p:cNvPr>
          <p:cNvPicPr>
            <a:picLocks noChangeAspect="1"/>
          </p:cNvPicPr>
          <p:nvPr/>
        </p:nvPicPr>
        <p:blipFill>
          <a:blip r:embed="rId3"/>
          <a:stretch>
            <a:fillRect/>
          </a:stretch>
        </p:blipFill>
        <p:spPr>
          <a:xfrm>
            <a:off x="4152900" y="1169859"/>
            <a:ext cx="5771147" cy="1941517"/>
          </a:xfrm>
          <a:prstGeom prst="rect">
            <a:avLst/>
          </a:prstGeom>
        </p:spPr>
      </p:pic>
      <p:sp>
        <p:nvSpPr>
          <p:cNvPr id="8" name="TextBox 7">
            <a:extLst>
              <a:ext uri="{FF2B5EF4-FFF2-40B4-BE49-F238E27FC236}">
                <a16:creationId xmlns:a16="http://schemas.microsoft.com/office/drawing/2014/main" id="{90E04199-696C-674B-8DFA-5C5C99DF0160}"/>
              </a:ext>
            </a:extLst>
          </p:cNvPr>
          <p:cNvSpPr txBox="1"/>
          <p:nvPr/>
        </p:nvSpPr>
        <p:spPr>
          <a:xfrm>
            <a:off x="4036741" y="4464205"/>
            <a:ext cx="67483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444444"/>
                </a:solidFill>
                <a:cs typeface="Calibri"/>
              </a:rPr>
              <a:t>Download Media Kit: </a:t>
            </a:r>
            <a:r>
              <a:rPr lang="en-US" sz="2400" u="sng" dirty="0">
                <a:solidFill>
                  <a:srgbClr val="0563C1"/>
                </a:solidFill>
                <a:cs typeface="Calibri"/>
                <a:hlinkClick r:id="rId4"/>
              </a:rPr>
              <a:t>Streets of Toronto Media Kit</a:t>
            </a:r>
            <a:endParaRPr lang="en-US" dirty="0"/>
          </a:p>
        </p:txBody>
      </p:sp>
    </p:spTree>
    <p:extLst>
      <p:ext uri="{BB962C8B-B14F-4D97-AF65-F5344CB8AC3E}">
        <p14:creationId xmlns:p14="http://schemas.microsoft.com/office/powerpoint/2010/main" val="2139154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abc7aa-f5be-42b0-a42c-27ee894d3a89">
      <Terms xmlns="http://schemas.microsoft.com/office/infopath/2007/PartnerControls"/>
    </lcf76f155ced4ddcb4097134ff3c332f>
    <TaxCatchAll xmlns="7cfdefdf-9c71-40c7-a36d-9f13b1748b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3D49CB2E530749BD0081F0D1BF5D41" ma:contentTypeVersion="17" ma:contentTypeDescription="Create a new document." ma:contentTypeScope="" ma:versionID="21600d98e63935218d2334604346bf88">
  <xsd:schema xmlns:xsd="http://www.w3.org/2001/XMLSchema" xmlns:xs="http://www.w3.org/2001/XMLSchema" xmlns:p="http://schemas.microsoft.com/office/2006/metadata/properties" xmlns:ns2="efabc7aa-f5be-42b0-a42c-27ee894d3a89" xmlns:ns3="7cfdefdf-9c71-40c7-a36d-9f13b1748b2a" targetNamespace="http://schemas.microsoft.com/office/2006/metadata/properties" ma:root="true" ma:fieldsID="173b8dfbdc8b336bd7e90ba74565aef8" ns2:_="" ns3:_="">
    <xsd:import namespace="efabc7aa-f5be-42b0-a42c-27ee894d3a89"/>
    <xsd:import namespace="7cfdefdf-9c71-40c7-a36d-9f13b1748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bc7aa-f5be-42b0-a42c-27ee894d3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a3da18-b3bc-490e-bb1a-2f124ab985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defdf-9c71-40c7-a36d-9f13b1748b2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770df58-6f2b-4ca1-bfc3-a4926ae92d2c}" ma:internalName="TaxCatchAll" ma:showField="CatchAllData" ma:web="7cfdefdf-9c71-40c7-a36d-9f13b1748b2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B3D6A6-FB38-4FF6-A56C-1A998675A505}">
  <ds:schemaRefs>
    <ds:schemaRef ds:uri="http://schemas.microsoft.com/sharepoint/v3/contenttype/forms"/>
  </ds:schemaRefs>
</ds:datastoreItem>
</file>

<file path=customXml/itemProps2.xml><?xml version="1.0" encoding="utf-8"?>
<ds:datastoreItem xmlns:ds="http://schemas.openxmlformats.org/officeDocument/2006/customXml" ds:itemID="{E9AB6D9E-8905-47C6-92B3-D06D8F95A2BC}">
  <ds:schemaRefs>
    <ds:schemaRef ds:uri="http://schemas.microsoft.com/office/2006/metadata/properties"/>
    <ds:schemaRef ds:uri="http://schemas.microsoft.com/office/infopath/2007/PartnerControls"/>
    <ds:schemaRef ds:uri="efabc7aa-f5be-42b0-a42c-27ee894d3a89"/>
    <ds:schemaRef ds:uri="7cfdefdf-9c71-40c7-a36d-9f13b1748b2a"/>
  </ds:schemaRefs>
</ds:datastoreItem>
</file>

<file path=customXml/itemProps3.xml><?xml version="1.0" encoding="utf-8"?>
<ds:datastoreItem xmlns:ds="http://schemas.openxmlformats.org/officeDocument/2006/customXml" ds:itemID="{C95A6710-E366-45F6-9781-E32ED3AAE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bc7aa-f5be-42b0-a42c-27ee894d3a89"/>
    <ds:schemaRef ds:uri="7cfdefdf-9c71-40c7-a36d-9f13b1748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178</TotalTime>
  <Words>4218</Words>
  <Application>Microsoft Office PowerPoint</Application>
  <PresentationFormat>Widescreen</PresentationFormat>
  <Paragraphs>619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Pattison  Rate Card</vt:lpstr>
      <vt:lpstr>PowerPoint Presentation</vt:lpstr>
      <vt:lpstr>PowerPoint Presentation</vt:lpstr>
      <vt:lpstr>Curiocity Toronto Rate Card</vt:lpstr>
      <vt:lpstr>Curiocity Toronto Example Package</vt:lpstr>
      <vt:lpstr>PowerPoint Presentation</vt:lpstr>
      <vt:lpstr>PowerPoint Presentation</vt:lpstr>
      <vt:lpstr>Streets of Toronto  Rate Card</vt:lpstr>
      <vt:lpstr>PowerPoint Presentation</vt:lpstr>
      <vt:lpstr>Taste Toronto  Rate Card  3 or more tactics purchased, get 15% discount  3 Instagram Single Story Slides for the 4th slide free  </vt:lpstr>
      <vt:lpstr>Taste Toronto Example Package</vt:lpstr>
      <vt:lpstr>PowerPoint Presentation</vt:lpstr>
      <vt:lpstr>PowerPoint Presentation</vt:lpstr>
      <vt:lpstr>Astral Out of Home Rate Card</vt:lpstr>
      <vt:lpstr>Astral Out of Home Rate Card</vt:lpstr>
      <vt:lpstr>Astral Media  Radio Rate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Destination Toronto  Rate Card</vt:lpstr>
      <vt:lpstr>PowerPoint Presentation</vt:lpstr>
      <vt:lpstr>BlogTO  Rate Card</vt:lpstr>
      <vt:lpstr>PowerPoint Presentation</vt:lpstr>
      <vt:lpstr>Now Toronto Rate Card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Monina Cepeda</cp:lastModifiedBy>
  <cp:revision>1750</cp:revision>
  <dcterms:created xsi:type="dcterms:W3CDTF">2023-09-01T19:10:41Z</dcterms:created>
  <dcterms:modified xsi:type="dcterms:W3CDTF">2024-06-12T20:22:36Z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0x010100D73D49CB2E530749BD0081F0D1BF5D41</vt:lpwstr>
  </property>
  <property fmtid="{D5CDD505-2E9C-101B-9397-08002B2CF9AE}" pid="3" name="MediaServiceImageTags">
    <vt:lpwstr/>
  </property>
</Properties>
</file>